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handoutMasterIdLst>
    <p:handoutMasterId r:id="rId45"/>
  </p:handoutMasterIdLst>
  <p:sldIdLst>
    <p:sldId id="256" r:id="rId2"/>
    <p:sldId id="257" r:id="rId3"/>
    <p:sldId id="258" r:id="rId4"/>
    <p:sldId id="259" r:id="rId5"/>
    <p:sldId id="261" r:id="rId6"/>
    <p:sldId id="262" r:id="rId7"/>
    <p:sldId id="263" r:id="rId8"/>
    <p:sldId id="265" r:id="rId9"/>
    <p:sldId id="264" r:id="rId10"/>
    <p:sldId id="266" r:id="rId11"/>
    <p:sldId id="268" r:id="rId12"/>
    <p:sldId id="269" r:id="rId13"/>
    <p:sldId id="270" r:id="rId14"/>
    <p:sldId id="271" r:id="rId15"/>
    <p:sldId id="272" r:id="rId16"/>
    <p:sldId id="273" r:id="rId17"/>
    <p:sldId id="274" r:id="rId18"/>
    <p:sldId id="275" r:id="rId19"/>
    <p:sldId id="276" r:id="rId20"/>
    <p:sldId id="278" r:id="rId21"/>
    <p:sldId id="279" r:id="rId22"/>
    <p:sldId id="280" r:id="rId23"/>
    <p:sldId id="281" r:id="rId24"/>
    <p:sldId id="283" r:id="rId25"/>
    <p:sldId id="284" r:id="rId26"/>
    <p:sldId id="285" r:id="rId27"/>
    <p:sldId id="282" r:id="rId28"/>
    <p:sldId id="286" r:id="rId29"/>
    <p:sldId id="287" r:id="rId30"/>
    <p:sldId id="288" r:id="rId31"/>
    <p:sldId id="289" r:id="rId32"/>
    <p:sldId id="290" r:id="rId33"/>
    <p:sldId id="291" r:id="rId34"/>
    <p:sldId id="292" r:id="rId35"/>
    <p:sldId id="293" r:id="rId36"/>
    <p:sldId id="294" r:id="rId37"/>
    <p:sldId id="296" r:id="rId38"/>
    <p:sldId id="298" r:id="rId39"/>
    <p:sldId id="297" r:id="rId40"/>
    <p:sldId id="299" r:id="rId41"/>
    <p:sldId id="295" r:id="rId42"/>
    <p:sldId id="260" r:id="rId43"/>
  </p:sldIdLst>
  <p:sldSz cx="12192000" cy="6858000"/>
  <p:notesSz cx="6669088"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78250" y="0"/>
            <a:ext cx="2889250" cy="495300"/>
          </a:xfrm>
          <a:prstGeom prst="rect">
            <a:avLst/>
          </a:prstGeom>
        </p:spPr>
        <p:txBody>
          <a:bodyPr vert="horz" lIns="91440" tIns="45720" rIns="91440" bIns="45720" rtlCol="0"/>
          <a:lstStyle>
            <a:lvl1pPr algn="r">
              <a:defRPr sz="1200"/>
            </a:lvl1pPr>
          </a:lstStyle>
          <a:p>
            <a:fld id="{D6FC233C-6037-41E6-9014-241DB677C779}" type="datetimeFigureOut">
              <a:rPr lang="en-GB" smtClean="0"/>
              <a:t>26/04/2016</a:t>
            </a:fld>
            <a:endParaRPr lang="en-GB"/>
          </a:p>
        </p:txBody>
      </p:sp>
      <p:sp>
        <p:nvSpPr>
          <p:cNvPr id="4" name="Footer Placeholder 3"/>
          <p:cNvSpPr>
            <a:spLocks noGrp="1"/>
          </p:cNvSpPr>
          <p:nvPr>
            <p:ph type="ftr" sz="quarter" idx="2"/>
          </p:nvPr>
        </p:nvSpPr>
        <p:spPr>
          <a:xfrm>
            <a:off x="0" y="9377363"/>
            <a:ext cx="2889250" cy="4953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78250" y="9377363"/>
            <a:ext cx="2889250" cy="495300"/>
          </a:xfrm>
          <a:prstGeom prst="rect">
            <a:avLst/>
          </a:prstGeom>
        </p:spPr>
        <p:txBody>
          <a:bodyPr vert="horz" lIns="91440" tIns="45720" rIns="91440" bIns="45720" rtlCol="0" anchor="b"/>
          <a:lstStyle>
            <a:lvl1pPr algn="r">
              <a:defRPr sz="1200"/>
            </a:lvl1pPr>
          </a:lstStyle>
          <a:p>
            <a:fld id="{8F9512E1-F135-4359-B685-F9C6895605A0}" type="slidenum">
              <a:rPr lang="en-GB" smtClean="0"/>
              <a:t>‹#›</a:t>
            </a:fld>
            <a:endParaRPr lang="en-GB"/>
          </a:p>
        </p:txBody>
      </p:sp>
    </p:spTree>
    <p:extLst>
      <p:ext uri="{BB962C8B-B14F-4D97-AF65-F5344CB8AC3E}">
        <p14:creationId xmlns:p14="http://schemas.microsoft.com/office/powerpoint/2010/main" val="2515761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7607" y="0"/>
            <a:ext cx="2889938" cy="495348"/>
          </a:xfrm>
          <a:prstGeom prst="rect">
            <a:avLst/>
          </a:prstGeom>
        </p:spPr>
        <p:txBody>
          <a:bodyPr vert="horz" lIns="91440" tIns="45720" rIns="91440" bIns="45720" rtlCol="0"/>
          <a:lstStyle>
            <a:lvl1pPr algn="r">
              <a:defRPr sz="1200"/>
            </a:lvl1pPr>
          </a:lstStyle>
          <a:p>
            <a:fld id="{DB72E991-647A-400D-8A4B-1B6EAA805460}" type="datetimeFigureOut">
              <a:rPr lang="en-GB" smtClean="0"/>
              <a:t>26/04/2016</a:t>
            </a:fld>
            <a:endParaRPr lang="en-GB"/>
          </a:p>
        </p:txBody>
      </p:sp>
      <p:sp>
        <p:nvSpPr>
          <p:cNvPr id="4" name="Slide Image Placeholder 3"/>
          <p:cNvSpPr>
            <a:spLocks noGrp="1" noRot="1" noChangeAspect="1"/>
          </p:cNvSpPr>
          <p:nvPr>
            <p:ph type="sldImg" idx="2"/>
          </p:nvPr>
        </p:nvSpPr>
        <p:spPr>
          <a:xfrm>
            <a:off x="373063" y="1233488"/>
            <a:ext cx="5922962"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909" y="4751219"/>
            <a:ext cx="5335270" cy="388736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7317"/>
            <a:ext cx="2889938"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377317"/>
            <a:ext cx="2889938" cy="495347"/>
          </a:xfrm>
          <a:prstGeom prst="rect">
            <a:avLst/>
          </a:prstGeom>
        </p:spPr>
        <p:txBody>
          <a:bodyPr vert="horz" lIns="91440" tIns="45720" rIns="91440" bIns="45720" rtlCol="0" anchor="b"/>
          <a:lstStyle>
            <a:lvl1pPr algn="r">
              <a:defRPr sz="1200"/>
            </a:lvl1pPr>
          </a:lstStyle>
          <a:p>
            <a:fld id="{1C296736-F35A-408D-8BFC-2099F815EBC2}" type="slidenum">
              <a:rPr lang="en-GB" smtClean="0"/>
              <a:t>‹#›</a:t>
            </a:fld>
            <a:endParaRPr lang="en-GB"/>
          </a:p>
        </p:txBody>
      </p:sp>
    </p:spTree>
    <p:extLst>
      <p:ext uri="{BB962C8B-B14F-4D97-AF65-F5344CB8AC3E}">
        <p14:creationId xmlns:p14="http://schemas.microsoft.com/office/powerpoint/2010/main" val="2107523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296736-F35A-408D-8BFC-2099F815EBC2}" type="slidenum">
              <a:rPr lang="en-GB" smtClean="0"/>
              <a:t>1</a:t>
            </a:fld>
            <a:endParaRPr lang="en-GB"/>
          </a:p>
        </p:txBody>
      </p:sp>
    </p:spTree>
    <p:extLst>
      <p:ext uri="{BB962C8B-B14F-4D97-AF65-F5344CB8AC3E}">
        <p14:creationId xmlns:p14="http://schemas.microsoft.com/office/powerpoint/2010/main" val="312933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00" b="0" i="0" u="none" strike="noStrike" kern="1200" baseline="0" dirty="0" err="1" smtClean="0">
                <a:solidFill>
                  <a:schemeClr val="tx1"/>
                </a:solidFill>
                <a:latin typeface="+mn-lt"/>
                <a:ea typeface="+mn-ea"/>
                <a:cs typeface="+mn-cs"/>
              </a:rPr>
              <a:t>femerging</a:t>
            </a:r>
            <a:r>
              <a:rPr lang="en-GB" sz="800" b="0" i="0" u="none" strike="noStrike" kern="1200" baseline="0" dirty="0" smtClean="0">
                <a:solidFill>
                  <a:schemeClr val="tx1"/>
                </a:solidFill>
                <a:latin typeface="+mn-lt"/>
                <a:ea typeface="+mn-ea"/>
                <a:cs typeface="+mn-cs"/>
              </a:rPr>
              <a:t> network technologies, in specific, advances in robotics, integrated systems and global data centre management.</a:t>
            </a:r>
            <a:endParaRPr lang="en-GB" dirty="0"/>
          </a:p>
        </p:txBody>
      </p:sp>
      <p:sp>
        <p:nvSpPr>
          <p:cNvPr id="4" name="Slide Number Placeholder 3"/>
          <p:cNvSpPr>
            <a:spLocks noGrp="1"/>
          </p:cNvSpPr>
          <p:nvPr>
            <p:ph type="sldNum" sz="quarter" idx="10"/>
          </p:nvPr>
        </p:nvSpPr>
        <p:spPr/>
        <p:txBody>
          <a:bodyPr/>
          <a:lstStyle/>
          <a:p>
            <a:fld id="{1C296736-F35A-408D-8BFC-2099F815EBC2}" type="slidenum">
              <a:rPr lang="en-GB" smtClean="0"/>
              <a:t>2</a:t>
            </a:fld>
            <a:endParaRPr lang="en-GB"/>
          </a:p>
        </p:txBody>
      </p:sp>
    </p:spTree>
    <p:extLst>
      <p:ext uri="{BB962C8B-B14F-4D97-AF65-F5344CB8AC3E}">
        <p14:creationId xmlns:p14="http://schemas.microsoft.com/office/powerpoint/2010/main" val="153991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OK so I'm going to start</a:t>
            </a:r>
            <a:r>
              <a:rPr lang="en-GB" baseline="0" dirty="0" smtClean="0"/>
              <a:t> with network technologies.</a:t>
            </a:r>
            <a:endParaRPr lang="en-GB" dirty="0"/>
          </a:p>
        </p:txBody>
      </p:sp>
      <p:sp>
        <p:nvSpPr>
          <p:cNvPr id="4" name="Slide Number Placeholder 3"/>
          <p:cNvSpPr>
            <a:spLocks noGrp="1"/>
          </p:cNvSpPr>
          <p:nvPr>
            <p:ph type="sldNum" sz="quarter" idx="10"/>
          </p:nvPr>
        </p:nvSpPr>
        <p:spPr/>
        <p:txBody>
          <a:bodyPr/>
          <a:lstStyle/>
          <a:p>
            <a:fld id="{1C296736-F35A-408D-8BFC-2099F815EBC2}" type="slidenum">
              <a:rPr lang="en-GB" smtClean="0"/>
              <a:t>3</a:t>
            </a:fld>
            <a:endParaRPr lang="en-GB"/>
          </a:p>
        </p:txBody>
      </p:sp>
    </p:spTree>
    <p:extLst>
      <p:ext uri="{BB962C8B-B14F-4D97-AF65-F5344CB8AC3E}">
        <p14:creationId xmlns:p14="http://schemas.microsoft.com/office/powerpoint/2010/main" val="97736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296736-F35A-408D-8BFC-2099F815EBC2}" type="slidenum">
              <a:rPr lang="en-GB" smtClean="0"/>
              <a:t>4</a:t>
            </a:fld>
            <a:endParaRPr lang="en-GB"/>
          </a:p>
        </p:txBody>
      </p:sp>
    </p:spTree>
    <p:extLst>
      <p:ext uri="{BB962C8B-B14F-4D97-AF65-F5344CB8AC3E}">
        <p14:creationId xmlns:p14="http://schemas.microsoft.com/office/powerpoint/2010/main" val="126224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0E182C-5F22-467F-B4E6-325912CEF02D}" type="datetimeFigureOut">
              <a:rPr lang="en-GB" smtClean="0"/>
              <a:t>26/04/2016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875966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0E182C-5F22-467F-B4E6-325912CEF02D}" type="datetimeFigureOut">
              <a:rPr lang="en-GB" smtClean="0"/>
              <a:t>26/04/2016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683296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0E182C-5F22-467F-B4E6-325912CEF02D}" type="datetimeFigureOut">
              <a:rPr lang="en-GB" smtClean="0"/>
              <a:t>26/04/2016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3456470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0E182C-5F22-467F-B4E6-325912CEF02D}" type="datetimeFigureOut">
              <a:rPr lang="en-GB" smtClean="0"/>
              <a:t>26/04/2016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819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0E182C-5F22-467F-B4E6-325912CEF02D}" type="datetimeFigureOut">
              <a:rPr lang="en-GB" smtClean="0"/>
              <a:t>26/04/2016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3573329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0E182C-5F22-467F-B4E6-325912CEF02D}" type="datetimeFigureOut">
              <a:rPr lang="en-GB" smtClean="0"/>
              <a:t>26/04/2016</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3942509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0E182C-5F22-467F-B4E6-325912CEF02D}" type="datetimeFigureOut">
              <a:rPr lang="en-GB" smtClean="0"/>
              <a:t>26/04/2016</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34229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0E182C-5F22-467F-B4E6-325912CEF02D}" type="datetimeFigureOut">
              <a:rPr lang="en-GB" smtClean="0"/>
              <a:t>26/04/2016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3088282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0E182C-5F22-467F-B4E6-325912CEF02D}" type="datetimeFigureOut">
              <a:rPr lang="en-GB" smtClean="0"/>
              <a:t>26/04/2016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2765800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50E182C-5F22-467F-B4E6-325912CEF02D}" type="datetimeFigureOut">
              <a:rPr lang="en-GB" smtClean="0"/>
              <a:t>26/04/2016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2864048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0E182C-5F22-467F-B4E6-325912CEF02D}" type="datetimeFigureOut">
              <a:rPr lang="en-GB" smtClean="0"/>
              <a:t>26/04/2016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1123976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0E182C-5F22-467F-B4E6-325912CEF02D}" type="datetimeFigureOut">
              <a:rPr lang="en-GB" smtClean="0"/>
              <a:t>26/04/2016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2857726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0E182C-5F22-467F-B4E6-325912CEF02D}" type="datetimeFigureOut">
              <a:rPr lang="en-GB" smtClean="0"/>
              <a:t>26/04/2016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586644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50E182C-5F22-467F-B4E6-325912CEF02D}" type="datetimeFigureOut">
              <a:rPr lang="en-GB" smtClean="0"/>
              <a:t>26/04/2016</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689824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50E182C-5F22-467F-B4E6-325912CEF02D}" type="datetimeFigureOut">
              <a:rPr lang="en-GB" smtClean="0"/>
              <a:t>26/04/2016</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140092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50E182C-5F22-467F-B4E6-325912CEF02D}" type="datetimeFigureOut">
              <a:rPr lang="en-GB" smtClean="0"/>
              <a:t>26/04/2016</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2558550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0E182C-5F22-467F-B4E6-325912CEF02D}" type="datetimeFigureOut">
              <a:rPr lang="en-GB" smtClean="0"/>
              <a:t>26/04/2016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2532004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50E182C-5F22-467F-B4E6-325912CEF02D}" type="datetimeFigureOut">
              <a:rPr lang="en-GB" smtClean="0"/>
              <a:t>26/04/2016</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859C3FB-9CC9-4A89-A005-6DB4F0AEEC11}" type="slidenum">
              <a:rPr lang="en-GB" smtClean="0"/>
              <a:t>‹#›</a:t>
            </a:fld>
            <a:endParaRPr lang="en-GB"/>
          </a:p>
        </p:txBody>
      </p:sp>
    </p:spTree>
    <p:extLst>
      <p:ext uri="{BB962C8B-B14F-4D97-AF65-F5344CB8AC3E}">
        <p14:creationId xmlns:p14="http://schemas.microsoft.com/office/powerpoint/2010/main" val="16432465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sysinternals.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earchnetworking.techtarget.com/definition/Network-Time-Protocol" TargetMode="External"/><Relationship Id="rId3" Type="http://schemas.openxmlformats.org/officeDocument/2006/relationships/hyperlink" Target="https://www.edrawsoft.com/Network-Protocol.php" TargetMode="External"/><Relationship Id="rId7" Type="http://schemas.openxmlformats.org/officeDocument/2006/relationships/hyperlink" Target="https://en.wikipedia.org/wiki/Hypertext_Transfer_Protocol" TargetMode="External"/><Relationship Id="rId2" Type="http://schemas.openxmlformats.org/officeDocument/2006/relationships/hyperlink" Target="http://www.informationweek.com/cloud/10-emerging-it-trends-from-gartner-symposium/d/d-id/1322569?_mc=RSS_IWK_EDT&amp;image_number=9" TargetMode="External"/><Relationship Id="rId1" Type="http://schemas.openxmlformats.org/officeDocument/2006/relationships/slideLayout" Target="../slideLayouts/slideLayout2.xml"/><Relationship Id="rId6" Type="http://schemas.openxmlformats.org/officeDocument/2006/relationships/hyperlink" Target="http://www.networkmanagementsoftware.com/snmp-tutorial" TargetMode="External"/><Relationship Id="rId11" Type="http://schemas.openxmlformats.org/officeDocument/2006/relationships/hyperlink" Target="https://www.wireshark.org/" TargetMode="External"/><Relationship Id="rId5" Type="http://schemas.openxmlformats.org/officeDocument/2006/relationships/hyperlink" Target="http://www.cisco.com/c/en/us/td/docs/ios-xml/ios/snmp/configuration/xe-3se/3850/snmp-xe-3se-3850-book/nm-snmp-snmpv3.html" TargetMode="External"/><Relationship Id="rId10" Type="http://schemas.openxmlformats.org/officeDocument/2006/relationships/hyperlink" Target="https://en.wikipedia.org/wiki/Network_topology" TargetMode="External"/><Relationship Id="rId4" Type="http://schemas.openxmlformats.org/officeDocument/2006/relationships/hyperlink" Target="http://homepages.uel.ac.uk/u0415051/OSI%20MODEL/" TargetMode="External"/><Relationship Id="rId9" Type="http://schemas.openxmlformats.org/officeDocument/2006/relationships/hyperlink" Target="https://en.wikipedia.org/wiki/Simple_Mail_Transfer_Protoco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0228" y="3360596"/>
            <a:ext cx="9144000" cy="2387600"/>
          </a:xfrm>
        </p:spPr>
        <p:txBody>
          <a:bodyPr>
            <a:normAutofit fontScale="90000"/>
          </a:bodyPr>
          <a:lstStyle/>
          <a:p>
            <a:r>
              <a:rPr lang="en-US" sz="7200" b="1" dirty="0" smtClean="0"/>
              <a:t>Networks R Us </a:t>
            </a:r>
            <a:br>
              <a:rPr lang="en-US" sz="7200" b="1" dirty="0" smtClean="0"/>
            </a:br>
            <a:r>
              <a:rPr lang="en-US" b="1" dirty="0" smtClean="0"/>
              <a:t/>
            </a:r>
            <a:br>
              <a:rPr lang="en-US" b="1" dirty="0" smtClean="0"/>
            </a:br>
            <a:r>
              <a:rPr lang="en-US" b="1" dirty="0" smtClean="0"/>
              <a:t>Networking Technologies</a:t>
            </a:r>
            <a:br>
              <a:rPr lang="en-US" b="1" dirty="0" smtClean="0"/>
            </a:br>
            <a:r>
              <a:rPr lang="en-US" b="1" dirty="0" smtClean="0"/>
              <a:t/>
            </a:r>
            <a:br>
              <a:rPr lang="en-US" b="1" dirty="0" smtClean="0"/>
            </a:br>
            <a:r>
              <a:rPr lang="en-US" sz="4800" b="1" dirty="0" smtClean="0"/>
              <a:t>November 2015</a:t>
            </a:r>
            <a:br>
              <a:rPr lang="en-US" sz="4800" b="1" dirty="0" smtClean="0"/>
            </a:br>
            <a:r>
              <a:rPr lang="en-US" sz="4800" b="1" dirty="0" smtClean="0"/>
              <a:t/>
            </a:r>
            <a:br>
              <a:rPr lang="en-US" sz="4800" b="1" dirty="0" smtClean="0"/>
            </a:br>
            <a:r>
              <a:rPr lang="en-US" sz="4800" b="1" dirty="0" smtClean="0"/>
              <a:t>by Simon Light</a:t>
            </a:r>
            <a:endParaRPr lang="en-GB" dirty="0"/>
          </a:p>
        </p:txBody>
      </p:sp>
    </p:spTree>
    <p:extLst>
      <p:ext uri="{BB962C8B-B14F-4D97-AF65-F5344CB8AC3E}">
        <p14:creationId xmlns:p14="http://schemas.microsoft.com/office/powerpoint/2010/main" val="2666354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Protocols </a:t>
            </a:r>
            <a:r>
              <a:rPr lang="en-GB" dirty="0" smtClean="0"/>
              <a:t>: HTTP</a:t>
            </a:r>
            <a:endParaRPr lang="en-GB" dirty="0"/>
          </a:p>
        </p:txBody>
      </p:sp>
      <p:sp>
        <p:nvSpPr>
          <p:cNvPr id="3" name="Content Placeholder 2"/>
          <p:cNvSpPr>
            <a:spLocks noGrp="1"/>
          </p:cNvSpPr>
          <p:nvPr>
            <p:ph idx="1"/>
          </p:nvPr>
        </p:nvSpPr>
        <p:spPr/>
        <p:txBody>
          <a:bodyPr/>
          <a:lstStyle/>
          <a:p>
            <a:r>
              <a:rPr lang="en-GB" dirty="0" smtClean="0"/>
              <a:t>HTTP stands for </a:t>
            </a:r>
            <a:r>
              <a:rPr lang="en-GB" dirty="0"/>
              <a:t>Hypertext Transfer </a:t>
            </a:r>
            <a:r>
              <a:rPr lang="en-GB" dirty="0" smtClean="0"/>
              <a:t>Protocol.</a:t>
            </a:r>
          </a:p>
          <a:p>
            <a:r>
              <a:rPr lang="en-GB" dirty="0" smtClean="0"/>
              <a:t>It is most commonly used for transferring data over the worldwide web.</a:t>
            </a:r>
          </a:p>
          <a:p>
            <a:r>
              <a:rPr lang="en-GB" dirty="0" smtClean="0"/>
              <a:t>HTTP is a 7</a:t>
            </a:r>
            <a:r>
              <a:rPr lang="en-GB" baseline="30000" dirty="0" smtClean="0"/>
              <a:t>th</a:t>
            </a:r>
            <a:r>
              <a:rPr lang="en-GB" dirty="0" smtClean="0"/>
              <a:t> layer protocol which means that it runs from an application level.</a:t>
            </a:r>
          </a:p>
          <a:p>
            <a:r>
              <a:rPr lang="en-GB" dirty="0" smtClean="0"/>
              <a:t>HTTPS is exactly the same as HTTP except HTTPS contains encryption to avoid the loss of data.</a:t>
            </a:r>
            <a:endParaRPr lang="en-GB" dirty="0"/>
          </a:p>
        </p:txBody>
      </p:sp>
    </p:spTree>
    <p:extLst>
      <p:ext uri="{BB962C8B-B14F-4D97-AF65-F5344CB8AC3E}">
        <p14:creationId xmlns:p14="http://schemas.microsoft.com/office/powerpoint/2010/main" val="3924152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Protocols </a:t>
            </a:r>
            <a:r>
              <a:rPr lang="en-GB" dirty="0" smtClean="0"/>
              <a:t>: NTP</a:t>
            </a:r>
            <a:endParaRPr lang="en-GB" dirty="0"/>
          </a:p>
        </p:txBody>
      </p:sp>
      <p:sp>
        <p:nvSpPr>
          <p:cNvPr id="3" name="Content Placeholder 2"/>
          <p:cNvSpPr>
            <a:spLocks noGrp="1"/>
          </p:cNvSpPr>
          <p:nvPr>
            <p:ph idx="1"/>
          </p:nvPr>
        </p:nvSpPr>
        <p:spPr/>
        <p:txBody>
          <a:bodyPr/>
          <a:lstStyle/>
          <a:p>
            <a:r>
              <a:rPr lang="en-GB" dirty="0" smtClean="0"/>
              <a:t>NTP stands for network time protocol.</a:t>
            </a:r>
          </a:p>
          <a:p>
            <a:r>
              <a:rPr lang="en-GB" dirty="0" smtClean="0"/>
              <a:t>It is used to synchronise the time set on devices across a network.</a:t>
            </a:r>
          </a:p>
          <a:p>
            <a:r>
              <a:rPr lang="en-GB" dirty="0" smtClean="0"/>
              <a:t>It uses the time zone of UTC and be as accurate as a fraction of a millisecond.</a:t>
            </a:r>
          </a:p>
          <a:p>
            <a:r>
              <a:rPr lang="en-GB" dirty="0" smtClean="0"/>
              <a:t>NTP is needed for security purpose and so that you can access machines remotely.</a:t>
            </a:r>
          </a:p>
          <a:p>
            <a:endParaRPr lang="en-GB" dirty="0"/>
          </a:p>
        </p:txBody>
      </p:sp>
    </p:spTree>
    <p:extLst>
      <p:ext uri="{BB962C8B-B14F-4D97-AF65-F5344CB8AC3E}">
        <p14:creationId xmlns:p14="http://schemas.microsoft.com/office/powerpoint/2010/main" val="1948450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Protocols </a:t>
            </a:r>
            <a:r>
              <a:rPr lang="en-GB" dirty="0" smtClean="0"/>
              <a:t>: SMTP</a:t>
            </a:r>
            <a:endParaRPr lang="en-GB" dirty="0"/>
          </a:p>
        </p:txBody>
      </p:sp>
      <p:sp>
        <p:nvSpPr>
          <p:cNvPr id="3" name="Content Placeholder 2"/>
          <p:cNvSpPr>
            <a:spLocks noGrp="1"/>
          </p:cNvSpPr>
          <p:nvPr>
            <p:ph idx="1"/>
          </p:nvPr>
        </p:nvSpPr>
        <p:spPr/>
        <p:txBody>
          <a:bodyPr/>
          <a:lstStyle/>
          <a:p>
            <a:r>
              <a:rPr lang="en-GB" dirty="0" smtClean="0"/>
              <a:t>SMTP stands for Simple Mali Transfer Protocol</a:t>
            </a:r>
          </a:p>
          <a:p>
            <a:r>
              <a:rPr lang="en-GB" dirty="0" smtClean="0"/>
              <a:t>It is used to transfer emails including the text, formatting and attachments.</a:t>
            </a:r>
          </a:p>
          <a:p>
            <a:r>
              <a:rPr lang="en-GB" dirty="0" smtClean="0"/>
              <a:t>Recently SMTP is only used for sending data to a relay server and not receiving mail (this is done with either POP3 or IMAP)</a:t>
            </a:r>
            <a:endParaRPr lang="en-GB" dirty="0"/>
          </a:p>
        </p:txBody>
      </p:sp>
    </p:spTree>
    <p:extLst>
      <p:ext uri="{BB962C8B-B14F-4D97-AF65-F5344CB8AC3E}">
        <p14:creationId xmlns:p14="http://schemas.microsoft.com/office/powerpoint/2010/main" val="111952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114" y="2680763"/>
            <a:ext cx="9404723" cy="1400530"/>
          </a:xfrm>
        </p:spPr>
        <p:txBody>
          <a:bodyPr/>
          <a:lstStyle/>
          <a:p>
            <a:pPr algn="ctr"/>
            <a:r>
              <a:rPr lang="en-GB" sz="6000" dirty="0" smtClean="0"/>
              <a:t>Network Layouts</a:t>
            </a:r>
            <a:endParaRPr lang="en-GB" sz="6000" dirty="0"/>
          </a:p>
        </p:txBody>
      </p:sp>
    </p:spTree>
    <p:extLst>
      <p:ext uri="{BB962C8B-B14F-4D97-AF65-F5344CB8AC3E}">
        <p14:creationId xmlns:p14="http://schemas.microsoft.com/office/powerpoint/2010/main" val="360413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Layouts</a:t>
            </a:r>
            <a:endParaRPr lang="en-GB" dirty="0"/>
          </a:p>
        </p:txBody>
      </p:sp>
      <p:sp>
        <p:nvSpPr>
          <p:cNvPr id="3" name="Content Placeholder 2"/>
          <p:cNvSpPr>
            <a:spLocks noGrp="1"/>
          </p:cNvSpPr>
          <p:nvPr>
            <p:ph idx="1"/>
          </p:nvPr>
        </p:nvSpPr>
        <p:spPr/>
        <p:txBody>
          <a:bodyPr>
            <a:normAutofit lnSpcReduction="10000"/>
          </a:bodyPr>
          <a:lstStyle/>
          <a:p>
            <a:r>
              <a:rPr lang="en-GB" dirty="0" smtClean="0"/>
              <a:t>There are two main types of network layouts:</a:t>
            </a:r>
          </a:p>
          <a:p>
            <a:pPr lvl="1"/>
            <a:r>
              <a:rPr lang="en-GB" dirty="0" smtClean="0"/>
              <a:t>Physical (Wired)</a:t>
            </a:r>
          </a:p>
          <a:p>
            <a:pPr lvl="1"/>
            <a:r>
              <a:rPr lang="en-GB" dirty="0" smtClean="0"/>
              <a:t>Logical (Wireless)</a:t>
            </a:r>
          </a:p>
          <a:p>
            <a:r>
              <a:rPr lang="en-GB" dirty="0" smtClean="0"/>
              <a:t>Wireless networks are used because:</a:t>
            </a:r>
          </a:p>
          <a:p>
            <a:pPr lvl="1"/>
            <a:r>
              <a:rPr lang="en-GB" dirty="0" smtClean="0"/>
              <a:t>Can be used on the moved/not in fixed position.</a:t>
            </a:r>
          </a:p>
          <a:p>
            <a:pPr lvl="1"/>
            <a:r>
              <a:rPr lang="en-GB" dirty="0" smtClean="0"/>
              <a:t>Doesn't require as much cabling and trunking.</a:t>
            </a:r>
          </a:p>
          <a:p>
            <a:pPr lvl="1"/>
            <a:r>
              <a:rPr lang="en-GB" dirty="0" smtClean="0"/>
              <a:t>Almost all devices can support wireless data of some kind.</a:t>
            </a:r>
          </a:p>
          <a:p>
            <a:r>
              <a:rPr lang="en-GB" dirty="0" smtClean="0"/>
              <a:t>Wired networks are used because:</a:t>
            </a:r>
          </a:p>
          <a:p>
            <a:pPr lvl="1"/>
            <a:r>
              <a:rPr lang="en-GB" dirty="0" smtClean="0"/>
              <a:t>They can achieve higher connection speeds.</a:t>
            </a:r>
          </a:p>
          <a:p>
            <a:pPr lvl="1"/>
            <a:r>
              <a:rPr lang="en-GB" dirty="0" smtClean="0"/>
              <a:t>They are more secure as the user has to be in the building to access the data.</a:t>
            </a:r>
          </a:p>
        </p:txBody>
      </p:sp>
    </p:spTree>
    <p:extLst>
      <p:ext uri="{BB962C8B-B14F-4D97-AF65-F5344CB8AC3E}">
        <p14:creationId xmlns:p14="http://schemas.microsoft.com/office/powerpoint/2010/main" val="505991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Layouts : Star</a:t>
            </a:r>
            <a:endParaRPr lang="en-GB" dirty="0"/>
          </a:p>
        </p:txBody>
      </p:sp>
      <p:pic>
        <p:nvPicPr>
          <p:cNvPr id="25" name="Picture 24"/>
          <p:cNvPicPr>
            <a:picLocks noChangeAspect="1"/>
          </p:cNvPicPr>
          <p:nvPr/>
        </p:nvPicPr>
        <p:blipFill rotWithShape="1">
          <a:blip r:embed="rId2">
            <a:extLst>
              <a:ext uri="{28A0092B-C50C-407E-A947-70E740481C1C}">
                <a14:useLocalDpi xmlns:a14="http://schemas.microsoft.com/office/drawing/2010/main" val="0"/>
              </a:ext>
            </a:extLst>
          </a:blip>
          <a:srcRect l="52145" t="5405" r="26210" b="46405"/>
          <a:stretch/>
        </p:blipFill>
        <p:spPr>
          <a:xfrm>
            <a:off x="3811171" y="936415"/>
            <a:ext cx="3950243" cy="4309354"/>
          </a:xfrm>
          <a:prstGeom prst="rect">
            <a:avLst/>
          </a:prstGeom>
        </p:spPr>
      </p:pic>
      <p:sp>
        <p:nvSpPr>
          <p:cNvPr id="3" name="TextBox 2"/>
          <p:cNvSpPr txBox="1"/>
          <p:nvPr/>
        </p:nvSpPr>
        <p:spPr>
          <a:xfrm>
            <a:off x="1942202" y="5245769"/>
            <a:ext cx="7688179" cy="646331"/>
          </a:xfrm>
          <a:prstGeom prst="rect">
            <a:avLst/>
          </a:prstGeom>
          <a:noFill/>
        </p:spPr>
        <p:txBody>
          <a:bodyPr wrap="square" rtlCol="0">
            <a:spAutoFit/>
          </a:bodyPr>
          <a:lstStyle/>
          <a:p>
            <a:pPr algn="ctr"/>
            <a:r>
              <a:rPr lang="en-GB" dirty="0" smtClean="0"/>
              <a:t>The star allows for users to connect through one server.</a:t>
            </a:r>
          </a:p>
          <a:p>
            <a:pPr algn="ctr"/>
            <a:r>
              <a:rPr lang="en-GB" dirty="0" smtClean="0"/>
              <a:t>This is useful for network management/monitoring</a:t>
            </a:r>
            <a:endParaRPr lang="en-GB" dirty="0"/>
          </a:p>
        </p:txBody>
      </p:sp>
    </p:spTree>
    <p:extLst>
      <p:ext uri="{BB962C8B-B14F-4D97-AF65-F5344CB8AC3E}">
        <p14:creationId xmlns:p14="http://schemas.microsoft.com/office/powerpoint/2010/main" val="53476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Layouts : Ring</a:t>
            </a:r>
            <a:endParaRPr lang="en-GB"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606" t="6833" r="75972" b="42273"/>
          <a:stretch/>
        </p:blipFill>
        <p:spPr>
          <a:xfrm>
            <a:off x="4223084" y="1300764"/>
            <a:ext cx="3245138" cy="3777921"/>
          </a:xfrm>
          <a:prstGeom prst="rect">
            <a:avLst/>
          </a:prstGeom>
        </p:spPr>
      </p:pic>
      <p:sp>
        <p:nvSpPr>
          <p:cNvPr id="3" name="TextBox 2"/>
          <p:cNvSpPr txBox="1"/>
          <p:nvPr/>
        </p:nvSpPr>
        <p:spPr>
          <a:xfrm>
            <a:off x="2658980" y="5402179"/>
            <a:ext cx="6424862" cy="646331"/>
          </a:xfrm>
          <a:prstGeom prst="rect">
            <a:avLst/>
          </a:prstGeom>
          <a:noFill/>
        </p:spPr>
        <p:txBody>
          <a:bodyPr wrap="square" rtlCol="0">
            <a:spAutoFit/>
          </a:bodyPr>
          <a:lstStyle/>
          <a:p>
            <a:pPr algn="ctr"/>
            <a:r>
              <a:rPr lang="en-GB" dirty="0" smtClean="0"/>
              <a:t>There is no need for a server in this setup.</a:t>
            </a:r>
          </a:p>
          <a:p>
            <a:pPr algn="ctr"/>
            <a:r>
              <a:rPr lang="en-GB" dirty="0" smtClean="0"/>
              <a:t>This allows for fast connections with no venerable points.</a:t>
            </a:r>
            <a:endParaRPr lang="en-GB" dirty="0"/>
          </a:p>
        </p:txBody>
      </p:sp>
    </p:spTree>
    <p:extLst>
      <p:ext uri="{BB962C8B-B14F-4D97-AF65-F5344CB8AC3E}">
        <p14:creationId xmlns:p14="http://schemas.microsoft.com/office/powerpoint/2010/main" val="3517148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Layouts : Mesh</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4452" t="153" r="48208" b="44506"/>
          <a:stretch/>
        </p:blipFill>
        <p:spPr>
          <a:xfrm>
            <a:off x="4126831" y="1049617"/>
            <a:ext cx="3586107" cy="3556731"/>
          </a:xfrm>
          <a:prstGeom prst="rect">
            <a:avLst/>
          </a:prstGeom>
        </p:spPr>
      </p:pic>
      <p:sp>
        <p:nvSpPr>
          <p:cNvPr id="3" name="TextBox 2"/>
          <p:cNvSpPr txBox="1"/>
          <p:nvPr/>
        </p:nvSpPr>
        <p:spPr>
          <a:xfrm>
            <a:off x="3453063" y="4920916"/>
            <a:ext cx="5185611" cy="1200329"/>
          </a:xfrm>
          <a:prstGeom prst="rect">
            <a:avLst/>
          </a:prstGeom>
          <a:noFill/>
        </p:spPr>
        <p:txBody>
          <a:bodyPr wrap="square" rtlCol="0">
            <a:spAutoFit/>
          </a:bodyPr>
          <a:lstStyle/>
          <a:p>
            <a:pPr algn="ctr"/>
            <a:r>
              <a:rPr lang="en-GB" dirty="0" smtClean="0"/>
              <a:t>Mesh is where each node acts as a relay.</a:t>
            </a:r>
          </a:p>
          <a:p>
            <a:pPr algn="ctr"/>
            <a:r>
              <a:rPr lang="en-GB" dirty="0" smtClean="0"/>
              <a:t>This allows for data to be passed through nodes limiting network setup.</a:t>
            </a:r>
          </a:p>
          <a:p>
            <a:pPr algn="ctr"/>
            <a:r>
              <a:rPr lang="en-GB" dirty="0" smtClean="0"/>
              <a:t>This is useful for ad-hoc servers</a:t>
            </a:r>
            <a:endParaRPr lang="en-GB" dirty="0"/>
          </a:p>
        </p:txBody>
      </p:sp>
    </p:spTree>
    <p:extLst>
      <p:ext uri="{BB962C8B-B14F-4D97-AF65-F5344CB8AC3E}">
        <p14:creationId xmlns:p14="http://schemas.microsoft.com/office/powerpoint/2010/main" val="26216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Layouts : Fully Connected</a:t>
            </a:r>
            <a:endParaRPr lang="en-GB"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2630" t="784" r="-128" b="44283"/>
          <a:stretch/>
        </p:blipFill>
        <p:spPr>
          <a:xfrm>
            <a:off x="3826042" y="452718"/>
            <a:ext cx="4160892" cy="4073051"/>
          </a:xfrm>
          <a:prstGeom prst="rect">
            <a:avLst/>
          </a:prstGeom>
        </p:spPr>
      </p:pic>
      <p:sp>
        <p:nvSpPr>
          <p:cNvPr id="3" name="TextBox 2"/>
          <p:cNvSpPr txBox="1"/>
          <p:nvPr/>
        </p:nvSpPr>
        <p:spPr>
          <a:xfrm>
            <a:off x="2237874" y="4439652"/>
            <a:ext cx="6797842" cy="1200329"/>
          </a:xfrm>
          <a:prstGeom prst="rect">
            <a:avLst/>
          </a:prstGeom>
          <a:noFill/>
        </p:spPr>
        <p:txBody>
          <a:bodyPr wrap="square" rtlCol="0">
            <a:spAutoFit/>
          </a:bodyPr>
          <a:lstStyle/>
          <a:p>
            <a:pPr algn="ctr"/>
            <a:r>
              <a:rPr lang="en-GB" dirty="0" smtClean="0"/>
              <a:t>Fully connected allows for all nodes to be connected directly</a:t>
            </a:r>
          </a:p>
          <a:p>
            <a:pPr algn="ctr"/>
            <a:r>
              <a:rPr lang="en-GB" dirty="0" smtClean="0"/>
              <a:t>This allows for high speed but also high start-up/connections</a:t>
            </a:r>
            <a:endParaRPr lang="en-GB" dirty="0"/>
          </a:p>
        </p:txBody>
      </p:sp>
    </p:spTree>
    <p:extLst>
      <p:ext uri="{BB962C8B-B14F-4D97-AF65-F5344CB8AC3E}">
        <p14:creationId xmlns:p14="http://schemas.microsoft.com/office/powerpoint/2010/main" val="4173490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Layouts : Line</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73915" r="62922"/>
          <a:stretch/>
        </p:blipFill>
        <p:spPr>
          <a:xfrm>
            <a:off x="1900990" y="1443620"/>
            <a:ext cx="7502231" cy="2586175"/>
          </a:xfrm>
          <a:prstGeom prst="rect">
            <a:avLst/>
          </a:prstGeom>
        </p:spPr>
      </p:pic>
      <p:sp>
        <p:nvSpPr>
          <p:cNvPr id="3" name="TextBox 2"/>
          <p:cNvSpPr txBox="1"/>
          <p:nvPr/>
        </p:nvSpPr>
        <p:spPr>
          <a:xfrm>
            <a:off x="2923674" y="4415589"/>
            <a:ext cx="6280484" cy="923330"/>
          </a:xfrm>
          <a:prstGeom prst="rect">
            <a:avLst/>
          </a:prstGeom>
          <a:noFill/>
        </p:spPr>
        <p:txBody>
          <a:bodyPr wrap="square" rtlCol="0">
            <a:spAutoFit/>
          </a:bodyPr>
          <a:lstStyle/>
          <a:p>
            <a:pPr algn="ctr"/>
            <a:r>
              <a:rPr lang="en-GB" dirty="0" smtClean="0"/>
              <a:t>The line allows for the most minimal setup.</a:t>
            </a:r>
          </a:p>
          <a:p>
            <a:pPr algn="ctr"/>
            <a:r>
              <a:rPr lang="en-GB" dirty="0" smtClean="0"/>
              <a:t>It is limited on security as the 1</a:t>
            </a:r>
            <a:r>
              <a:rPr lang="en-GB" baseline="30000" dirty="0" smtClean="0"/>
              <a:t>st</a:t>
            </a:r>
            <a:r>
              <a:rPr lang="en-GB" dirty="0" smtClean="0"/>
              <a:t> node has to pass data through all of the nodes to get to the last node.</a:t>
            </a:r>
            <a:endParaRPr lang="en-GB" dirty="0"/>
          </a:p>
        </p:txBody>
      </p:sp>
    </p:spTree>
    <p:extLst>
      <p:ext uri="{BB962C8B-B14F-4D97-AF65-F5344CB8AC3E}">
        <p14:creationId xmlns:p14="http://schemas.microsoft.com/office/powerpoint/2010/main" val="3554572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a:xfrm>
            <a:off x="875201" y="1384177"/>
            <a:ext cx="8946541" cy="4752853"/>
          </a:xfrm>
        </p:spPr>
        <p:txBody>
          <a:bodyPr>
            <a:normAutofit fontScale="92500" lnSpcReduction="20000"/>
          </a:bodyPr>
          <a:lstStyle/>
          <a:p>
            <a:r>
              <a:rPr lang="en-GB" dirty="0" smtClean="0"/>
              <a:t>Network Technologies (P1)</a:t>
            </a:r>
          </a:p>
          <a:p>
            <a:pPr lvl="1"/>
            <a:r>
              <a:rPr lang="en-GB" dirty="0"/>
              <a:t>Operating </a:t>
            </a:r>
            <a:r>
              <a:rPr lang="en-GB" dirty="0" smtClean="0"/>
              <a:t>systems</a:t>
            </a:r>
          </a:p>
          <a:p>
            <a:pPr lvl="1"/>
            <a:r>
              <a:rPr lang="en-GB" dirty="0" smtClean="0"/>
              <a:t>Protocols</a:t>
            </a:r>
          </a:p>
          <a:p>
            <a:pPr lvl="1"/>
            <a:r>
              <a:rPr lang="en-GB" dirty="0" smtClean="0"/>
              <a:t>Network Layout</a:t>
            </a:r>
          </a:p>
          <a:p>
            <a:pPr lvl="1"/>
            <a:r>
              <a:rPr lang="en-GB" dirty="0" smtClean="0"/>
              <a:t>Network </a:t>
            </a:r>
            <a:r>
              <a:rPr lang="en-GB" dirty="0"/>
              <a:t>Devices</a:t>
            </a:r>
            <a:endParaRPr lang="en-GB" dirty="0" smtClean="0"/>
          </a:p>
          <a:p>
            <a:r>
              <a:rPr lang="en-GB" dirty="0" smtClean="0"/>
              <a:t>Networking Tools</a:t>
            </a:r>
          </a:p>
          <a:p>
            <a:pPr lvl="1"/>
            <a:r>
              <a:rPr lang="en-GB" dirty="0"/>
              <a:t>fault </a:t>
            </a:r>
            <a:r>
              <a:rPr lang="en-GB" dirty="0" smtClean="0"/>
              <a:t>management</a:t>
            </a:r>
          </a:p>
          <a:p>
            <a:pPr lvl="1"/>
            <a:r>
              <a:rPr lang="en-GB" dirty="0" smtClean="0"/>
              <a:t>performance </a:t>
            </a:r>
            <a:r>
              <a:rPr lang="en-GB" dirty="0"/>
              <a:t>management </a:t>
            </a:r>
            <a:endParaRPr lang="en-GB" dirty="0" smtClean="0"/>
          </a:p>
          <a:p>
            <a:pPr lvl="1"/>
            <a:r>
              <a:rPr lang="en-GB" dirty="0" smtClean="0"/>
              <a:t>using </a:t>
            </a:r>
            <a:r>
              <a:rPr lang="en-GB" dirty="0"/>
              <a:t>system software to find network </a:t>
            </a:r>
            <a:r>
              <a:rPr lang="en-GB" dirty="0" smtClean="0"/>
              <a:t>assets.</a:t>
            </a:r>
          </a:p>
          <a:p>
            <a:pPr lvl="1"/>
            <a:r>
              <a:rPr lang="en-GB" dirty="0" smtClean="0"/>
              <a:t>Examples</a:t>
            </a:r>
          </a:p>
          <a:p>
            <a:r>
              <a:rPr lang="en-GB" dirty="0" smtClean="0"/>
              <a:t>Emerging network technologies</a:t>
            </a:r>
          </a:p>
          <a:p>
            <a:pPr lvl="1"/>
            <a:r>
              <a:rPr lang="en-GB" dirty="0" smtClean="0"/>
              <a:t>Advances in robotics</a:t>
            </a:r>
          </a:p>
          <a:p>
            <a:pPr lvl="1"/>
            <a:r>
              <a:rPr lang="en-GB" dirty="0" smtClean="0"/>
              <a:t>Integrated systems</a:t>
            </a:r>
          </a:p>
          <a:p>
            <a:pPr lvl="1"/>
            <a:r>
              <a:rPr lang="en-GB" dirty="0" smtClean="0"/>
              <a:t>Global data centre management</a:t>
            </a:r>
          </a:p>
        </p:txBody>
      </p:sp>
    </p:spTree>
    <p:extLst>
      <p:ext uri="{BB962C8B-B14F-4D97-AF65-F5344CB8AC3E}">
        <p14:creationId xmlns:p14="http://schemas.microsoft.com/office/powerpoint/2010/main" val="708108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Layouts : Tree</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71791" t="57865"/>
          <a:stretch/>
        </p:blipFill>
        <p:spPr>
          <a:xfrm>
            <a:off x="3449520" y="1280938"/>
            <a:ext cx="4710433" cy="3447473"/>
          </a:xfrm>
          <a:prstGeom prst="rect">
            <a:avLst/>
          </a:prstGeom>
        </p:spPr>
      </p:pic>
      <p:sp>
        <p:nvSpPr>
          <p:cNvPr id="3" name="TextBox 2"/>
          <p:cNvSpPr txBox="1"/>
          <p:nvPr/>
        </p:nvSpPr>
        <p:spPr>
          <a:xfrm>
            <a:off x="3332747" y="4932947"/>
            <a:ext cx="5137485" cy="646331"/>
          </a:xfrm>
          <a:prstGeom prst="rect">
            <a:avLst/>
          </a:prstGeom>
          <a:noFill/>
        </p:spPr>
        <p:txBody>
          <a:bodyPr wrap="square" rtlCol="0">
            <a:spAutoFit/>
          </a:bodyPr>
          <a:lstStyle/>
          <a:p>
            <a:pPr algn="ctr"/>
            <a:r>
              <a:rPr lang="en-GB" dirty="0" smtClean="0"/>
              <a:t>Bus allows for the centre line to be very powerful with smaller lines coming off.</a:t>
            </a:r>
            <a:endParaRPr lang="en-GB" dirty="0"/>
          </a:p>
        </p:txBody>
      </p:sp>
    </p:spTree>
    <p:extLst>
      <p:ext uri="{BB962C8B-B14F-4D97-AF65-F5344CB8AC3E}">
        <p14:creationId xmlns:p14="http://schemas.microsoft.com/office/powerpoint/2010/main" val="3657545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235" y="2770916"/>
            <a:ext cx="9404723" cy="1400530"/>
          </a:xfrm>
        </p:spPr>
        <p:txBody>
          <a:bodyPr/>
          <a:lstStyle/>
          <a:p>
            <a:pPr algn="ctr"/>
            <a:r>
              <a:rPr lang="en-US" sz="6000" dirty="0" smtClean="0"/>
              <a:t>Network Devices</a:t>
            </a:r>
            <a:endParaRPr lang="en-GB" sz="6000" dirty="0"/>
          </a:p>
        </p:txBody>
      </p:sp>
    </p:spTree>
    <p:extLst>
      <p:ext uri="{BB962C8B-B14F-4D97-AF65-F5344CB8AC3E}">
        <p14:creationId xmlns:p14="http://schemas.microsoft.com/office/powerpoint/2010/main" val="3510616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Network Devices</a:t>
            </a:r>
            <a:endParaRPr lang="en-GB" dirty="0"/>
          </a:p>
        </p:txBody>
      </p:sp>
      <p:sp>
        <p:nvSpPr>
          <p:cNvPr id="3" name="Content Placeholder 2"/>
          <p:cNvSpPr>
            <a:spLocks noGrp="1"/>
          </p:cNvSpPr>
          <p:nvPr>
            <p:ph idx="1"/>
          </p:nvPr>
        </p:nvSpPr>
        <p:spPr/>
        <p:txBody>
          <a:bodyPr/>
          <a:lstStyle/>
          <a:p>
            <a:r>
              <a:rPr lang="en-US" dirty="0" smtClean="0"/>
              <a:t>Network devices are devices that are used on a network.</a:t>
            </a:r>
          </a:p>
          <a:p>
            <a:r>
              <a:rPr lang="en-US" dirty="0" smtClean="0"/>
              <a:t>Some examples of these are:</a:t>
            </a:r>
          </a:p>
          <a:p>
            <a:pPr lvl="1"/>
            <a:r>
              <a:rPr lang="en-US" dirty="0" smtClean="0"/>
              <a:t>Servers</a:t>
            </a:r>
          </a:p>
          <a:p>
            <a:pPr lvl="1"/>
            <a:r>
              <a:rPr lang="en-US" dirty="0" smtClean="0"/>
              <a:t>Routers</a:t>
            </a:r>
          </a:p>
          <a:p>
            <a:pPr lvl="1"/>
            <a:r>
              <a:rPr lang="en-US" dirty="0" smtClean="0"/>
              <a:t>Switches</a:t>
            </a:r>
          </a:p>
          <a:p>
            <a:pPr lvl="1"/>
            <a:r>
              <a:rPr lang="en-US" dirty="0" smtClean="0"/>
              <a:t>Interface card</a:t>
            </a:r>
          </a:p>
          <a:p>
            <a:pPr lvl="1"/>
            <a:r>
              <a:rPr lang="en-US" dirty="0" smtClean="0"/>
              <a:t>Workstation</a:t>
            </a:r>
            <a:endParaRPr lang="en-GB" dirty="0"/>
          </a:p>
        </p:txBody>
      </p:sp>
    </p:spTree>
    <p:extLst>
      <p:ext uri="{BB962C8B-B14F-4D97-AF65-F5344CB8AC3E}">
        <p14:creationId xmlns:p14="http://schemas.microsoft.com/office/powerpoint/2010/main" val="753942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Devices : Servers</a:t>
            </a:r>
            <a:endParaRPr lang="en-GB" dirty="0"/>
          </a:p>
        </p:txBody>
      </p:sp>
      <p:sp>
        <p:nvSpPr>
          <p:cNvPr id="3" name="Content Placeholder 2"/>
          <p:cNvSpPr>
            <a:spLocks noGrp="1"/>
          </p:cNvSpPr>
          <p:nvPr>
            <p:ph idx="1"/>
          </p:nvPr>
        </p:nvSpPr>
        <p:spPr/>
        <p:txBody>
          <a:bodyPr/>
          <a:lstStyle/>
          <a:p>
            <a:r>
              <a:rPr lang="en-US" dirty="0" smtClean="0"/>
              <a:t>Servers are used to control and maintain the network.</a:t>
            </a:r>
          </a:p>
          <a:p>
            <a:r>
              <a:rPr lang="en-US" dirty="0" smtClean="0"/>
              <a:t>Servers are just PC’s that have been configured in a specific way. They are also of quite a high specification.</a:t>
            </a:r>
          </a:p>
          <a:p>
            <a:r>
              <a:rPr lang="en-US" dirty="0" smtClean="0"/>
              <a:t>They can be used as:</a:t>
            </a:r>
          </a:p>
          <a:p>
            <a:pPr lvl="1"/>
            <a:r>
              <a:rPr lang="en-US" dirty="0" smtClean="0"/>
              <a:t>File servers</a:t>
            </a:r>
          </a:p>
          <a:p>
            <a:pPr lvl="1"/>
            <a:r>
              <a:rPr lang="en-US" dirty="0" smtClean="0"/>
              <a:t>Mail Servers</a:t>
            </a:r>
          </a:p>
          <a:p>
            <a:pPr lvl="1"/>
            <a:r>
              <a:rPr lang="en-US" dirty="0" smtClean="0"/>
              <a:t>Proxys</a:t>
            </a:r>
            <a:endParaRPr lang="en-GB" dirty="0" smtClean="0"/>
          </a:p>
          <a:p>
            <a:pPr lvl="1"/>
            <a:r>
              <a:rPr lang="en-US" dirty="0" smtClean="0"/>
              <a:t>Web Servers</a:t>
            </a:r>
          </a:p>
        </p:txBody>
      </p:sp>
    </p:spTree>
    <p:extLst>
      <p:ext uri="{BB962C8B-B14F-4D97-AF65-F5344CB8AC3E}">
        <p14:creationId xmlns:p14="http://schemas.microsoft.com/office/powerpoint/2010/main" val="3812026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Devices : Workstations</a:t>
            </a:r>
            <a:endParaRPr lang="en-GB" dirty="0"/>
          </a:p>
        </p:txBody>
      </p:sp>
      <p:sp>
        <p:nvSpPr>
          <p:cNvPr id="3" name="Content Placeholder 2"/>
          <p:cNvSpPr>
            <a:spLocks noGrp="1"/>
          </p:cNvSpPr>
          <p:nvPr>
            <p:ph idx="1"/>
          </p:nvPr>
        </p:nvSpPr>
        <p:spPr/>
        <p:txBody>
          <a:bodyPr/>
          <a:lstStyle/>
          <a:p>
            <a:r>
              <a:rPr lang="en-US" dirty="0" smtClean="0"/>
              <a:t>Workstations are PC’s  that are used for a specific job e.g. CAD, rendering etc.</a:t>
            </a:r>
          </a:p>
          <a:p>
            <a:r>
              <a:rPr lang="en-US" dirty="0" smtClean="0"/>
              <a:t>The two main types of workstation are :</a:t>
            </a:r>
          </a:p>
          <a:p>
            <a:pPr lvl="1"/>
            <a:r>
              <a:rPr lang="en-US" dirty="0" smtClean="0"/>
              <a:t>Thick Client – OS and applications</a:t>
            </a:r>
          </a:p>
          <a:p>
            <a:pPr lvl="1"/>
            <a:r>
              <a:rPr lang="en-US" dirty="0" smtClean="0"/>
              <a:t>Thin Client – Little OS and no/few applications</a:t>
            </a:r>
          </a:p>
        </p:txBody>
      </p:sp>
    </p:spTree>
    <p:extLst>
      <p:ext uri="{BB962C8B-B14F-4D97-AF65-F5344CB8AC3E}">
        <p14:creationId xmlns:p14="http://schemas.microsoft.com/office/powerpoint/2010/main" val="694648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Devices : Interface Cards</a:t>
            </a:r>
            <a:endParaRPr lang="en-GB" dirty="0"/>
          </a:p>
        </p:txBody>
      </p:sp>
      <p:sp>
        <p:nvSpPr>
          <p:cNvPr id="3" name="Content Placeholder 2"/>
          <p:cNvSpPr>
            <a:spLocks noGrp="1"/>
          </p:cNvSpPr>
          <p:nvPr>
            <p:ph idx="1"/>
          </p:nvPr>
        </p:nvSpPr>
        <p:spPr/>
        <p:txBody>
          <a:bodyPr/>
          <a:lstStyle/>
          <a:p>
            <a:r>
              <a:rPr lang="en-US" dirty="0" smtClean="0"/>
              <a:t>Connects a device to a wired internet connection</a:t>
            </a:r>
          </a:p>
          <a:p>
            <a:r>
              <a:rPr lang="en-US" dirty="0" smtClean="0"/>
              <a:t>Can use a radio interface for wireless connection</a:t>
            </a:r>
          </a:p>
          <a:p>
            <a:r>
              <a:rPr lang="en-US" dirty="0" smtClean="0"/>
              <a:t>Can be a plug in card or just a separate device</a:t>
            </a:r>
          </a:p>
          <a:p>
            <a:r>
              <a:rPr lang="en-US" dirty="0" smtClean="0"/>
              <a:t>Uses a unique mac </a:t>
            </a:r>
            <a:r>
              <a:rPr lang="en-US" dirty="0" err="1" smtClean="0"/>
              <a:t>adress</a:t>
            </a:r>
            <a:endParaRPr lang="en-US" dirty="0" smtClean="0"/>
          </a:p>
          <a:p>
            <a:endParaRPr lang="en-GB" dirty="0"/>
          </a:p>
        </p:txBody>
      </p:sp>
    </p:spTree>
    <p:extLst>
      <p:ext uri="{BB962C8B-B14F-4D97-AF65-F5344CB8AC3E}">
        <p14:creationId xmlns:p14="http://schemas.microsoft.com/office/powerpoint/2010/main" val="3240108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2933" y="2564854"/>
            <a:ext cx="9404723" cy="1400530"/>
          </a:xfrm>
        </p:spPr>
        <p:txBody>
          <a:bodyPr/>
          <a:lstStyle/>
          <a:p>
            <a:pPr algn="ctr"/>
            <a:r>
              <a:rPr lang="en-US" sz="6000" dirty="0" smtClean="0"/>
              <a:t>Networking Tools</a:t>
            </a:r>
            <a:endParaRPr lang="en-GB" sz="6000" dirty="0"/>
          </a:p>
        </p:txBody>
      </p:sp>
    </p:spTree>
    <p:extLst>
      <p:ext uri="{BB962C8B-B14F-4D97-AF65-F5344CB8AC3E}">
        <p14:creationId xmlns:p14="http://schemas.microsoft.com/office/powerpoint/2010/main" val="3939654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 Tools </a:t>
            </a:r>
            <a:endParaRPr lang="en-GB" dirty="0"/>
          </a:p>
        </p:txBody>
      </p:sp>
      <p:sp>
        <p:nvSpPr>
          <p:cNvPr id="3" name="Content Placeholder 2"/>
          <p:cNvSpPr>
            <a:spLocks noGrp="1"/>
          </p:cNvSpPr>
          <p:nvPr>
            <p:ph idx="1"/>
          </p:nvPr>
        </p:nvSpPr>
        <p:spPr/>
        <p:txBody>
          <a:bodyPr/>
          <a:lstStyle/>
          <a:p>
            <a:r>
              <a:rPr lang="en-GB" dirty="0" smtClean="0"/>
              <a:t>Network Tools assist the management and maintenance of a network.</a:t>
            </a:r>
            <a:endParaRPr lang="en-GB" dirty="0"/>
          </a:p>
          <a:p>
            <a:r>
              <a:rPr lang="en-GB" dirty="0" smtClean="0"/>
              <a:t>There are three main types:</a:t>
            </a:r>
          </a:p>
          <a:p>
            <a:pPr lvl="1"/>
            <a:r>
              <a:rPr lang="en-US" dirty="0"/>
              <a:t>Fault </a:t>
            </a:r>
            <a:r>
              <a:rPr lang="en-US" dirty="0" smtClean="0"/>
              <a:t>Management</a:t>
            </a:r>
            <a:endParaRPr lang="en-GB" dirty="0"/>
          </a:p>
          <a:p>
            <a:pPr lvl="1"/>
            <a:r>
              <a:rPr lang="en-US" dirty="0" smtClean="0"/>
              <a:t>Performance </a:t>
            </a:r>
            <a:r>
              <a:rPr lang="en-US" dirty="0"/>
              <a:t>Management</a:t>
            </a:r>
            <a:endParaRPr lang="en-GB" dirty="0"/>
          </a:p>
          <a:p>
            <a:pPr lvl="1"/>
            <a:r>
              <a:rPr lang="en-US" dirty="0" smtClean="0"/>
              <a:t>Detection </a:t>
            </a:r>
            <a:r>
              <a:rPr lang="en-US" dirty="0"/>
              <a:t>of Network Assets</a:t>
            </a:r>
            <a:endParaRPr lang="en-GB" dirty="0"/>
          </a:p>
          <a:p>
            <a:endParaRPr lang="en-US" dirty="0"/>
          </a:p>
          <a:p>
            <a:pPr lvl="1"/>
            <a:endParaRPr lang="en-GB" dirty="0"/>
          </a:p>
        </p:txBody>
      </p:sp>
    </p:spTree>
    <p:extLst>
      <p:ext uri="{BB962C8B-B14F-4D97-AF65-F5344CB8AC3E}">
        <p14:creationId xmlns:p14="http://schemas.microsoft.com/office/powerpoint/2010/main" val="2023684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Tools : Fault Management</a:t>
            </a:r>
            <a:endParaRPr lang="en-GB" dirty="0"/>
          </a:p>
        </p:txBody>
      </p:sp>
      <p:sp>
        <p:nvSpPr>
          <p:cNvPr id="3" name="Content Placeholder 2"/>
          <p:cNvSpPr>
            <a:spLocks noGrp="1"/>
          </p:cNvSpPr>
          <p:nvPr>
            <p:ph idx="1"/>
          </p:nvPr>
        </p:nvSpPr>
        <p:spPr/>
        <p:txBody>
          <a:bodyPr/>
          <a:lstStyle/>
          <a:p>
            <a:r>
              <a:rPr lang="en-GB" b="1" dirty="0" smtClean="0">
                <a:solidFill>
                  <a:srgbClr val="FF0000"/>
                </a:solidFill>
              </a:rPr>
              <a:t>This Needs More</a:t>
            </a:r>
          </a:p>
          <a:p>
            <a:r>
              <a:rPr lang="en-GB" dirty="0" smtClean="0"/>
              <a:t>Fault management is mainly used for:</a:t>
            </a:r>
          </a:p>
          <a:p>
            <a:pPr lvl="1"/>
            <a:r>
              <a:rPr lang="en-US" dirty="0" smtClean="0"/>
              <a:t>Problem Detection</a:t>
            </a:r>
            <a:endParaRPr lang="en-US" dirty="0"/>
          </a:p>
          <a:p>
            <a:pPr lvl="1"/>
            <a:r>
              <a:rPr lang="en-US" dirty="0"/>
              <a:t>Providing Alerts</a:t>
            </a:r>
          </a:p>
          <a:p>
            <a:pPr lvl="1"/>
            <a:r>
              <a:rPr lang="en-US" dirty="0"/>
              <a:t>Potential to provide automated fixes</a:t>
            </a:r>
            <a:endParaRPr lang="en-GB" dirty="0"/>
          </a:p>
          <a:p>
            <a:pPr lvl="1"/>
            <a:endParaRPr lang="en-GB" dirty="0" smtClean="0"/>
          </a:p>
        </p:txBody>
      </p:sp>
    </p:spTree>
    <p:extLst>
      <p:ext uri="{BB962C8B-B14F-4D97-AF65-F5344CB8AC3E}">
        <p14:creationId xmlns:p14="http://schemas.microsoft.com/office/powerpoint/2010/main" val="1036713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Tools : Performance Management</a:t>
            </a:r>
            <a:br>
              <a:rPr lang="en-GB" dirty="0" smtClean="0"/>
            </a:br>
            <a:r>
              <a:rPr lang="en-GB" dirty="0"/>
              <a:t/>
            </a:r>
            <a:br>
              <a:rPr lang="en-GB" dirty="0"/>
            </a:br>
            <a:r>
              <a:rPr lang="en-GB" dirty="0" smtClean="0"/>
              <a:t/>
            </a:r>
            <a:br>
              <a:rPr lang="en-GB" dirty="0" smtClean="0"/>
            </a:br>
            <a:endParaRPr lang="en-GB" dirty="0"/>
          </a:p>
        </p:txBody>
      </p:sp>
      <p:sp>
        <p:nvSpPr>
          <p:cNvPr id="3" name="Content Placeholder 2"/>
          <p:cNvSpPr>
            <a:spLocks noGrp="1"/>
          </p:cNvSpPr>
          <p:nvPr>
            <p:ph idx="1"/>
          </p:nvPr>
        </p:nvSpPr>
        <p:spPr/>
        <p:txBody>
          <a:bodyPr/>
          <a:lstStyle/>
          <a:p>
            <a:r>
              <a:rPr lang="en-GB" b="1" dirty="0">
                <a:solidFill>
                  <a:srgbClr val="FF0000"/>
                </a:solidFill>
              </a:rPr>
              <a:t>This Needs </a:t>
            </a:r>
            <a:r>
              <a:rPr lang="en-GB" b="1" dirty="0" smtClean="0">
                <a:solidFill>
                  <a:srgbClr val="FF0000"/>
                </a:solidFill>
              </a:rPr>
              <a:t>More</a:t>
            </a:r>
            <a:endParaRPr lang="en-GB" dirty="0" smtClean="0"/>
          </a:p>
          <a:p>
            <a:r>
              <a:rPr lang="en-GB" dirty="0" smtClean="0"/>
              <a:t>Performance management can be used to monitor things such as:</a:t>
            </a:r>
          </a:p>
          <a:p>
            <a:pPr lvl="1"/>
            <a:r>
              <a:rPr lang="en-GB" dirty="0" smtClean="0"/>
              <a:t>Bandwidth</a:t>
            </a:r>
            <a:endParaRPr lang="en-GB" dirty="0"/>
          </a:p>
          <a:p>
            <a:pPr lvl="1"/>
            <a:r>
              <a:rPr lang="en-GB" dirty="0" smtClean="0"/>
              <a:t>Latency</a:t>
            </a:r>
          </a:p>
          <a:p>
            <a:pPr lvl="1"/>
            <a:r>
              <a:rPr lang="en-GB" dirty="0" smtClean="0"/>
              <a:t>Uptime</a:t>
            </a:r>
            <a:endParaRPr lang="en-GB" dirty="0"/>
          </a:p>
        </p:txBody>
      </p:sp>
    </p:spTree>
    <p:extLst>
      <p:ext uri="{BB962C8B-B14F-4D97-AF65-F5344CB8AC3E}">
        <p14:creationId xmlns:p14="http://schemas.microsoft.com/office/powerpoint/2010/main" val="3279055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4326" y="2510119"/>
            <a:ext cx="9404723" cy="1400530"/>
          </a:xfrm>
        </p:spPr>
        <p:txBody>
          <a:bodyPr/>
          <a:lstStyle/>
          <a:p>
            <a:pPr algn="ctr"/>
            <a:r>
              <a:rPr lang="en-GB" sz="6000" dirty="0" smtClean="0"/>
              <a:t>Network Technologies</a:t>
            </a:r>
            <a:endParaRPr lang="en-GB" sz="6000" dirty="0"/>
          </a:p>
        </p:txBody>
      </p:sp>
    </p:spTree>
    <p:extLst>
      <p:ext uri="{BB962C8B-B14F-4D97-AF65-F5344CB8AC3E}">
        <p14:creationId xmlns:p14="http://schemas.microsoft.com/office/powerpoint/2010/main" val="2544870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tools : Detection of network assets</a:t>
            </a:r>
            <a:endParaRPr lang="en-GB" dirty="0"/>
          </a:p>
        </p:txBody>
      </p:sp>
      <p:sp>
        <p:nvSpPr>
          <p:cNvPr id="3" name="Content Placeholder 2"/>
          <p:cNvSpPr>
            <a:spLocks noGrp="1"/>
          </p:cNvSpPr>
          <p:nvPr>
            <p:ph idx="1"/>
          </p:nvPr>
        </p:nvSpPr>
        <p:spPr/>
        <p:txBody>
          <a:bodyPr/>
          <a:lstStyle/>
          <a:p>
            <a:r>
              <a:rPr lang="en-GB" dirty="0" smtClean="0"/>
              <a:t>This basically just finds assets connected to the network.</a:t>
            </a:r>
          </a:p>
          <a:p>
            <a:r>
              <a:rPr lang="en-GB" dirty="0" smtClean="0"/>
              <a:t>This can go as far as:</a:t>
            </a:r>
          </a:p>
          <a:p>
            <a:pPr lvl="1"/>
            <a:r>
              <a:rPr lang="en-GB" dirty="0" smtClean="0"/>
              <a:t>Finding model/types/specs of the device</a:t>
            </a:r>
          </a:p>
          <a:p>
            <a:pPr lvl="1"/>
            <a:r>
              <a:rPr lang="en-GB" dirty="0" smtClean="0"/>
              <a:t>Using agents to display what software is installed on the device</a:t>
            </a:r>
            <a:endParaRPr lang="en-GB" dirty="0"/>
          </a:p>
        </p:txBody>
      </p:sp>
    </p:spTree>
    <p:extLst>
      <p:ext uri="{BB962C8B-B14F-4D97-AF65-F5344CB8AC3E}">
        <p14:creationId xmlns:p14="http://schemas.microsoft.com/office/powerpoint/2010/main" val="4001448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Networking Tools : Examples</a:t>
            </a:r>
            <a:br>
              <a:rPr lang="en-GB" dirty="0" smtClean="0"/>
            </a:br>
            <a:endParaRPr lang="en-GB" dirty="0"/>
          </a:p>
        </p:txBody>
      </p:sp>
      <p:sp>
        <p:nvSpPr>
          <p:cNvPr id="3" name="Content Placeholder 2"/>
          <p:cNvSpPr>
            <a:spLocks noGrp="1"/>
          </p:cNvSpPr>
          <p:nvPr>
            <p:ph idx="1"/>
          </p:nvPr>
        </p:nvSpPr>
        <p:spPr/>
        <p:txBody>
          <a:bodyPr/>
          <a:lstStyle/>
          <a:p>
            <a:r>
              <a:rPr lang="en-GB" dirty="0" smtClean="0"/>
              <a:t>Wireshark</a:t>
            </a:r>
          </a:p>
          <a:p>
            <a:r>
              <a:rPr lang="en-GB" dirty="0" err="1" smtClean="0"/>
              <a:t>PsPing</a:t>
            </a:r>
            <a:endParaRPr lang="en-GB" dirty="0" smtClean="0"/>
          </a:p>
          <a:p>
            <a:r>
              <a:rPr lang="en-GB" dirty="0" err="1" smtClean="0"/>
              <a:t>CiscoWorks</a:t>
            </a:r>
            <a:endParaRPr lang="en-GB" dirty="0" smtClean="0"/>
          </a:p>
          <a:p>
            <a:r>
              <a:rPr lang="en-GB" dirty="0" err="1" smtClean="0"/>
              <a:t>Whois</a:t>
            </a:r>
            <a:endParaRPr lang="en-GB" dirty="0" smtClean="0"/>
          </a:p>
          <a:p>
            <a:endParaRPr lang="en-GB" dirty="0" smtClean="0"/>
          </a:p>
          <a:p>
            <a:endParaRPr lang="en-GB" dirty="0"/>
          </a:p>
        </p:txBody>
      </p:sp>
    </p:spTree>
    <p:extLst>
      <p:ext uri="{BB962C8B-B14F-4D97-AF65-F5344CB8AC3E}">
        <p14:creationId xmlns:p14="http://schemas.microsoft.com/office/powerpoint/2010/main" val="877820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Networking Tools : Wireshark</a:t>
            </a:r>
            <a:endParaRPr lang="en-GB" dirty="0"/>
          </a:p>
        </p:txBody>
      </p:sp>
      <p:sp>
        <p:nvSpPr>
          <p:cNvPr id="3" name="Content Placeholder 2"/>
          <p:cNvSpPr>
            <a:spLocks noGrp="1"/>
          </p:cNvSpPr>
          <p:nvPr>
            <p:ph idx="1"/>
          </p:nvPr>
        </p:nvSpPr>
        <p:spPr/>
        <p:txBody>
          <a:bodyPr/>
          <a:lstStyle/>
          <a:p>
            <a:r>
              <a:rPr lang="en-GB" dirty="0" smtClean="0"/>
              <a:t>“</a:t>
            </a:r>
            <a:r>
              <a:rPr lang="en-GB" dirty="0"/>
              <a:t>Wireshark is the world's foremost network protocol </a:t>
            </a:r>
            <a:r>
              <a:rPr lang="en-GB" dirty="0" smtClean="0"/>
              <a:t>analyser. </a:t>
            </a:r>
            <a:r>
              <a:rPr lang="en-GB" dirty="0"/>
              <a:t>It lets you see what's happening on your network at a microscopic level. It is the de facto (and often de jure) standard across many industries and educational </a:t>
            </a:r>
            <a:r>
              <a:rPr lang="en-GB" dirty="0" smtClean="0"/>
              <a:t>institutions”.</a:t>
            </a:r>
          </a:p>
          <a:p>
            <a:r>
              <a:rPr lang="en-GB" dirty="0" smtClean="0"/>
              <a:t>Wireshark displays traffic that has come through a wired connection. It then displays this information that </a:t>
            </a:r>
            <a:r>
              <a:rPr lang="en-GB" dirty="0"/>
              <a:t>can be filtered and </a:t>
            </a:r>
            <a:r>
              <a:rPr lang="en-GB" dirty="0" smtClean="0"/>
              <a:t>analysed by the user. </a:t>
            </a:r>
          </a:p>
          <a:p>
            <a:r>
              <a:rPr lang="en-GB" dirty="0" smtClean="0"/>
              <a:t>It is useful for checking that the network hasn't got any unwanted traffic.</a:t>
            </a:r>
          </a:p>
          <a:p>
            <a:endParaRPr lang="en-GB" dirty="0"/>
          </a:p>
        </p:txBody>
      </p:sp>
    </p:spTree>
    <p:extLst>
      <p:ext uri="{BB962C8B-B14F-4D97-AF65-F5344CB8AC3E}">
        <p14:creationId xmlns:p14="http://schemas.microsoft.com/office/powerpoint/2010/main" val="1542958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Networking Tools : </a:t>
            </a:r>
            <a:r>
              <a:rPr lang="en-GB" dirty="0" err="1" smtClean="0"/>
              <a:t>PsPing</a:t>
            </a:r>
            <a:endParaRPr lang="en-GB" dirty="0"/>
          </a:p>
        </p:txBody>
      </p:sp>
      <p:sp>
        <p:nvSpPr>
          <p:cNvPr id="3" name="Content Placeholder 2"/>
          <p:cNvSpPr>
            <a:spLocks noGrp="1"/>
          </p:cNvSpPr>
          <p:nvPr>
            <p:ph idx="1"/>
          </p:nvPr>
        </p:nvSpPr>
        <p:spPr/>
        <p:txBody>
          <a:bodyPr/>
          <a:lstStyle/>
          <a:p>
            <a:r>
              <a:rPr lang="en-GB" dirty="0" err="1" smtClean="0"/>
              <a:t>PsPing</a:t>
            </a:r>
            <a:r>
              <a:rPr lang="en-GB" dirty="0" smtClean="0"/>
              <a:t> measures and monitors the levels of bandwidth, latency and ultimately ping between network devices.</a:t>
            </a:r>
          </a:p>
          <a:p>
            <a:r>
              <a:rPr lang="en-GB" dirty="0" smtClean="0"/>
              <a:t>It can also be used to display this information and show which addresses are the biggest and smallest users.</a:t>
            </a:r>
          </a:p>
          <a:p>
            <a:r>
              <a:rPr lang="en-GB" dirty="0" smtClean="0"/>
              <a:t>This is good for diagnosing slow areas in the network and improving them.</a:t>
            </a:r>
            <a:endParaRPr lang="en-GB" dirty="0"/>
          </a:p>
        </p:txBody>
      </p:sp>
    </p:spTree>
    <p:extLst>
      <p:ext uri="{BB962C8B-B14F-4D97-AF65-F5344CB8AC3E}">
        <p14:creationId xmlns:p14="http://schemas.microsoft.com/office/powerpoint/2010/main" val="663778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Networking Tools : </a:t>
            </a:r>
            <a:r>
              <a:rPr lang="en-GB" dirty="0" err="1" smtClean="0"/>
              <a:t>CiscoWorks</a:t>
            </a:r>
            <a:endParaRPr lang="en-GB" dirty="0"/>
          </a:p>
        </p:txBody>
      </p:sp>
      <p:sp>
        <p:nvSpPr>
          <p:cNvPr id="3" name="Content Placeholder 2"/>
          <p:cNvSpPr>
            <a:spLocks noGrp="1"/>
          </p:cNvSpPr>
          <p:nvPr>
            <p:ph idx="1"/>
          </p:nvPr>
        </p:nvSpPr>
        <p:spPr/>
        <p:txBody>
          <a:bodyPr/>
          <a:lstStyle/>
          <a:p>
            <a:r>
              <a:rPr lang="en-GB" dirty="0" err="1" smtClean="0"/>
              <a:t>CiscoWorks</a:t>
            </a:r>
            <a:r>
              <a:rPr lang="en-GB" dirty="0" smtClean="0"/>
              <a:t> can be used to aid the process of administration , configuration, monitoring and general troubleshooting of Cisco based networks.</a:t>
            </a:r>
          </a:p>
          <a:p>
            <a:r>
              <a:rPr lang="en-GB" dirty="0" smtClean="0"/>
              <a:t>Examples of this include:</a:t>
            </a:r>
          </a:p>
          <a:p>
            <a:pPr lvl="1"/>
            <a:r>
              <a:rPr lang="en-GB" dirty="0" smtClean="0"/>
              <a:t>Increased accuracy and efficiency of network maintenance staff.</a:t>
            </a:r>
          </a:p>
          <a:p>
            <a:pPr lvl="1"/>
            <a:r>
              <a:rPr lang="en-GB" dirty="0" smtClean="0"/>
              <a:t>Quickly identifying possible problems within the network and providing fixes and configuration suggestions to prevent such problems.</a:t>
            </a:r>
          </a:p>
          <a:p>
            <a:pPr lvl="1"/>
            <a:r>
              <a:rPr lang="en-GB" dirty="0" smtClean="0"/>
              <a:t>Increasing the security of the network by displaying possible entry points.</a:t>
            </a:r>
            <a:endParaRPr lang="en-GB" dirty="0"/>
          </a:p>
        </p:txBody>
      </p:sp>
    </p:spTree>
    <p:extLst>
      <p:ext uri="{BB962C8B-B14F-4D97-AF65-F5344CB8AC3E}">
        <p14:creationId xmlns:p14="http://schemas.microsoft.com/office/powerpoint/2010/main" val="730529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Networking Tools : </a:t>
            </a:r>
            <a:r>
              <a:rPr lang="en-GB" dirty="0" err="1" smtClean="0"/>
              <a:t>Whois</a:t>
            </a:r>
            <a:endParaRPr lang="en-GB" dirty="0"/>
          </a:p>
        </p:txBody>
      </p:sp>
      <p:sp>
        <p:nvSpPr>
          <p:cNvPr id="3" name="Content Placeholder 2"/>
          <p:cNvSpPr>
            <a:spLocks noGrp="1"/>
          </p:cNvSpPr>
          <p:nvPr>
            <p:ph idx="1"/>
          </p:nvPr>
        </p:nvSpPr>
        <p:spPr/>
        <p:txBody>
          <a:bodyPr/>
          <a:lstStyle/>
          <a:p>
            <a:r>
              <a:rPr lang="en-GB" dirty="0" err="1" smtClean="0"/>
              <a:t>Whois</a:t>
            </a:r>
            <a:r>
              <a:rPr lang="en-GB" dirty="0" smtClean="0"/>
              <a:t> tells the user information about the address it has entered.</a:t>
            </a:r>
          </a:p>
          <a:p>
            <a:r>
              <a:rPr lang="en-GB" dirty="0" smtClean="0"/>
              <a:t>The address can either be as an </a:t>
            </a:r>
            <a:r>
              <a:rPr lang="en-GB" dirty="0" err="1" smtClean="0"/>
              <a:t>ip</a:t>
            </a:r>
            <a:r>
              <a:rPr lang="en-GB" dirty="0" smtClean="0"/>
              <a:t> (66.193.254.46) or  a DNS name (</a:t>
            </a:r>
            <a:r>
              <a:rPr lang="en-GB" dirty="0" smtClean="0">
                <a:hlinkClick r:id="rId2"/>
              </a:rPr>
              <a:t>www.sysinternals.com</a:t>
            </a:r>
            <a:r>
              <a:rPr lang="en-GB" dirty="0" smtClean="0"/>
              <a:t>).</a:t>
            </a:r>
          </a:p>
          <a:p>
            <a:r>
              <a:rPr lang="en-GB" dirty="0" smtClean="0"/>
              <a:t>It can display information such as : who the device is registered to, where the device is, its </a:t>
            </a:r>
            <a:r>
              <a:rPr lang="en-GB" dirty="0" err="1" smtClean="0"/>
              <a:t>ip</a:t>
            </a:r>
            <a:r>
              <a:rPr lang="en-GB" dirty="0" smtClean="0"/>
              <a:t> etc.</a:t>
            </a:r>
            <a:endParaRPr lang="en-GB" dirty="0"/>
          </a:p>
        </p:txBody>
      </p:sp>
    </p:spTree>
    <p:extLst>
      <p:ext uri="{BB962C8B-B14F-4D97-AF65-F5344CB8AC3E}">
        <p14:creationId xmlns:p14="http://schemas.microsoft.com/office/powerpoint/2010/main" val="1369972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629" y="2642126"/>
            <a:ext cx="9404723" cy="1400530"/>
          </a:xfrm>
        </p:spPr>
        <p:txBody>
          <a:bodyPr/>
          <a:lstStyle/>
          <a:p>
            <a:pPr algn="ctr"/>
            <a:r>
              <a:rPr lang="en-GB" sz="6000" dirty="0" smtClean="0"/>
              <a:t>Emerging Technologies</a:t>
            </a:r>
            <a:endParaRPr lang="en-GB" sz="6000" dirty="0"/>
          </a:p>
        </p:txBody>
      </p:sp>
      <p:sp>
        <p:nvSpPr>
          <p:cNvPr id="3" name="Rectangle 2"/>
          <p:cNvSpPr/>
          <p:nvPr/>
        </p:nvSpPr>
        <p:spPr>
          <a:xfrm>
            <a:off x="4650397" y="5000944"/>
            <a:ext cx="2698175" cy="369332"/>
          </a:xfrm>
          <a:prstGeom prst="rect">
            <a:avLst/>
          </a:prstGeom>
        </p:spPr>
        <p:txBody>
          <a:bodyPr wrap="none">
            <a:spAutoFit/>
          </a:bodyPr>
          <a:lstStyle/>
          <a:p>
            <a:r>
              <a:rPr lang="en-GB" b="1" dirty="0">
                <a:solidFill>
                  <a:srgbClr val="FF0000"/>
                </a:solidFill>
              </a:rPr>
              <a:t>This Needs </a:t>
            </a:r>
            <a:r>
              <a:rPr lang="en-GB" b="1" dirty="0" smtClean="0">
                <a:solidFill>
                  <a:srgbClr val="FF0000"/>
                </a:solidFill>
              </a:rPr>
              <a:t>More Detail</a:t>
            </a:r>
            <a:endParaRPr lang="en-GB" b="1" dirty="0">
              <a:solidFill>
                <a:srgbClr val="FF0000"/>
              </a:solidFill>
            </a:endParaRPr>
          </a:p>
        </p:txBody>
      </p:sp>
    </p:spTree>
    <p:extLst>
      <p:ext uri="{BB962C8B-B14F-4D97-AF65-F5344CB8AC3E}">
        <p14:creationId xmlns:p14="http://schemas.microsoft.com/office/powerpoint/2010/main" val="1508548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GB" sz="4200" kern="1200" dirty="0">
                <a:latin typeface="+mj-lt"/>
                <a:ea typeface="+mj-ea"/>
                <a:cs typeface="+mj-cs"/>
              </a:rPr>
              <a:t>Advances in robotics</a:t>
            </a:r>
            <a:r>
              <a:rPr lang="en-GB" dirty="0"/>
              <a:t/>
            </a:r>
            <a:br>
              <a:rPr lang="en-GB" dirty="0"/>
            </a:b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Robotics in the near future will be boasting fully automated lifelike robots that can complete some quite complex tasks.</a:t>
            </a:r>
          </a:p>
          <a:p>
            <a:r>
              <a:rPr lang="en-GB" dirty="0" smtClean="0"/>
              <a:t>This will effect networking in ways such as:</a:t>
            </a:r>
          </a:p>
          <a:p>
            <a:pPr lvl="1"/>
            <a:r>
              <a:rPr lang="en-GB" dirty="0" smtClean="0"/>
              <a:t>Mundane/low skill tasks such as drive replacement.</a:t>
            </a:r>
          </a:p>
          <a:p>
            <a:pPr lvl="1"/>
            <a:r>
              <a:rPr lang="en-GB" dirty="0" smtClean="0"/>
              <a:t>Being able to work in conditions not suitable for people (long days etc.)</a:t>
            </a:r>
          </a:p>
          <a:p>
            <a:pPr lvl="1"/>
            <a:r>
              <a:rPr lang="en-GB" dirty="0" smtClean="0"/>
              <a:t>Being able to send a robot along cable trays/conduit to identify and fix errors.</a:t>
            </a:r>
          </a:p>
          <a:p>
            <a:pPr lvl="1"/>
            <a:r>
              <a:rPr lang="en-GB" dirty="0" smtClean="0"/>
              <a:t>Being able to be always connected to the network/computer without having to carry a laptop.</a:t>
            </a:r>
          </a:p>
          <a:p>
            <a:pPr lvl="1"/>
            <a:r>
              <a:rPr lang="en-GB" dirty="0" smtClean="0"/>
              <a:t>Being able to work inside cables (maybe a bit further away).</a:t>
            </a:r>
          </a:p>
          <a:p>
            <a:pPr lvl="1"/>
            <a:r>
              <a:rPr lang="en-GB" dirty="0" smtClean="0"/>
              <a:t>Working undersea for tasks such as inspecting or pulling cables between countries.</a:t>
            </a:r>
          </a:p>
          <a:p>
            <a:pPr lvl="1"/>
            <a:r>
              <a:rPr lang="en-GB" dirty="0" smtClean="0"/>
              <a:t>Can be used as a portable wireless access point for workers.</a:t>
            </a:r>
          </a:p>
          <a:p>
            <a:pPr lvl="1"/>
            <a:r>
              <a:rPr lang="en-GB" dirty="0" smtClean="0"/>
              <a:t>Can be placed in space to work on satellites in very low conditions.</a:t>
            </a:r>
            <a:endParaRPr lang="en-GB" dirty="0"/>
          </a:p>
        </p:txBody>
      </p:sp>
    </p:spTree>
    <p:extLst>
      <p:ext uri="{BB962C8B-B14F-4D97-AF65-F5344CB8AC3E}">
        <p14:creationId xmlns:p14="http://schemas.microsoft.com/office/powerpoint/2010/main" val="2652141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Integrated Systems</a:t>
            </a:r>
            <a:endParaRPr lang="en-GB" dirty="0"/>
          </a:p>
        </p:txBody>
      </p:sp>
      <p:pic>
        <p:nvPicPr>
          <p:cNvPr id="1026" name="Picture 2" descr="http://trameltonis.com/sites/default/files/intro.jpg"/>
          <p:cNvPicPr>
            <a:picLocks noChangeAspect="1" noChangeArrowheads="1"/>
          </p:cNvPicPr>
          <p:nvPr/>
        </p:nvPicPr>
        <p:blipFill rotWithShape="1">
          <a:blip r:embed="rId2">
            <a:extLst>
              <a:ext uri="{28A0092B-C50C-407E-A947-70E740481C1C}">
                <a14:useLocalDpi xmlns:a14="http://schemas.microsoft.com/office/drawing/2010/main" val="0"/>
              </a:ext>
            </a:extLst>
          </a:blip>
          <a:srcRect l="15703" t="9767" r="18792" b="22794"/>
          <a:stretch/>
        </p:blipFill>
        <p:spPr bwMode="auto">
          <a:xfrm>
            <a:off x="2424798" y="1443790"/>
            <a:ext cx="5847347" cy="4312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192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GB" sz="4200" kern="1200" dirty="0">
                <a:latin typeface="+mj-lt"/>
                <a:ea typeface="+mj-ea"/>
                <a:cs typeface="+mj-cs"/>
              </a:rPr>
              <a:t>Integrated </a:t>
            </a:r>
            <a:r>
              <a:rPr lang="en-GB" sz="4200" kern="1200" dirty="0" smtClean="0">
                <a:latin typeface="+mj-lt"/>
                <a:ea typeface="+mj-ea"/>
                <a:cs typeface="+mj-cs"/>
              </a:rPr>
              <a:t>Systems</a:t>
            </a:r>
            <a:r>
              <a:rPr lang="en-GB" sz="4200" kern="1200" dirty="0">
                <a:latin typeface="+mj-lt"/>
                <a:ea typeface="+mj-ea"/>
                <a:cs typeface="+mj-cs"/>
              </a:rPr>
              <a:t/>
            </a:r>
            <a:br>
              <a:rPr lang="en-GB" sz="4200" kern="1200" dirty="0">
                <a:latin typeface="+mj-lt"/>
                <a:ea typeface="+mj-ea"/>
                <a:cs typeface="+mj-cs"/>
              </a:rPr>
            </a:br>
            <a:endParaRPr lang="en-GB" sz="4200" kern="1200" dirty="0">
              <a:latin typeface="+mj-lt"/>
              <a:ea typeface="+mj-ea"/>
              <a:cs typeface="+mj-cs"/>
            </a:endParaRPr>
          </a:p>
        </p:txBody>
      </p:sp>
      <p:sp>
        <p:nvSpPr>
          <p:cNvPr id="3" name="Content Placeholder 2"/>
          <p:cNvSpPr>
            <a:spLocks noGrp="1"/>
          </p:cNvSpPr>
          <p:nvPr>
            <p:ph idx="1"/>
          </p:nvPr>
        </p:nvSpPr>
        <p:spPr/>
        <p:txBody>
          <a:bodyPr/>
          <a:lstStyle/>
          <a:p>
            <a:r>
              <a:rPr lang="en-GB" dirty="0" smtClean="0"/>
              <a:t>Integrated systems combine existing systems to create one overarching system that controls everything.</a:t>
            </a:r>
          </a:p>
          <a:p>
            <a:r>
              <a:rPr lang="en-GB" dirty="0" smtClean="0"/>
              <a:t>This means that within a building every piece of hardware from radiators to network switches can be controlled from one piece of software. </a:t>
            </a:r>
          </a:p>
          <a:p>
            <a:r>
              <a:rPr lang="en-GB" dirty="0" smtClean="0"/>
              <a:t>This means that maintenance of the network can be done remotely and in a lot less time.</a:t>
            </a:r>
          </a:p>
          <a:p>
            <a:r>
              <a:rPr lang="en-GB" dirty="0" smtClean="0"/>
              <a:t>Integrated systems also pose the threat of hackers. As of the great power the user has from one computer it means that they are prime targets to hack/steal data from.</a:t>
            </a:r>
            <a:endParaRPr lang="en-GB" dirty="0"/>
          </a:p>
        </p:txBody>
      </p:sp>
    </p:spTree>
    <p:extLst>
      <p:ext uri="{BB962C8B-B14F-4D97-AF65-F5344CB8AC3E}">
        <p14:creationId xmlns:p14="http://schemas.microsoft.com/office/powerpoint/2010/main" val="403076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Operating systems</a:t>
            </a:r>
            <a:endParaRPr lang="en-GB" dirty="0"/>
          </a:p>
        </p:txBody>
      </p:sp>
      <p:sp>
        <p:nvSpPr>
          <p:cNvPr id="3" name="Content Placeholder 2"/>
          <p:cNvSpPr>
            <a:spLocks noGrp="1"/>
          </p:cNvSpPr>
          <p:nvPr>
            <p:ph idx="1"/>
          </p:nvPr>
        </p:nvSpPr>
        <p:spPr>
          <a:xfrm>
            <a:off x="1104293" y="1853248"/>
            <a:ext cx="8946541" cy="4365467"/>
          </a:xfrm>
        </p:spPr>
        <p:txBody>
          <a:bodyPr>
            <a:normAutofit fontScale="92500" lnSpcReduction="10000"/>
          </a:bodyPr>
          <a:lstStyle/>
          <a:p>
            <a:r>
              <a:rPr lang="en-GB" dirty="0" smtClean="0"/>
              <a:t>The role of the operating system is to mange both software and let them work together.</a:t>
            </a:r>
          </a:p>
          <a:p>
            <a:r>
              <a:rPr lang="en-GB" dirty="0" smtClean="0"/>
              <a:t>It provides services to a range of devices such as:</a:t>
            </a:r>
          </a:p>
          <a:p>
            <a:pPr lvl="1"/>
            <a:r>
              <a:rPr lang="en-GB" dirty="0" smtClean="0"/>
              <a:t>Firewalls</a:t>
            </a:r>
          </a:p>
          <a:p>
            <a:pPr lvl="1"/>
            <a:r>
              <a:rPr lang="en-GB" dirty="0" smtClean="0"/>
              <a:t>Peripherals</a:t>
            </a:r>
          </a:p>
          <a:p>
            <a:pPr lvl="1"/>
            <a:r>
              <a:rPr lang="en-GB" dirty="0" smtClean="0"/>
              <a:t>Audio jack and speaker capability</a:t>
            </a:r>
          </a:p>
          <a:p>
            <a:r>
              <a:rPr lang="en-GB" dirty="0" smtClean="0"/>
              <a:t>Popular OS’s:</a:t>
            </a:r>
          </a:p>
          <a:p>
            <a:pPr lvl="1"/>
            <a:r>
              <a:rPr lang="en-GB" dirty="0" smtClean="0"/>
              <a:t>Windows(7,8,10)</a:t>
            </a:r>
          </a:p>
          <a:p>
            <a:pPr lvl="1"/>
            <a:r>
              <a:rPr lang="en-GB" dirty="0" smtClean="0"/>
              <a:t>OS X</a:t>
            </a:r>
          </a:p>
          <a:p>
            <a:pPr lvl="1"/>
            <a:r>
              <a:rPr lang="en-GB" dirty="0" smtClean="0"/>
              <a:t>Linux(Ubuntu, Mint, </a:t>
            </a:r>
            <a:r>
              <a:rPr lang="en-GB" dirty="0" err="1" smtClean="0"/>
              <a:t>Debian</a:t>
            </a:r>
            <a:r>
              <a:rPr lang="en-GB" dirty="0" smtClean="0"/>
              <a:t>)</a:t>
            </a:r>
          </a:p>
          <a:p>
            <a:pPr lvl="1"/>
            <a:r>
              <a:rPr lang="en-GB" dirty="0" smtClean="0"/>
              <a:t>Android(lollypop, marshmallow, ice-cream sandwich)</a:t>
            </a:r>
          </a:p>
          <a:p>
            <a:pPr lvl="1"/>
            <a:r>
              <a:rPr lang="en-GB" dirty="0" smtClean="0"/>
              <a:t>Servers (Ubuntu server, Windows Home Server/Business server)</a:t>
            </a:r>
          </a:p>
          <a:p>
            <a:pPr lvl="1"/>
            <a:endParaRPr lang="en-GB" dirty="0" smtClean="0"/>
          </a:p>
        </p:txBody>
      </p:sp>
    </p:spTree>
    <p:extLst>
      <p:ext uri="{BB962C8B-B14F-4D97-AF65-F5344CB8AC3E}">
        <p14:creationId xmlns:p14="http://schemas.microsoft.com/office/powerpoint/2010/main" val="2395765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Integrated Systems - Examples</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8525224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457200" rtl="0">
              <a:spcBef>
                <a:spcPct val="0"/>
              </a:spcBef>
            </a:pPr>
            <a:r>
              <a:rPr lang="en-GB" sz="4200" kern="1200" dirty="0">
                <a:latin typeface="+mj-lt"/>
                <a:ea typeface="+mj-ea"/>
                <a:cs typeface="+mj-cs"/>
              </a:rPr>
              <a:t>Emerging Technologies : </a:t>
            </a:r>
            <a:r>
              <a:rPr lang="en-GB" sz="4200" kern="1200" dirty="0" smtClean="0">
                <a:latin typeface="+mj-lt"/>
                <a:ea typeface="+mj-ea"/>
                <a:cs typeface="+mj-cs"/>
              </a:rPr>
              <a:t>Data </a:t>
            </a:r>
            <a:r>
              <a:rPr lang="en-GB" sz="4200" kern="1200" dirty="0">
                <a:latin typeface="+mj-lt"/>
                <a:ea typeface="+mj-ea"/>
                <a:cs typeface="+mj-cs"/>
              </a:rPr>
              <a:t>centre management</a:t>
            </a:r>
            <a:r>
              <a:rPr lang="en-GB" dirty="0"/>
              <a:t/>
            </a:r>
            <a:br>
              <a:rPr lang="en-GB" dirty="0"/>
            </a:br>
            <a:r>
              <a:rPr lang="en-GB" dirty="0" smtClean="0"/>
              <a:t> </a:t>
            </a:r>
            <a:endParaRPr lang="en-GB" dirty="0"/>
          </a:p>
        </p:txBody>
      </p:sp>
      <p:sp>
        <p:nvSpPr>
          <p:cNvPr id="3" name="Content Placeholder 2"/>
          <p:cNvSpPr>
            <a:spLocks noGrp="1"/>
          </p:cNvSpPr>
          <p:nvPr>
            <p:ph idx="1"/>
          </p:nvPr>
        </p:nvSpPr>
        <p:spPr/>
        <p:txBody>
          <a:bodyPr/>
          <a:lstStyle/>
          <a:p>
            <a:r>
              <a:rPr lang="en-GB" dirty="0" smtClean="0"/>
              <a:t>For developing businesses, data centres provider a low start-up cost but highly capable solution for storing data.</a:t>
            </a:r>
          </a:p>
          <a:p>
            <a:r>
              <a:rPr lang="en-GB" dirty="0" smtClean="0"/>
              <a:t>It means that the business can hand all of their data over to an expert in data management without having to have to directly employ them.</a:t>
            </a:r>
          </a:p>
          <a:p>
            <a:r>
              <a:rPr lang="en-GB" dirty="0" smtClean="0"/>
              <a:t>This means that the data centre will use its pre-existing networks and cabling to add your network to.</a:t>
            </a:r>
          </a:p>
          <a:p>
            <a:r>
              <a:rPr lang="en-GB" dirty="0" smtClean="0"/>
              <a:t>The disadvantage of this is that the data centre needs to make a profit and so in the long run it will be more expensive than building the network yourself.</a:t>
            </a:r>
            <a:endParaRPr lang="en-GB" dirty="0"/>
          </a:p>
        </p:txBody>
      </p:sp>
    </p:spTree>
    <p:extLst>
      <p:ext uri="{BB962C8B-B14F-4D97-AF65-F5344CB8AC3E}">
        <p14:creationId xmlns:p14="http://schemas.microsoft.com/office/powerpoint/2010/main" val="4218360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Bibliography</a:t>
            </a:r>
            <a:endParaRPr lang="en-GB" dirty="0"/>
          </a:p>
        </p:txBody>
      </p:sp>
      <p:sp>
        <p:nvSpPr>
          <p:cNvPr id="3" name="Content Placeholder 2"/>
          <p:cNvSpPr>
            <a:spLocks noGrp="1"/>
          </p:cNvSpPr>
          <p:nvPr>
            <p:ph idx="1"/>
          </p:nvPr>
        </p:nvSpPr>
        <p:spPr>
          <a:xfrm>
            <a:off x="646111" y="1248508"/>
            <a:ext cx="10801473" cy="4999891"/>
          </a:xfrm>
        </p:spPr>
        <p:txBody>
          <a:bodyPr>
            <a:normAutofit/>
          </a:bodyPr>
          <a:lstStyle/>
          <a:p>
            <a:r>
              <a:rPr lang="en-GB" sz="1400" dirty="0">
                <a:hlinkClick r:id="rId2"/>
              </a:rPr>
              <a:t>http://www.informationweek.com/cloud/10-emerging-it-trends-from-gartner-symposium/d/d-id/1322569?_</a:t>
            </a:r>
            <a:r>
              <a:rPr lang="en-GB" sz="1400" dirty="0" smtClean="0">
                <a:hlinkClick r:id="rId2"/>
              </a:rPr>
              <a:t>mc=RSS_IWK_EDT&amp;image_number=9</a:t>
            </a:r>
            <a:endParaRPr lang="en-GB" sz="1400" dirty="0" smtClean="0"/>
          </a:p>
          <a:p>
            <a:r>
              <a:rPr lang="en-GB" sz="1400" dirty="0">
                <a:hlinkClick r:id="rId3"/>
              </a:rPr>
              <a:t>https://</a:t>
            </a:r>
            <a:r>
              <a:rPr lang="en-GB" sz="1400" dirty="0" smtClean="0">
                <a:hlinkClick r:id="rId3"/>
              </a:rPr>
              <a:t>www.edrawsoft.com/Network-Protocol.php</a:t>
            </a:r>
            <a:endParaRPr lang="en-GB" sz="1400" dirty="0" smtClean="0"/>
          </a:p>
          <a:p>
            <a:r>
              <a:rPr lang="en-GB" sz="1400" dirty="0">
                <a:hlinkClick r:id="rId4"/>
              </a:rPr>
              <a:t>http://homepages.uel.ac.uk/u0415051/OSI%20MODEL</a:t>
            </a:r>
            <a:r>
              <a:rPr lang="en-GB" sz="1400" dirty="0" smtClean="0">
                <a:hlinkClick r:id="rId4"/>
              </a:rPr>
              <a:t>/</a:t>
            </a:r>
            <a:endParaRPr lang="en-GB" sz="1400" dirty="0" smtClean="0"/>
          </a:p>
          <a:p>
            <a:r>
              <a:rPr lang="en-GB" sz="1400" dirty="0">
                <a:hlinkClick r:id="rId5"/>
              </a:rPr>
              <a:t>http://</a:t>
            </a:r>
            <a:r>
              <a:rPr lang="en-GB" sz="1400" dirty="0" smtClean="0">
                <a:hlinkClick r:id="rId5"/>
              </a:rPr>
              <a:t>www.cisco.com/c/en/us/td/docs/ios-xml/ios/snmp/configuration/xe-3se/3850/snmp-xe-3se-3850-book/nm-snmp-snmpv3.html</a:t>
            </a:r>
            <a:endParaRPr lang="en-GB" sz="1400" dirty="0" smtClean="0"/>
          </a:p>
          <a:p>
            <a:r>
              <a:rPr lang="en-GB" sz="1400" dirty="0">
                <a:hlinkClick r:id="rId6"/>
              </a:rPr>
              <a:t>http://</a:t>
            </a:r>
            <a:r>
              <a:rPr lang="en-GB" sz="1400" dirty="0" smtClean="0">
                <a:hlinkClick r:id="rId6"/>
              </a:rPr>
              <a:t>www.networkmanagementsoftware.com/snmp-tutorial</a:t>
            </a:r>
            <a:endParaRPr lang="en-GB" sz="1400" dirty="0" smtClean="0"/>
          </a:p>
          <a:p>
            <a:r>
              <a:rPr lang="en-GB" sz="1400" dirty="0">
                <a:hlinkClick r:id="rId7"/>
              </a:rPr>
              <a:t>https://</a:t>
            </a:r>
            <a:r>
              <a:rPr lang="en-GB" sz="1400" dirty="0" smtClean="0">
                <a:hlinkClick r:id="rId7"/>
              </a:rPr>
              <a:t>en.wikipedia.org/wiki/Hypertext_Transfer_Protocol</a:t>
            </a:r>
            <a:endParaRPr lang="en-GB" sz="1400" dirty="0" smtClean="0"/>
          </a:p>
          <a:p>
            <a:r>
              <a:rPr lang="en-GB" sz="1400" dirty="0">
                <a:hlinkClick r:id="rId8"/>
              </a:rPr>
              <a:t>http://</a:t>
            </a:r>
            <a:r>
              <a:rPr lang="en-GB" sz="1400" dirty="0" smtClean="0">
                <a:hlinkClick r:id="rId8"/>
              </a:rPr>
              <a:t>searchnetworking.techtarget.com/definition/Network-Time-Protocol</a:t>
            </a:r>
            <a:endParaRPr lang="en-GB" sz="1400" dirty="0" smtClean="0"/>
          </a:p>
          <a:p>
            <a:r>
              <a:rPr lang="en-GB" sz="1400" dirty="0">
                <a:hlinkClick r:id="rId9"/>
              </a:rPr>
              <a:t>https://</a:t>
            </a:r>
            <a:r>
              <a:rPr lang="en-GB" sz="1400" dirty="0" smtClean="0">
                <a:hlinkClick r:id="rId9"/>
              </a:rPr>
              <a:t>en.wikipedia.org/wiki/Simple_Mail_Transfer_Protocol</a:t>
            </a:r>
            <a:endParaRPr lang="en-GB" sz="1400" dirty="0" smtClean="0"/>
          </a:p>
          <a:p>
            <a:r>
              <a:rPr lang="en-GB" sz="1400" dirty="0">
                <a:hlinkClick r:id="rId10"/>
              </a:rPr>
              <a:t>https://</a:t>
            </a:r>
            <a:r>
              <a:rPr lang="en-GB" sz="1400" dirty="0" smtClean="0">
                <a:hlinkClick r:id="rId10"/>
              </a:rPr>
              <a:t>en.wikipedia.org/wiki/Network_topology</a:t>
            </a:r>
            <a:endParaRPr lang="en-GB" sz="1400" dirty="0" smtClean="0"/>
          </a:p>
          <a:p>
            <a:r>
              <a:rPr lang="en-GB" sz="1400" dirty="0">
                <a:hlinkClick r:id="rId11"/>
              </a:rPr>
              <a:t>https://www.wireshark.org</a:t>
            </a:r>
            <a:r>
              <a:rPr lang="en-GB" sz="1400" dirty="0" smtClean="0">
                <a:hlinkClick r:id="rId11"/>
              </a:rPr>
              <a:t>/</a:t>
            </a:r>
            <a:endParaRPr lang="en-GB" sz="1400" dirty="0" smtClean="0"/>
          </a:p>
          <a:p>
            <a:r>
              <a:rPr lang="en-GB" sz="1400" dirty="0"/>
              <a:t>https://technet.microsoft.com/en-us/sysinternals/psping.aspx</a:t>
            </a:r>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a:p>
        </p:txBody>
      </p:sp>
    </p:spTree>
    <p:extLst>
      <p:ext uri="{BB962C8B-B14F-4D97-AF65-F5344CB8AC3E}">
        <p14:creationId xmlns:p14="http://schemas.microsoft.com/office/powerpoint/2010/main" val="408358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Operating systems</a:t>
            </a:r>
          </a:p>
        </p:txBody>
      </p:sp>
      <p:sp>
        <p:nvSpPr>
          <p:cNvPr id="3" name="Content Placeholder 2"/>
          <p:cNvSpPr>
            <a:spLocks noGrp="1"/>
          </p:cNvSpPr>
          <p:nvPr>
            <p:ph idx="1"/>
          </p:nvPr>
        </p:nvSpPr>
        <p:spPr/>
        <p:txBody>
          <a:bodyPr>
            <a:normAutofit lnSpcReduction="10000"/>
          </a:bodyPr>
          <a:lstStyle/>
          <a:p>
            <a:r>
              <a:rPr lang="en-GB" dirty="0" smtClean="0"/>
              <a:t>Windows</a:t>
            </a:r>
          </a:p>
          <a:p>
            <a:pPr lvl="1"/>
            <a:r>
              <a:rPr lang="en-GB" dirty="0" smtClean="0"/>
              <a:t>Windows will be the most common OS to you whether that is 7,8, or most recent, 10. It has a very easy to use UI and is popular across the world.</a:t>
            </a:r>
          </a:p>
          <a:p>
            <a:pPr lvl="1"/>
            <a:r>
              <a:rPr lang="en-GB" dirty="0" smtClean="0"/>
              <a:t>It is closed source which means only the developers have access to the source code. This means there are fewer </a:t>
            </a:r>
            <a:r>
              <a:rPr lang="en-GB" dirty="0" err="1" smtClean="0"/>
              <a:t>distro’s</a:t>
            </a:r>
            <a:r>
              <a:rPr lang="en-GB" dirty="0" smtClean="0"/>
              <a:t> of Windows but they are all complete and finished which is not true of open source OS’s.</a:t>
            </a:r>
          </a:p>
          <a:p>
            <a:r>
              <a:rPr lang="en-GB" dirty="0" smtClean="0"/>
              <a:t>Linux</a:t>
            </a:r>
          </a:p>
          <a:p>
            <a:pPr lvl="1"/>
            <a:r>
              <a:rPr lang="en-GB" dirty="0" smtClean="0"/>
              <a:t>Linux is the most popular free open source OS. It has many </a:t>
            </a:r>
            <a:r>
              <a:rPr lang="en-GB" dirty="0" err="1" smtClean="0"/>
              <a:t>distro’s</a:t>
            </a:r>
            <a:r>
              <a:rPr lang="en-GB" dirty="0" smtClean="0"/>
              <a:t> over a wide range from daily use to server management and pen testing#</a:t>
            </a:r>
          </a:p>
          <a:p>
            <a:pPr lvl="1"/>
            <a:r>
              <a:rPr lang="en-GB" dirty="0" smtClean="0"/>
              <a:t>Linux also supports a wide range of software and devices which is both beneficial(as there is an application for everything) and bad (as not all applications are professionally made and working to the standard they should.</a:t>
            </a:r>
            <a:endParaRPr lang="en-GB" dirty="0"/>
          </a:p>
        </p:txBody>
      </p:sp>
    </p:spTree>
    <p:extLst>
      <p:ext uri="{BB962C8B-B14F-4D97-AF65-F5344CB8AC3E}">
        <p14:creationId xmlns:p14="http://schemas.microsoft.com/office/powerpoint/2010/main" val="1824117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419" y="2633210"/>
            <a:ext cx="9404723" cy="1400530"/>
          </a:xfrm>
        </p:spPr>
        <p:txBody>
          <a:bodyPr/>
          <a:lstStyle/>
          <a:p>
            <a:pPr algn="ctr"/>
            <a:r>
              <a:rPr lang="en-GB" sz="6000" dirty="0" smtClean="0"/>
              <a:t>Network Protocols</a:t>
            </a:r>
            <a:endParaRPr lang="en-GB" sz="6000" dirty="0"/>
          </a:p>
        </p:txBody>
      </p:sp>
    </p:spTree>
    <p:extLst>
      <p:ext uri="{BB962C8B-B14F-4D97-AF65-F5344CB8AC3E}">
        <p14:creationId xmlns:p14="http://schemas.microsoft.com/office/powerpoint/2010/main" val="3020854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Protocols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Protocols allow communication between devices on a network.</a:t>
            </a:r>
          </a:p>
          <a:p>
            <a:r>
              <a:rPr lang="en-GB" dirty="0" smtClean="0"/>
              <a:t>Some examples of protocols are:</a:t>
            </a:r>
          </a:p>
          <a:p>
            <a:pPr lvl="1"/>
            <a:r>
              <a:rPr lang="en-GB" dirty="0" smtClean="0"/>
              <a:t>CSMA/CD</a:t>
            </a:r>
          </a:p>
          <a:p>
            <a:pPr lvl="1"/>
            <a:r>
              <a:rPr lang="en-GB" dirty="0"/>
              <a:t>Local Talk</a:t>
            </a:r>
          </a:p>
          <a:p>
            <a:pPr lvl="1"/>
            <a:r>
              <a:rPr lang="en-GB" dirty="0"/>
              <a:t>Token Ring</a:t>
            </a:r>
          </a:p>
          <a:p>
            <a:pPr lvl="1"/>
            <a:r>
              <a:rPr lang="en-GB" dirty="0"/>
              <a:t>FDDI</a:t>
            </a:r>
          </a:p>
          <a:p>
            <a:pPr lvl="1"/>
            <a:r>
              <a:rPr lang="en-GB" dirty="0" smtClean="0"/>
              <a:t>ATM</a:t>
            </a:r>
          </a:p>
          <a:p>
            <a:pPr lvl="1"/>
            <a:r>
              <a:rPr lang="en-GB" dirty="0" smtClean="0"/>
              <a:t>HTTP/HTTPS</a:t>
            </a:r>
          </a:p>
          <a:p>
            <a:pPr lvl="1"/>
            <a:r>
              <a:rPr lang="en-GB" dirty="0" smtClean="0"/>
              <a:t>NTP</a:t>
            </a:r>
          </a:p>
          <a:p>
            <a:pPr lvl="1"/>
            <a:r>
              <a:rPr lang="en-GB" dirty="0" smtClean="0"/>
              <a:t>SMTP</a:t>
            </a:r>
          </a:p>
          <a:p>
            <a:pPr lvl="1"/>
            <a:r>
              <a:rPr lang="en-GB" dirty="0" smtClean="0"/>
              <a:t>ICMP</a:t>
            </a:r>
          </a:p>
          <a:p>
            <a:pPr lvl="1"/>
            <a:r>
              <a:rPr lang="en-GB" dirty="0" smtClean="0"/>
              <a:t>SNMPv3</a:t>
            </a:r>
            <a:endParaRPr lang="en-GB" dirty="0"/>
          </a:p>
          <a:p>
            <a:pPr lvl="1"/>
            <a:endParaRPr lang="en-GB" dirty="0"/>
          </a:p>
        </p:txBody>
      </p:sp>
    </p:spTree>
    <p:extLst>
      <p:ext uri="{BB962C8B-B14F-4D97-AF65-F5344CB8AC3E}">
        <p14:creationId xmlns:p14="http://schemas.microsoft.com/office/powerpoint/2010/main" val="1601418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Protocols</a:t>
            </a:r>
            <a:endParaRPr lang="en-GB" dirty="0"/>
          </a:p>
        </p:txBody>
      </p:sp>
      <p:pic>
        <p:nvPicPr>
          <p:cNvPr id="1026" name="Picture 2" descr="http://homepages.uel.ac.uk/u0415051/OSI%20MODEL/OSI_Model-imag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4583" y="1577853"/>
            <a:ext cx="6259251" cy="4787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706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2052918"/>
            <a:ext cx="8946541" cy="4195481"/>
          </a:xfrm>
        </p:spPr>
        <p:txBody>
          <a:bodyPr/>
          <a:lstStyle/>
          <a:p>
            <a:r>
              <a:rPr lang="en-GB" dirty="0" smtClean="0"/>
              <a:t>SNMP stands for Simple Network Management Protocol</a:t>
            </a:r>
          </a:p>
          <a:p>
            <a:r>
              <a:rPr lang="en-GB" dirty="0" smtClean="0"/>
              <a:t>SNMPv3 is the third version of SNMP.</a:t>
            </a:r>
          </a:p>
          <a:p>
            <a:r>
              <a:rPr lang="en-GB" dirty="0" smtClean="0"/>
              <a:t>It includes added security by encrypting data that is transmitted.</a:t>
            </a:r>
          </a:p>
          <a:p>
            <a:r>
              <a:rPr lang="en-GB" dirty="0" smtClean="0"/>
              <a:t>SNMP is used for controlling routers and other network devices. It can be used to set up alerts about your network and recorded data such as bandwidth usage.</a:t>
            </a:r>
            <a:endParaRPr lang="en-GB" dirty="0"/>
          </a:p>
        </p:txBody>
      </p:sp>
      <p:sp>
        <p:nvSpPr>
          <p:cNvPr id="4" name="Title 1"/>
          <p:cNvSpPr>
            <a:spLocks noGrp="1"/>
          </p:cNvSpPr>
          <p:nvPr>
            <p:ph type="title"/>
          </p:nvPr>
        </p:nvSpPr>
        <p:spPr/>
        <p:txBody>
          <a:bodyPr/>
          <a:lstStyle/>
          <a:p>
            <a:r>
              <a:rPr lang="en-GB" dirty="0" smtClean="0"/>
              <a:t>Network Protocols : SNMPv3</a:t>
            </a:r>
            <a:endParaRPr lang="en-GB" dirty="0"/>
          </a:p>
        </p:txBody>
      </p:sp>
    </p:spTree>
    <p:extLst>
      <p:ext uri="{BB962C8B-B14F-4D97-AF65-F5344CB8AC3E}">
        <p14:creationId xmlns:p14="http://schemas.microsoft.com/office/powerpoint/2010/main" val="1770926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4735</TotalTime>
  <Words>1647</Words>
  <Application>Microsoft Office PowerPoint</Application>
  <PresentationFormat>Widescreen</PresentationFormat>
  <Paragraphs>223</Paragraphs>
  <Slides>42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Century Gothic</vt:lpstr>
      <vt:lpstr>Wingdings 3</vt:lpstr>
      <vt:lpstr>Ion</vt:lpstr>
      <vt:lpstr>Networks R Us   Networking Technologies  November 2015  by Simon Light</vt:lpstr>
      <vt:lpstr>Contents</vt:lpstr>
      <vt:lpstr>Network Technologies</vt:lpstr>
      <vt:lpstr>Operating systems</vt:lpstr>
      <vt:lpstr>Operating systems</vt:lpstr>
      <vt:lpstr>Network Protocols</vt:lpstr>
      <vt:lpstr>Network Protocols</vt:lpstr>
      <vt:lpstr>Network Protocols</vt:lpstr>
      <vt:lpstr>Network Protocols : SNMPv3</vt:lpstr>
      <vt:lpstr>Network Protocols : HTTP</vt:lpstr>
      <vt:lpstr>Network Protocols : NTP</vt:lpstr>
      <vt:lpstr>Network Protocols : SMTP</vt:lpstr>
      <vt:lpstr>Network Layouts</vt:lpstr>
      <vt:lpstr>Network Layouts</vt:lpstr>
      <vt:lpstr>Network Layouts : Star</vt:lpstr>
      <vt:lpstr>Network Layouts : Ring</vt:lpstr>
      <vt:lpstr>Network Layouts : Mesh</vt:lpstr>
      <vt:lpstr>Network Layouts : Fully Connected</vt:lpstr>
      <vt:lpstr>Network Layouts : Line</vt:lpstr>
      <vt:lpstr>Network Layouts : Tree</vt:lpstr>
      <vt:lpstr>Network Devices</vt:lpstr>
      <vt:lpstr> Network Devices</vt:lpstr>
      <vt:lpstr>Network Devices : Servers</vt:lpstr>
      <vt:lpstr>Network Devices : Workstations</vt:lpstr>
      <vt:lpstr>Network Devices : Interface Cards</vt:lpstr>
      <vt:lpstr>Networking Tools</vt:lpstr>
      <vt:lpstr>Networking Tools </vt:lpstr>
      <vt:lpstr>Network Tools : Fault Management</vt:lpstr>
      <vt:lpstr>Network Tools : Performance Management   </vt:lpstr>
      <vt:lpstr>Network tools : Detection of network assets</vt:lpstr>
      <vt:lpstr>Networking Tools : Examples </vt:lpstr>
      <vt:lpstr>Networking Tools : Wireshark</vt:lpstr>
      <vt:lpstr>Networking Tools : PsPing</vt:lpstr>
      <vt:lpstr>Networking Tools : CiscoWorks</vt:lpstr>
      <vt:lpstr>Networking Tools : Whois</vt:lpstr>
      <vt:lpstr>Emerging Technologies</vt:lpstr>
      <vt:lpstr>Advances in robotics </vt:lpstr>
      <vt:lpstr>Integrated Systems</vt:lpstr>
      <vt:lpstr>Integrated Systems </vt:lpstr>
      <vt:lpstr>Integrated Systems - Examples</vt:lpstr>
      <vt:lpstr>Emerging Technologies : Data centre management  </vt:lpstr>
      <vt:lpstr>Bibliography</vt:lpstr>
    </vt:vector>
  </TitlesOfParts>
  <Company>UTC Reading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Networks R Us   Networking Technologies  November 2015  by Simon Light</dc:title>
  <dc:creator>Simon Light</dc:creator>
  <cp:lastModifiedBy>Simon Light</cp:lastModifiedBy>
  <cp:revision>42</cp:revision>
  <cp:lastPrinted>2016-03-22T11:20:15Z</cp:lastPrinted>
  <dcterms:created xsi:type="dcterms:W3CDTF">2015-11-24T12:46:46Z</dcterms:created>
  <dcterms:modified xsi:type="dcterms:W3CDTF">2016-04-26T11:40:36Z</dcterms:modified>
</cp:coreProperties>
</file>