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59" r:id="rId5"/>
    <p:sldId id="260" r:id="rId6"/>
    <p:sldId id="261" r:id="rId7"/>
    <p:sldId id="262" r:id="rId8"/>
    <p:sldId id="269" r:id="rId9"/>
    <p:sldId id="271" r:id="rId10"/>
    <p:sldId id="272" r:id="rId11"/>
    <p:sldId id="273" r:id="rId12"/>
    <p:sldId id="274" r:id="rId13"/>
    <p:sldId id="275" r:id="rId14"/>
    <p:sldId id="276" r:id="rId15"/>
    <p:sldId id="277" r:id="rId16"/>
    <p:sldId id="265" r:id="rId17"/>
    <p:sldId id="268" r:id="rId18"/>
    <p:sldId id="278" r:id="rId19"/>
    <p:sldId id="280" r:id="rId20"/>
    <p:sldId id="282" r:id="rId21"/>
    <p:sldId id="284" r:id="rId22"/>
    <p:sldId id="281"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85589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145066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19119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0708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1089827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399308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1735174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69853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81337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415661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63855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3668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183272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16458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192989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47628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46D33D-7FAD-453D-A3E7-CE77ACB6C094}" type="datetimeFigureOut">
              <a:rPr lang="en-GB" smtClean="0"/>
              <a:t>27/09/2016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66C4180-EE51-4B72-ADA7-EBA747641E87}" type="slidenum">
              <a:rPr lang="en-GB" smtClean="0"/>
              <a:t>‹#›</a:t>
            </a:fld>
            <a:endParaRPr lang="en-GB" dirty="0"/>
          </a:p>
        </p:txBody>
      </p:sp>
    </p:spTree>
    <p:extLst>
      <p:ext uri="{BB962C8B-B14F-4D97-AF65-F5344CB8AC3E}">
        <p14:creationId xmlns:p14="http://schemas.microsoft.com/office/powerpoint/2010/main" val="296106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46D33D-7FAD-453D-A3E7-CE77ACB6C094}" type="datetimeFigureOut">
              <a:rPr lang="en-GB" smtClean="0"/>
              <a:t>27/09/2016</a:t>
            </a:fld>
            <a:endParaRPr lang="en-GB"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6C4180-EE51-4B72-ADA7-EBA747641E87}" type="slidenum">
              <a:rPr lang="en-GB" smtClean="0"/>
              <a:t>‹#›</a:t>
            </a:fld>
            <a:endParaRPr lang="en-GB" dirty="0"/>
          </a:p>
        </p:txBody>
      </p:sp>
    </p:spTree>
    <p:extLst>
      <p:ext uri="{BB962C8B-B14F-4D97-AF65-F5344CB8AC3E}">
        <p14:creationId xmlns:p14="http://schemas.microsoft.com/office/powerpoint/2010/main" val="19639594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Assignment 1</a:t>
            </a:r>
            <a:endParaRPr lang="en-GB" dirty="0"/>
          </a:p>
        </p:txBody>
      </p:sp>
      <p:sp>
        <p:nvSpPr>
          <p:cNvPr id="3" name="Subtitle 2"/>
          <p:cNvSpPr>
            <a:spLocks noGrp="1"/>
          </p:cNvSpPr>
          <p:nvPr>
            <p:ph type="subTitle" idx="1"/>
          </p:nvPr>
        </p:nvSpPr>
        <p:spPr/>
        <p:txBody>
          <a:bodyPr/>
          <a:lstStyle/>
          <a:p>
            <a:r>
              <a:rPr lang="en-GB" dirty="0" smtClean="0"/>
              <a:t>Simon Light</a:t>
            </a:r>
            <a:endParaRPr lang="en-GB" dirty="0"/>
          </a:p>
        </p:txBody>
      </p:sp>
    </p:spTree>
    <p:extLst>
      <p:ext uri="{BB962C8B-B14F-4D97-AF65-F5344CB8AC3E}">
        <p14:creationId xmlns:p14="http://schemas.microsoft.com/office/powerpoint/2010/main" val="401172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Mesh</a:t>
            </a:r>
            <a:endParaRPr lang="en-GB" dirty="0"/>
          </a:p>
        </p:txBody>
      </p:sp>
      <p:pic>
        <p:nvPicPr>
          <p:cNvPr id="2050"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3142" y="1818589"/>
            <a:ext cx="6295067" cy="4608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6835" y="1113183"/>
            <a:ext cx="3112815" cy="1477328"/>
          </a:xfrm>
          <a:prstGeom prst="rect">
            <a:avLst/>
          </a:prstGeom>
          <a:noFill/>
        </p:spPr>
        <p:txBody>
          <a:bodyPr wrap="square" rtlCol="0">
            <a:spAutoFit/>
          </a:bodyPr>
          <a:lstStyle/>
          <a:p>
            <a:r>
              <a:rPr lang="en-GB" dirty="0" err="1"/>
              <a:t>Adv</a:t>
            </a:r>
            <a:r>
              <a:rPr lang="en-GB" dirty="0"/>
              <a:t>:</a:t>
            </a:r>
          </a:p>
          <a:p>
            <a:r>
              <a:rPr lang="en-GB" dirty="0"/>
              <a:t>Adding</a:t>
            </a:r>
            <a:r>
              <a:rPr lang="en-GB"/>
              <a:t> </a:t>
            </a:r>
            <a:r>
              <a:rPr lang="en-GB" dirty="0"/>
              <a:t>additional devices wont effect the network connection.</a:t>
            </a:r>
          </a:p>
          <a:p>
            <a:endParaRPr lang="en-GB" dirty="0"/>
          </a:p>
        </p:txBody>
      </p:sp>
      <p:sp>
        <p:nvSpPr>
          <p:cNvPr id="6" name="TextBox 5"/>
          <p:cNvSpPr txBox="1"/>
          <p:nvPr/>
        </p:nvSpPr>
        <p:spPr>
          <a:xfrm>
            <a:off x="8938591" y="1113183"/>
            <a:ext cx="3112815" cy="3416320"/>
          </a:xfrm>
          <a:prstGeom prst="rect">
            <a:avLst/>
          </a:prstGeom>
          <a:noFill/>
        </p:spPr>
        <p:txBody>
          <a:bodyPr wrap="square" rtlCol="0">
            <a:spAutoFit/>
          </a:bodyPr>
          <a:lstStyle/>
          <a:p>
            <a:r>
              <a:rPr lang="en-GB" b="1" u="sng" dirty="0" smtClean="0"/>
              <a:t>Dis:</a:t>
            </a:r>
          </a:p>
          <a:p>
            <a:r>
              <a:rPr lang="en-GB" dirty="0" smtClean="0"/>
              <a:t>If the network is fully connected then it will cost a lot of cabling.</a:t>
            </a:r>
          </a:p>
          <a:p>
            <a:r>
              <a:rPr lang="en-GB" dirty="0" smtClean="0"/>
              <a:t>Routing across the network may require a central server.</a:t>
            </a:r>
          </a:p>
          <a:p>
            <a:r>
              <a:rPr lang="en-GB" dirty="0" smtClean="0"/>
              <a:t>It hands data across other device, making it insecure.</a:t>
            </a:r>
          </a:p>
          <a:p>
            <a:r>
              <a:rPr lang="en-GB" dirty="0" smtClean="0"/>
              <a:t>The method of flooding the network can cause the network to slow.</a:t>
            </a:r>
          </a:p>
          <a:p>
            <a:endParaRPr lang="en-GB" b="1" u="sng" dirty="0"/>
          </a:p>
        </p:txBody>
      </p:sp>
    </p:spTree>
    <p:extLst>
      <p:ext uri="{BB962C8B-B14F-4D97-AF65-F5344CB8AC3E}">
        <p14:creationId xmlns:p14="http://schemas.microsoft.com/office/powerpoint/2010/main" val="129339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Fully Connected</a:t>
            </a:r>
            <a:endParaRPr lang="en-GB" dirty="0"/>
          </a:p>
        </p:txBody>
      </p:sp>
      <p:pic>
        <p:nvPicPr>
          <p:cNvPr id="307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978" y="1652937"/>
            <a:ext cx="4483395" cy="429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6835" y="1113183"/>
            <a:ext cx="3112815" cy="1477328"/>
          </a:xfrm>
          <a:prstGeom prst="rect">
            <a:avLst/>
          </a:prstGeom>
          <a:noFill/>
        </p:spPr>
        <p:txBody>
          <a:bodyPr wrap="square" rtlCol="0">
            <a:spAutoFit/>
          </a:bodyPr>
          <a:lstStyle/>
          <a:p>
            <a:r>
              <a:rPr lang="en-GB" dirty="0" err="1"/>
              <a:t>Adv</a:t>
            </a:r>
            <a:r>
              <a:rPr lang="en-GB" dirty="0"/>
              <a:t>:</a:t>
            </a:r>
          </a:p>
          <a:p>
            <a:r>
              <a:rPr lang="en-GB" dirty="0"/>
              <a:t>Data</a:t>
            </a:r>
            <a:r>
              <a:rPr lang="en-GB"/>
              <a:t> </a:t>
            </a:r>
            <a:r>
              <a:rPr lang="en-GB" dirty="0"/>
              <a:t>can be transmitted from lots of devices and it can withstand high traffic.</a:t>
            </a:r>
          </a:p>
          <a:p>
            <a:endParaRPr lang="en-GB" dirty="0"/>
          </a:p>
        </p:txBody>
      </p:sp>
      <p:sp>
        <p:nvSpPr>
          <p:cNvPr id="6" name="TextBox 5"/>
          <p:cNvSpPr txBox="1"/>
          <p:nvPr/>
        </p:nvSpPr>
        <p:spPr>
          <a:xfrm>
            <a:off x="8938591" y="1113183"/>
            <a:ext cx="3112815" cy="1754326"/>
          </a:xfrm>
          <a:prstGeom prst="rect">
            <a:avLst/>
          </a:prstGeom>
          <a:noFill/>
        </p:spPr>
        <p:txBody>
          <a:bodyPr wrap="square" rtlCol="0">
            <a:spAutoFit/>
          </a:bodyPr>
          <a:lstStyle/>
          <a:p>
            <a:r>
              <a:rPr lang="en-GB" b="1" u="sng" dirty="0" smtClean="0"/>
              <a:t>Dis:</a:t>
            </a:r>
          </a:p>
          <a:p>
            <a:r>
              <a:rPr lang="en-GB" dirty="0" smtClean="0"/>
              <a:t>It cost the most amount of cable possible.</a:t>
            </a:r>
          </a:p>
          <a:p>
            <a:r>
              <a:rPr lang="en-GB" dirty="0" smtClean="0"/>
              <a:t>The amount of cables </a:t>
            </a:r>
          </a:p>
          <a:p>
            <a:r>
              <a:rPr lang="en-GB" dirty="0" smtClean="0"/>
              <a:t>Grow at 4 time the size of the network</a:t>
            </a:r>
            <a:endParaRPr lang="en-GB" dirty="0"/>
          </a:p>
        </p:txBody>
      </p:sp>
    </p:spTree>
    <p:extLst>
      <p:ext uri="{BB962C8B-B14F-4D97-AF65-F5344CB8AC3E}">
        <p14:creationId xmlns:p14="http://schemas.microsoft.com/office/powerpoint/2010/main" val="55877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t>
            </a:r>
            <a:endParaRPr lang="en-GB" dirty="0"/>
          </a:p>
        </p:txBody>
      </p:sp>
      <p:pic>
        <p:nvPicPr>
          <p:cNvPr id="4098" name="Picture 2" descr="Image result for lin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15" y="1820172"/>
            <a:ext cx="4237521" cy="40962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904" y="1113183"/>
            <a:ext cx="3112815" cy="1200329"/>
          </a:xfrm>
          <a:prstGeom prst="rect">
            <a:avLst/>
          </a:prstGeom>
          <a:noFill/>
        </p:spPr>
        <p:txBody>
          <a:bodyPr wrap="square" rtlCol="0">
            <a:spAutoFit/>
          </a:bodyPr>
          <a:lstStyle/>
          <a:p>
            <a:r>
              <a:rPr lang="en-GB" b="1" u="sng"/>
              <a:t>Adv:</a:t>
            </a:r>
            <a:endParaRPr lang="en-GB" b="1" u="sng" dirty="0"/>
          </a:p>
          <a:p>
            <a:r>
              <a:rPr lang="en-GB"/>
              <a:t>Line </a:t>
            </a:r>
            <a:r>
              <a:rPr lang="en-GB" dirty="0"/>
              <a:t>is the simplest network and cheapest to install</a:t>
            </a:r>
            <a:r>
              <a:rPr lang="en-GB"/>
              <a:t>.</a:t>
            </a:r>
            <a:endParaRPr lang="en-GB" dirty="0"/>
          </a:p>
          <a:p>
            <a:endParaRPr lang="en-GB" dirty="0"/>
          </a:p>
        </p:txBody>
      </p:sp>
      <p:sp>
        <p:nvSpPr>
          <p:cNvPr id="6" name="TextBox 5"/>
          <p:cNvSpPr txBox="1"/>
          <p:nvPr/>
        </p:nvSpPr>
        <p:spPr>
          <a:xfrm>
            <a:off x="8938591" y="1113183"/>
            <a:ext cx="3112815" cy="2585323"/>
          </a:xfrm>
          <a:prstGeom prst="rect">
            <a:avLst/>
          </a:prstGeom>
          <a:noFill/>
        </p:spPr>
        <p:txBody>
          <a:bodyPr wrap="square" rtlCol="0">
            <a:spAutoFit/>
          </a:bodyPr>
          <a:lstStyle/>
          <a:p>
            <a:r>
              <a:rPr lang="en-GB" b="1" u="sng" dirty="0" smtClean="0"/>
              <a:t>Dis:</a:t>
            </a:r>
          </a:p>
          <a:p>
            <a:r>
              <a:rPr lang="en-GB" dirty="0"/>
              <a:t>Data has to go through all of the nodes making it slow.</a:t>
            </a:r>
          </a:p>
          <a:p>
            <a:r>
              <a:rPr lang="en-GB" dirty="0"/>
              <a:t>This will also make trying to hide data from others on the network harder.</a:t>
            </a:r>
          </a:p>
          <a:p>
            <a:r>
              <a:rPr lang="en-GB" dirty="0"/>
              <a:t>If one node goes down then the whole network will go </a:t>
            </a:r>
            <a:r>
              <a:rPr lang="en-GB" dirty="0" smtClean="0"/>
              <a:t>down</a:t>
            </a:r>
            <a:endParaRPr lang="en-GB" dirty="0"/>
          </a:p>
        </p:txBody>
      </p:sp>
    </p:spTree>
    <p:extLst>
      <p:ext uri="{BB962C8B-B14F-4D97-AF65-F5344CB8AC3E}">
        <p14:creationId xmlns:p14="http://schemas.microsoft.com/office/powerpoint/2010/main" val="319863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Bus</a:t>
            </a:r>
            <a:endParaRPr lang="en-GB"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047" y="1898993"/>
            <a:ext cx="6389257" cy="3746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6835" y="1113183"/>
            <a:ext cx="3112815" cy="1477328"/>
          </a:xfrm>
          <a:prstGeom prst="rect">
            <a:avLst/>
          </a:prstGeom>
          <a:noFill/>
        </p:spPr>
        <p:txBody>
          <a:bodyPr wrap="square" rtlCol="0">
            <a:spAutoFit/>
          </a:bodyPr>
          <a:lstStyle/>
          <a:p>
            <a:r>
              <a:rPr lang="en-GB" b="1" u="sng" dirty="0" err="1"/>
              <a:t>Adv</a:t>
            </a:r>
            <a:r>
              <a:rPr lang="en-GB" b="1" u="sng" dirty="0"/>
              <a:t>:</a:t>
            </a:r>
          </a:p>
          <a:p>
            <a:r>
              <a:rPr lang="en-GB" dirty="0"/>
              <a:t>You</a:t>
            </a:r>
            <a:r>
              <a:rPr lang="en-GB"/>
              <a:t> </a:t>
            </a:r>
            <a:r>
              <a:rPr lang="en-GB" dirty="0"/>
              <a:t>can connect or disconnect computers without disrupting the network.</a:t>
            </a:r>
          </a:p>
          <a:p>
            <a:endParaRPr lang="en-GB" dirty="0"/>
          </a:p>
        </p:txBody>
      </p:sp>
      <p:sp>
        <p:nvSpPr>
          <p:cNvPr id="6" name="TextBox 5"/>
          <p:cNvSpPr txBox="1"/>
          <p:nvPr/>
        </p:nvSpPr>
        <p:spPr>
          <a:xfrm>
            <a:off x="8938591" y="1113183"/>
            <a:ext cx="3112815" cy="2308324"/>
          </a:xfrm>
          <a:prstGeom prst="rect">
            <a:avLst/>
          </a:prstGeom>
          <a:noFill/>
        </p:spPr>
        <p:txBody>
          <a:bodyPr wrap="square" rtlCol="0">
            <a:spAutoFit/>
          </a:bodyPr>
          <a:lstStyle/>
          <a:p>
            <a:r>
              <a:rPr lang="en-GB" b="1" u="sng" dirty="0" smtClean="0"/>
              <a:t>Dis:</a:t>
            </a:r>
          </a:p>
          <a:p>
            <a:r>
              <a:rPr lang="en-GB" dirty="0" smtClean="0"/>
              <a:t>It has a single point of failure, if it goes down so does the rest of the network.</a:t>
            </a:r>
          </a:p>
          <a:p>
            <a:r>
              <a:rPr lang="en-GB" dirty="0" smtClean="0"/>
              <a:t>It has a high maintenance cost and a high bandwidth/speed cable is required for the backbone.</a:t>
            </a:r>
            <a:endParaRPr lang="en-GB" dirty="0"/>
          </a:p>
        </p:txBody>
      </p:sp>
    </p:spTree>
    <p:extLst>
      <p:ext uri="{BB962C8B-B14F-4D97-AF65-F5344CB8AC3E}">
        <p14:creationId xmlns:p14="http://schemas.microsoft.com/office/powerpoint/2010/main" val="386230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Tree</a:t>
            </a:r>
            <a:endParaRPr lang="en-GB" dirty="0"/>
          </a:p>
        </p:txBody>
      </p:sp>
      <p:pic>
        <p:nvPicPr>
          <p:cNvPr id="6146" name="Picture 2" descr="Image result for tree network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889" y="1580050"/>
            <a:ext cx="4555573" cy="4410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6835" y="1113183"/>
            <a:ext cx="3112815" cy="923330"/>
          </a:xfrm>
          <a:prstGeom prst="rect">
            <a:avLst/>
          </a:prstGeom>
          <a:noFill/>
        </p:spPr>
        <p:txBody>
          <a:bodyPr wrap="square" rtlCol="0">
            <a:spAutoFit/>
          </a:bodyPr>
          <a:lstStyle/>
          <a:p>
            <a:r>
              <a:rPr lang="en-GB" b="1" u="sng" dirty="0" err="1"/>
              <a:t>Adv</a:t>
            </a:r>
            <a:r>
              <a:rPr lang="en-GB" b="1" u="sng" dirty="0"/>
              <a:t>:</a:t>
            </a:r>
          </a:p>
          <a:p>
            <a:r>
              <a:rPr lang="en-GB" dirty="0"/>
              <a:t>You</a:t>
            </a:r>
            <a:r>
              <a:rPr lang="en-GB"/>
              <a:t> </a:t>
            </a:r>
            <a:r>
              <a:rPr lang="en-GB" dirty="0"/>
              <a:t>can add additional computers and its easy to do</a:t>
            </a:r>
            <a:r>
              <a:rPr lang="en-GB"/>
              <a:t>.</a:t>
            </a:r>
            <a:endParaRPr lang="en-GB" dirty="0"/>
          </a:p>
        </p:txBody>
      </p:sp>
      <p:sp>
        <p:nvSpPr>
          <p:cNvPr id="6" name="TextBox 5"/>
          <p:cNvSpPr txBox="1"/>
          <p:nvPr/>
        </p:nvSpPr>
        <p:spPr>
          <a:xfrm>
            <a:off x="8938591" y="1113183"/>
            <a:ext cx="3112815" cy="2308324"/>
          </a:xfrm>
          <a:prstGeom prst="rect">
            <a:avLst/>
          </a:prstGeom>
          <a:noFill/>
        </p:spPr>
        <p:txBody>
          <a:bodyPr wrap="square" rtlCol="0">
            <a:spAutoFit/>
          </a:bodyPr>
          <a:lstStyle/>
          <a:p>
            <a:r>
              <a:rPr lang="en-GB" b="1" u="sng" dirty="0" smtClean="0"/>
              <a:t>Dis:</a:t>
            </a:r>
          </a:p>
          <a:p>
            <a:r>
              <a:rPr lang="en-GB" dirty="0" smtClean="0"/>
              <a:t>It has a lot of points of failures all of the network.</a:t>
            </a:r>
          </a:p>
          <a:p>
            <a:r>
              <a:rPr lang="en-GB" dirty="0" smtClean="0"/>
              <a:t>This means that all throughout the network you need high speed shielded cabling which is very expensive.</a:t>
            </a:r>
          </a:p>
        </p:txBody>
      </p:sp>
    </p:spTree>
    <p:extLst>
      <p:ext uri="{BB962C8B-B14F-4D97-AF65-F5344CB8AC3E}">
        <p14:creationId xmlns:p14="http://schemas.microsoft.com/office/powerpoint/2010/main" val="315449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a:t>
            </a:r>
            <a:endParaRPr lang="en-GB" dirty="0"/>
          </a:p>
        </p:txBody>
      </p:sp>
      <p:pic>
        <p:nvPicPr>
          <p:cNvPr id="7170" name="Picture 2" descr="Image result for star network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684" y="1580050"/>
            <a:ext cx="4529983" cy="4385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6835" y="1113183"/>
            <a:ext cx="3112815" cy="1200329"/>
          </a:xfrm>
          <a:prstGeom prst="rect">
            <a:avLst/>
          </a:prstGeom>
          <a:noFill/>
        </p:spPr>
        <p:txBody>
          <a:bodyPr wrap="square" rtlCol="0">
            <a:spAutoFit/>
          </a:bodyPr>
          <a:lstStyle/>
          <a:p>
            <a:r>
              <a:rPr lang="en-GB" b="1" u="sng" dirty="0" err="1"/>
              <a:t>Adv</a:t>
            </a:r>
            <a:r>
              <a:rPr lang="en-GB" b="1" u="sng" dirty="0"/>
              <a:t>:</a:t>
            </a:r>
          </a:p>
          <a:p>
            <a:r>
              <a:rPr lang="en-GB" dirty="0"/>
              <a:t>You can replace and upgrade from a </a:t>
            </a:r>
            <a:r>
              <a:rPr lang="en-GB" dirty="0" smtClean="0"/>
              <a:t>bridge </a:t>
            </a:r>
            <a:r>
              <a:rPr lang="en-GB" dirty="0"/>
              <a:t>to a high performance switch. </a:t>
            </a:r>
          </a:p>
        </p:txBody>
      </p:sp>
      <p:sp>
        <p:nvSpPr>
          <p:cNvPr id="6" name="TextBox 5"/>
          <p:cNvSpPr txBox="1"/>
          <p:nvPr/>
        </p:nvSpPr>
        <p:spPr>
          <a:xfrm>
            <a:off x="8938591" y="1113183"/>
            <a:ext cx="3112815" cy="2308324"/>
          </a:xfrm>
          <a:prstGeom prst="rect">
            <a:avLst/>
          </a:prstGeom>
          <a:noFill/>
        </p:spPr>
        <p:txBody>
          <a:bodyPr wrap="square" rtlCol="0">
            <a:spAutoFit/>
          </a:bodyPr>
          <a:lstStyle/>
          <a:p>
            <a:r>
              <a:rPr lang="en-GB" b="1" u="sng" dirty="0" smtClean="0"/>
              <a:t>Dis:</a:t>
            </a:r>
          </a:p>
          <a:p>
            <a:r>
              <a:rPr lang="en-GB" dirty="0" smtClean="0"/>
              <a:t>Needs a central server/switch</a:t>
            </a:r>
          </a:p>
          <a:p>
            <a:r>
              <a:rPr lang="en-GB" dirty="0" smtClean="0"/>
              <a:t>Has multiple points of shutoff to the rest of the network.</a:t>
            </a:r>
          </a:p>
          <a:p>
            <a:r>
              <a:rPr lang="en-GB" dirty="0" smtClean="0"/>
              <a:t>If the central node goes down it is expensive to replace and will close the whole network.</a:t>
            </a:r>
          </a:p>
          <a:p>
            <a:endParaRPr lang="en-GB" dirty="0"/>
          </a:p>
        </p:txBody>
      </p:sp>
    </p:spTree>
    <p:extLst>
      <p:ext uri="{BB962C8B-B14F-4D97-AF65-F5344CB8AC3E}">
        <p14:creationId xmlns:p14="http://schemas.microsoft.com/office/powerpoint/2010/main" val="48817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71" y="2640106"/>
            <a:ext cx="10353762" cy="970450"/>
          </a:xfrm>
        </p:spPr>
        <p:txBody>
          <a:bodyPr/>
          <a:lstStyle/>
          <a:p>
            <a:r>
              <a:rPr lang="en-GB" dirty="0" smtClean="0"/>
              <a:t>Network </a:t>
            </a:r>
            <a:r>
              <a:rPr lang="en-GB" dirty="0" smtClean="0"/>
              <a:t>Standards</a:t>
            </a:r>
            <a:endParaRPr lang="en-GB" dirty="0"/>
          </a:p>
        </p:txBody>
      </p:sp>
    </p:spTree>
    <p:extLst>
      <p:ext uri="{BB962C8B-B14F-4D97-AF65-F5344CB8AC3E}">
        <p14:creationId xmlns:p14="http://schemas.microsoft.com/office/powerpoint/2010/main" val="17828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standards</a:t>
            </a:r>
            <a:endParaRPr lang="en-GB" dirty="0"/>
          </a:p>
        </p:txBody>
      </p:sp>
      <p:sp>
        <p:nvSpPr>
          <p:cNvPr id="3" name="Content Placeholder 2"/>
          <p:cNvSpPr>
            <a:spLocks noGrp="1"/>
          </p:cNvSpPr>
          <p:nvPr>
            <p:ph idx="1"/>
          </p:nvPr>
        </p:nvSpPr>
        <p:spPr/>
        <p:txBody>
          <a:bodyPr/>
          <a:lstStyle/>
          <a:p>
            <a:r>
              <a:rPr lang="en-GB" dirty="0" smtClean="0"/>
              <a:t>Standards are basically a way of doing something. In a network, this is usually a way of sending data across the data.</a:t>
            </a:r>
          </a:p>
          <a:p>
            <a:r>
              <a:rPr lang="en-GB" dirty="0" smtClean="0"/>
              <a:t>Standards usually depict speed of transmit, ways the data should be formatted etc.</a:t>
            </a:r>
          </a:p>
          <a:p>
            <a:r>
              <a:rPr lang="en-GB" dirty="0" smtClean="0"/>
              <a:t>It is important to decide on a protocol to transmit and receive on before sharing data.</a:t>
            </a:r>
          </a:p>
          <a:p>
            <a:r>
              <a:rPr lang="en-GB" dirty="0" smtClean="0"/>
              <a:t>If this is not done then data transmitted will not translated to the same information on the other end.</a:t>
            </a:r>
          </a:p>
          <a:p>
            <a:r>
              <a:rPr lang="en-GB" dirty="0" smtClean="0"/>
              <a:t>One example of this may be if one end of the link uses and odd parity bit and the other end uses an even one. This would mean that all of the correct data sent would be seen as incorrect and vice versa.</a:t>
            </a:r>
            <a:endParaRPr lang="en-GB" dirty="0"/>
          </a:p>
        </p:txBody>
      </p:sp>
    </p:spTree>
    <p:extLst>
      <p:ext uri="{BB962C8B-B14F-4D97-AF65-F5344CB8AC3E}">
        <p14:creationId xmlns:p14="http://schemas.microsoft.com/office/powerpoint/2010/main" val="59237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standards: 802.11</a:t>
            </a:r>
            <a:endParaRPr lang="en-GB" dirty="0"/>
          </a:p>
        </p:txBody>
      </p:sp>
      <p:sp>
        <p:nvSpPr>
          <p:cNvPr id="3" name="Content Placeholder 2"/>
          <p:cNvSpPr>
            <a:spLocks noGrp="1"/>
          </p:cNvSpPr>
          <p:nvPr>
            <p:ph idx="1"/>
          </p:nvPr>
        </p:nvSpPr>
        <p:spPr/>
        <p:txBody>
          <a:bodyPr/>
          <a:lstStyle/>
          <a:p>
            <a:r>
              <a:rPr lang="en-GB" dirty="0" smtClean="0"/>
              <a:t>This is a set of standard used by Wi-Fi networks. (WLAN)</a:t>
            </a:r>
          </a:p>
          <a:p>
            <a:r>
              <a:rPr lang="en-GB" dirty="0" smtClean="0"/>
              <a:t>These protocols all work on the physical layer.</a:t>
            </a:r>
          </a:p>
          <a:p>
            <a:r>
              <a:rPr lang="en-GB" dirty="0" smtClean="0"/>
              <a:t>These standards are maintained by the IEEE and it was accepted by them in 1997.</a:t>
            </a:r>
          </a:p>
          <a:p>
            <a:r>
              <a:rPr lang="en-GB" dirty="0" smtClean="0"/>
              <a:t>The original 802.11 would not work with modern networks today as the standards have changed.</a:t>
            </a:r>
          </a:p>
          <a:p>
            <a:r>
              <a:rPr lang="en-GB" dirty="0" smtClean="0"/>
              <a:t>The modern day version of 802.11 is 802.11n. This combines the 2.4Ghz and 5Ghz standards into a modern day version.</a:t>
            </a:r>
          </a:p>
          <a:p>
            <a:r>
              <a:rPr lang="en-GB" dirty="0" smtClean="0"/>
              <a:t>802.11n is the 5</a:t>
            </a:r>
            <a:r>
              <a:rPr lang="en-GB" baseline="30000" dirty="0" smtClean="0"/>
              <a:t>th</a:t>
            </a:r>
            <a:r>
              <a:rPr lang="en-GB" dirty="0" smtClean="0"/>
              <a:t> version of the 802.11 family.</a:t>
            </a:r>
          </a:p>
          <a:p>
            <a:endParaRPr lang="en-GB" dirty="0" smtClean="0"/>
          </a:p>
          <a:p>
            <a:endParaRPr lang="en-GB" dirty="0"/>
          </a:p>
        </p:txBody>
      </p:sp>
    </p:spTree>
    <p:extLst>
      <p:ext uri="{BB962C8B-B14F-4D97-AF65-F5344CB8AC3E}">
        <p14:creationId xmlns:p14="http://schemas.microsoft.com/office/powerpoint/2010/main" val="302108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standards: 802.3</a:t>
            </a:r>
            <a:endParaRPr lang="en-GB" dirty="0"/>
          </a:p>
        </p:txBody>
      </p:sp>
      <p:sp>
        <p:nvSpPr>
          <p:cNvPr id="3" name="Content Placeholder 2"/>
          <p:cNvSpPr>
            <a:spLocks noGrp="1"/>
          </p:cNvSpPr>
          <p:nvPr>
            <p:ph idx="1"/>
          </p:nvPr>
        </p:nvSpPr>
        <p:spPr/>
        <p:txBody>
          <a:bodyPr/>
          <a:lstStyle/>
          <a:p>
            <a:r>
              <a:rPr lang="en-GB" dirty="0" smtClean="0"/>
              <a:t>This is the protocol used by Ethernet transmission.</a:t>
            </a:r>
          </a:p>
          <a:p>
            <a:r>
              <a:rPr lang="en-GB" dirty="0" smtClean="0"/>
              <a:t>It is again managed by the IEEE.</a:t>
            </a:r>
          </a:p>
          <a:p>
            <a:r>
              <a:rPr lang="en-GB" dirty="0" smtClean="0"/>
              <a:t>It works on the physical layer and the data link layer.</a:t>
            </a:r>
          </a:p>
          <a:p>
            <a:r>
              <a:rPr lang="en-GB" dirty="0" smtClean="0"/>
              <a:t>It is generally used on local area networks and rarely wide area networks.</a:t>
            </a:r>
          </a:p>
          <a:p>
            <a:r>
              <a:rPr lang="en-GB" dirty="0" smtClean="0"/>
              <a:t>Like 802.11, 802.3 is constantly updating</a:t>
            </a:r>
          </a:p>
          <a:p>
            <a:r>
              <a:rPr lang="en-GB" dirty="0" smtClean="0"/>
              <a:t>To date there has been over 50 different instalments of it.</a:t>
            </a:r>
            <a:endParaRPr lang="en-GB" dirty="0"/>
          </a:p>
        </p:txBody>
      </p:sp>
    </p:spTree>
    <p:extLst>
      <p:ext uri="{BB962C8B-B14F-4D97-AF65-F5344CB8AC3E}">
        <p14:creationId xmlns:p14="http://schemas.microsoft.com/office/powerpoint/2010/main" val="161823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P1/P2</a:t>
            </a:r>
            <a:endParaRPr lang="en-GB" dirty="0"/>
          </a:p>
        </p:txBody>
      </p:sp>
      <p:sp>
        <p:nvSpPr>
          <p:cNvPr id="3" name="Text Placeholder 2"/>
          <p:cNvSpPr>
            <a:spLocks noGrp="1"/>
          </p:cNvSpPr>
          <p:nvPr>
            <p:ph type="body" idx="1"/>
          </p:nvPr>
        </p:nvSpPr>
        <p:spPr/>
        <p:txBody>
          <a:bodyPr>
            <a:normAutofit/>
          </a:bodyPr>
          <a:lstStyle/>
          <a:p>
            <a:r>
              <a:rPr lang="en-GB" dirty="0">
                <a:effectLst/>
              </a:rPr>
              <a:t>Describe the types of networks available and how they relate to a particular network standards and </a:t>
            </a:r>
            <a:r>
              <a:rPr lang="en-GB" dirty="0" smtClean="0">
                <a:effectLst/>
              </a:rPr>
              <a:t>protocols</a:t>
            </a:r>
            <a:endParaRPr lang="en-GB" dirty="0"/>
          </a:p>
          <a:p>
            <a:r>
              <a:rPr lang="en-US" dirty="0"/>
              <a:t> Describe why different network standards and protocols are necessary 	</a:t>
            </a:r>
          </a:p>
          <a:p>
            <a:endParaRPr lang="en-GB" dirty="0"/>
          </a:p>
        </p:txBody>
      </p:sp>
    </p:spTree>
    <p:extLst>
      <p:ext uri="{BB962C8B-B14F-4D97-AF65-F5344CB8AC3E}">
        <p14:creationId xmlns:p14="http://schemas.microsoft.com/office/powerpoint/2010/main" val="169443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standards: 802.15.1</a:t>
            </a:r>
            <a:endParaRPr lang="en-GB" dirty="0"/>
          </a:p>
        </p:txBody>
      </p:sp>
      <p:sp>
        <p:nvSpPr>
          <p:cNvPr id="3" name="Content Placeholder 2"/>
          <p:cNvSpPr>
            <a:spLocks noGrp="1"/>
          </p:cNvSpPr>
          <p:nvPr>
            <p:ph idx="1"/>
          </p:nvPr>
        </p:nvSpPr>
        <p:spPr/>
        <p:txBody>
          <a:bodyPr/>
          <a:lstStyle/>
          <a:p>
            <a:r>
              <a:rPr lang="en-GB" dirty="0" smtClean="0"/>
              <a:t>This is the standard used by Bluetooth.</a:t>
            </a:r>
          </a:p>
          <a:p>
            <a:r>
              <a:rPr lang="en-GB" dirty="0" smtClean="0"/>
              <a:t>Again it is managed by the IEEE.</a:t>
            </a:r>
          </a:p>
          <a:p>
            <a:r>
              <a:rPr lang="en-GB" dirty="0" smtClean="0"/>
              <a:t>With 802.15.1, there are multiple different areas of development (around 10) and these areas are brought together into releases of 802.15.1</a:t>
            </a:r>
          </a:p>
          <a:p>
            <a:r>
              <a:rPr lang="en-GB" dirty="0" smtClean="0"/>
              <a:t>802.15.1 works between static, moving and fixed devices</a:t>
            </a:r>
            <a:r>
              <a:rPr lang="en-GB" dirty="0" smtClean="0"/>
              <a:t>.</a:t>
            </a:r>
          </a:p>
          <a:p>
            <a:r>
              <a:rPr lang="en-GB" dirty="0" smtClean="0"/>
              <a:t>This protocols is only ever used by PAN networks</a:t>
            </a:r>
            <a:endParaRPr lang="en-GB" dirty="0"/>
          </a:p>
        </p:txBody>
      </p:sp>
    </p:spTree>
    <p:extLst>
      <p:ext uri="{BB962C8B-B14F-4D97-AF65-F5344CB8AC3E}">
        <p14:creationId xmlns:p14="http://schemas.microsoft.com/office/powerpoint/2010/main" val="319676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71" y="2640106"/>
            <a:ext cx="10353762" cy="970450"/>
          </a:xfrm>
        </p:spPr>
        <p:txBody>
          <a:bodyPr/>
          <a:lstStyle/>
          <a:p>
            <a:r>
              <a:rPr lang="en-GB" dirty="0" smtClean="0"/>
              <a:t>Network Protocols</a:t>
            </a:r>
            <a:endParaRPr lang="en-GB" dirty="0"/>
          </a:p>
        </p:txBody>
      </p:sp>
    </p:spTree>
    <p:extLst>
      <p:ext uri="{BB962C8B-B14F-4D97-AF65-F5344CB8AC3E}">
        <p14:creationId xmlns:p14="http://schemas.microsoft.com/office/powerpoint/2010/main" val="144046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network protocols?</a:t>
            </a:r>
            <a:endParaRPr lang="en-GB" dirty="0"/>
          </a:p>
        </p:txBody>
      </p:sp>
      <p:sp>
        <p:nvSpPr>
          <p:cNvPr id="3" name="Content Placeholder 2"/>
          <p:cNvSpPr>
            <a:spLocks noGrp="1"/>
          </p:cNvSpPr>
          <p:nvPr>
            <p:ph idx="1"/>
          </p:nvPr>
        </p:nvSpPr>
        <p:spPr/>
        <p:txBody>
          <a:bodyPr/>
          <a:lstStyle/>
          <a:p>
            <a:r>
              <a:rPr lang="en-GB" dirty="0" smtClean="0"/>
              <a:t>A protocol is a set of standards that makes up a way of doing something that has high amounts of support.</a:t>
            </a:r>
          </a:p>
          <a:p>
            <a:r>
              <a:rPr lang="en-GB" dirty="0" smtClean="0"/>
              <a:t>There are three main types of protocols: </a:t>
            </a:r>
          </a:p>
          <a:p>
            <a:pPr lvl="1"/>
            <a:r>
              <a:rPr lang="en-GB" dirty="0" smtClean="0"/>
              <a:t>Network Communication Protocols – Basic communication protocols (HTTP, TCP/IP)</a:t>
            </a:r>
          </a:p>
          <a:p>
            <a:pPr lvl="1"/>
            <a:r>
              <a:rPr lang="en-GB" dirty="0" smtClean="0"/>
              <a:t>Network Security Protocols – Implement security on a network (HTTPS, SSL, SFTP)</a:t>
            </a:r>
          </a:p>
          <a:p>
            <a:pPr lvl="1"/>
            <a:r>
              <a:rPr lang="en-GB" dirty="0" smtClean="0"/>
              <a:t>Network Management Protocols – Gives network control and overview (SSH, SNMP, ICMP)</a:t>
            </a:r>
            <a:endParaRPr lang="en-GB" dirty="0"/>
          </a:p>
        </p:txBody>
      </p:sp>
    </p:spTree>
    <p:extLst>
      <p:ext uri="{BB962C8B-B14F-4D97-AF65-F5344CB8AC3E}">
        <p14:creationId xmlns:p14="http://schemas.microsoft.com/office/powerpoint/2010/main" val="146525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Protocols: HTTP </a:t>
            </a:r>
            <a:endParaRPr lang="en-GB" dirty="0"/>
          </a:p>
        </p:txBody>
      </p:sp>
      <p:sp>
        <p:nvSpPr>
          <p:cNvPr id="3" name="Content Placeholder 2"/>
          <p:cNvSpPr>
            <a:spLocks noGrp="1"/>
          </p:cNvSpPr>
          <p:nvPr>
            <p:ph idx="1"/>
          </p:nvPr>
        </p:nvSpPr>
        <p:spPr/>
        <p:txBody>
          <a:bodyPr/>
          <a:lstStyle/>
          <a:p>
            <a:r>
              <a:rPr lang="en-GB" dirty="0" smtClean="0"/>
              <a:t>HTTP stands for Hyper Text Transfer Protocol.</a:t>
            </a:r>
          </a:p>
          <a:p>
            <a:r>
              <a:rPr lang="en-GB" dirty="0" smtClean="0"/>
              <a:t>It is the most basic version of HTTP.</a:t>
            </a:r>
          </a:p>
          <a:p>
            <a:r>
              <a:rPr lang="en-GB" dirty="0" smtClean="0"/>
              <a:t>It is used for web pages and can transfer HTML CSS and JavaScript files.</a:t>
            </a:r>
          </a:p>
          <a:p>
            <a:r>
              <a:rPr lang="en-GB" dirty="0" smtClean="0"/>
              <a:t>It was developed by Tim Berners Lee in 1989.</a:t>
            </a:r>
          </a:p>
          <a:p>
            <a:r>
              <a:rPr lang="en-GB" dirty="0" smtClean="0"/>
              <a:t>It is a request-response system which means that a client has to request a page from the server and then the server will respond with the requested page.</a:t>
            </a:r>
          </a:p>
          <a:p>
            <a:r>
              <a:rPr lang="en-GB" dirty="0" smtClean="0"/>
              <a:t>This makes it perfect for webpages as they are not needed until the user goes to the web address.</a:t>
            </a:r>
          </a:p>
        </p:txBody>
      </p:sp>
    </p:spTree>
    <p:extLst>
      <p:ext uri="{BB962C8B-B14F-4D97-AF65-F5344CB8AC3E}">
        <p14:creationId xmlns:p14="http://schemas.microsoft.com/office/powerpoint/2010/main" val="289474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Protocols: HTTPS </a:t>
            </a:r>
            <a:endParaRPr lang="en-GB" dirty="0"/>
          </a:p>
        </p:txBody>
      </p:sp>
      <p:sp>
        <p:nvSpPr>
          <p:cNvPr id="3" name="Content Placeholder 2"/>
          <p:cNvSpPr>
            <a:spLocks noGrp="1"/>
          </p:cNvSpPr>
          <p:nvPr>
            <p:ph idx="1"/>
          </p:nvPr>
        </p:nvSpPr>
        <p:spPr/>
        <p:txBody>
          <a:bodyPr/>
          <a:lstStyle/>
          <a:p>
            <a:r>
              <a:rPr lang="en-GB" dirty="0" smtClean="0"/>
              <a:t>HTTPS stands for Hyper Text Transfer Protocol Secure.</a:t>
            </a:r>
          </a:p>
          <a:p>
            <a:r>
              <a:rPr lang="en-GB" dirty="0" smtClean="0"/>
              <a:t>This is the same as HTTP but it has an encrypted connection.</a:t>
            </a:r>
          </a:p>
          <a:p>
            <a:r>
              <a:rPr lang="en-GB" dirty="0" smtClean="0"/>
              <a:t>This encryption happens on the transport layer.</a:t>
            </a:r>
          </a:p>
          <a:p>
            <a:r>
              <a:rPr lang="en-GB" dirty="0" smtClean="0"/>
              <a:t>“</a:t>
            </a:r>
            <a:r>
              <a:rPr lang="en-US" dirty="0" smtClean="0">
                <a:effectLst/>
              </a:rPr>
              <a:t>The </a:t>
            </a:r>
            <a:r>
              <a:rPr lang="en-US" dirty="0">
                <a:effectLst/>
              </a:rPr>
              <a:t>main motivation for HTTPS is</a:t>
            </a:r>
            <a:r>
              <a:rPr lang="en-US" dirty="0">
                <a:solidFill>
                  <a:schemeClr val="tx1"/>
                </a:solidFill>
                <a:effectLst/>
              </a:rPr>
              <a:t> </a:t>
            </a:r>
            <a:r>
              <a:rPr lang="en-US" dirty="0" smtClean="0">
                <a:solidFill>
                  <a:schemeClr val="tx1"/>
                </a:solidFill>
                <a:effectLst/>
              </a:rPr>
              <a:t>authentication</a:t>
            </a:r>
            <a:r>
              <a:rPr lang="en-US" dirty="0">
                <a:solidFill>
                  <a:schemeClr val="tx1"/>
                </a:solidFill>
                <a:effectLst/>
              </a:rPr>
              <a:t> of the visited </a:t>
            </a:r>
            <a:r>
              <a:rPr lang="en-US" dirty="0" smtClean="0">
                <a:solidFill>
                  <a:schemeClr val="tx1"/>
                </a:solidFill>
                <a:effectLst/>
              </a:rPr>
              <a:t>website</a:t>
            </a:r>
            <a:r>
              <a:rPr lang="en-US" dirty="0">
                <a:solidFill>
                  <a:schemeClr val="tx1"/>
                </a:solidFill>
                <a:effectLst/>
              </a:rPr>
              <a:t> and protection of the </a:t>
            </a:r>
            <a:r>
              <a:rPr lang="en-US" dirty="0" smtClean="0">
                <a:solidFill>
                  <a:schemeClr val="tx1"/>
                </a:solidFill>
                <a:effectLst/>
              </a:rPr>
              <a:t>privacy</a:t>
            </a:r>
            <a:r>
              <a:rPr lang="en-US" dirty="0">
                <a:solidFill>
                  <a:schemeClr val="tx1"/>
                </a:solidFill>
                <a:effectLst/>
              </a:rPr>
              <a:t> and </a:t>
            </a:r>
            <a:r>
              <a:rPr lang="en-US" dirty="0" smtClean="0">
                <a:solidFill>
                  <a:schemeClr val="tx1"/>
                </a:solidFill>
                <a:effectLst/>
              </a:rPr>
              <a:t>integrity</a:t>
            </a:r>
            <a:r>
              <a:rPr lang="en-US" dirty="0">
                <a:solidFill>
                  <a:schemeClr val="tx1"/>
                </a:solidFill>
                <a:effectLst/>
              </a:rPr>
              <a:t> of the exchanged </a:t>
            </a:r>
            <a:r>
              <a:rPr lang="en-US" dirty="0" smtClean="0">
                <a:solidFill>
                  <a:schemeClr val="tx1"/>
                </a:solidFill>
                <a:effectLst/>
              </a:rPr>
              <a:t>data”.</a:t>
            </a:r>
          </a:p>
          <a:p>
            <a:r>
              <a:rPr lang="en-US" dirty="0">
                <a:solidFill>
                  <a:schemeClr val="tx1"/>
                </a:solidFill>
                <a:effectLst/>
              </a:rPr>
              <a:t> </a:t>
            </a:r>
            <a:r>
              <a:rPr lang="en-US" dirty="0" smtClean="0">
                <a:solidFill>
                  <a:schemeClr val="tx1"/>
                </a:solidFill>
                <a:effectLst/>
              </a:rPr>
              <a:t>It prevents against man-in-the-middle attack and also eavesdropping and snooping.</a:t>
            </a:r>
            <a:endParaRPr lang="en-GB" dirty="0">
              <a:solidFill>
                <a:schemeClr val="tx1"/>
              </a:solidFill>
              <a:effectLst/>
            </a:endParaRPr>
          </a:p>
        </p:txBody>
      </p:sp>
    </p:spTree>
    <p:extLst>
      <p:ext uri="{BB962C8B-B14F-4D97-AF65-F5344CB8AC3E}">
        <p14:creationId xmlns:p14="http://schemas.microsoft.com/office/powerpoint/2010/main" val="239272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Protocols: SSH </a:t>
            </a:r>
            <a:endParaRPr lang="en-GB" dirty="0"/>
          </a:p>
        </p:txBody>
      </p:sp>
      <p:sp>
        <p:nvSpPr>
          <p:cNvPr id="3" name="Content Placeholder 2"/>
          <p:cNvSpPr>
            <a:spLocks noGrp="1"/>
          </p:cNvSpPr>
          <p:nvPr>
            <p:ph idx="1"/>
          </p:nvPr>
        </p:nvSpPr>
        <p:spPr/>
        <p:txBody>
          <a:bodyPr/>
          <a:lstStyle/>
          <a:p>
            <a:r>
              <a:rPr lang="en-GB" dirty="0" smtClean="0"/>
              <a:t>SSH stands for Secure Shell.</a:t>
            </a:r>
          </a:p>
          <a:p>
            <a:r>
              <a:rPr lang="en-GB" dirty="0" smtClean="0"/>
              <a:t>It is way of remotely accessing a terminal of another computer.</a:t>
            </a:r>
          </a:p>
          <a:p>
            <a:r>
              <a:rPr lang="en-GB" dirty="0" smtClean="0"/>
              <a:t>It is not to be confused with VNC which is a full remote desktop system (SSH only gives access to terminal)</a:t>
            </a:r>
          </a:p>
          <a:p>
            <a:r>
              <a:rPr lang="en-GB" dirty="0" smtClean="0"/>
              <a:t>SSH can work over any OS but obviously some OS’s will give better feature than others.</a:t>
            </a:r>
          </a:p>
          <a:p>
            <a:r>
              <a:rPr lang="en-GB" dirty="0" smtClean="0"/>
              <a:t>SSH can be used with normal OS security or can be combined with RSA encryption (a key based encryption system).</a:t>
            </a:r>
            <a:endParaRPr lang="en-GB" dirty="0"/>
          </a:p>
        </p:txBody>
      </p:sp>
    </p:spTree>
    <p:extLst>
      <p:ext uri="{BB962C8B-B14F-4D97-AF65-F5344CB8AC3E}">
        <p14:creationId xmlns:p14="http://schemas.microsoft.com/office/powerpoint/2010/main" val="414495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71" y="2640106"/>
            <a:ext cx="10353762" cy="970450"/>
          </a:xfrm>
        </p:spPr>
        <p:txBody>
          <a:bodyPr/>
          <a:lstStyle/>
          <a:p>
            <a:r>
              <a:rPr lang="en-GB" dirty="0" smtClean="0"/>
              <a:t>Different types of networks</a:t>
            </a:r>
            <a:endParaRPr lang="en-GB" dirty="0"/>
          </a:p>
        </p:txBody>
      </p:sp>
    </p:spTree>
    <p:extLst>
      <p:ext uri="{BB962C8B-B14F-4D97-AF65-F5344CB8AC3E}">
        <p14:creationId xmlns:p14="http://schemas.microsoft.com/office/powerpoint/2010/main" val="319148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PAN (Personal Area Network)</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This is the smallest type of network</a:t>
            </a:r>
          </a:p>
          <a:p>
            <a:r>
              <a:rPr lang="en-GB" sz="4000" dirty="0" smtClean="0"/>
              <a:t>It transmits between devices</a:t>
            </a:r>
          </a:p>
          <a:p>
            <a:r>
              <a:rPr lang="en-GB" sz="4000" dirty="0" smtClean="0"/>
              <a:t>It goes between a range of devices from phones for desktops</a:t>
            </a:r>
          </a:p>
          <a:p>
            <a:r>
              <a:rPr lang="en-GB" sz="4000" dirty="0" smtClean="0"/>
              <a:t>Some examples are Bluetooth and a Wi-Fi hotspot</a:t>
            </a:r>
            <a:endParaRPr lang="en-GB" sz="4000" dirty="0"/>
          </a:p>
        </p:txBody>
      </p:sp>
    </p:spTree>
    <p:extLst>
      <p:ext uri="{BB962C8B-B14F-4D97-AF65-F5344CB8AC3E}">
        <p14:creationId xmlns:p14="http://schemas.microsoft.com/office/powerpoint/2010/main" val="2636753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 (Local Area Network)</a:t>
            </a:r>
            <a:endParaRPr lang="en-GB" dirty="0"/>
          </a:p>
        </p:txBody>
      </p:sp>
      <p:sp>
        <p:nvSpPr>
          <p:cNvPr id="3" name="Content Placeholder 2"/>
          <p:cNvSpPr>
            <a:spLocks noGrp="1"/>
          </p:cNvSpPr>
          <p:nvPr>
            <p:ph idx="1"/>
          </p:nvPr>
        </p:nvSpPr>
        <p:spPr/>
        <p:txBody>
          <a:bodyPr>
            <a:normAutofit/>
          </a:bodyPr>
          <a:lstStyle/>
          <a:p>
            <a:r>
              <a:rPr lang="en-GB" sz="2800" dirty="0" smtClean="0"/>
              <a:t>LANs are connected via Ethernet cable or by radio waves (Wi-Fi)</a:t>
            </a:r>
          </a:p>
          <a:p>
            <a:r>
              <a:rPr lang="en-GB" sz="2800" dirty="0" smtClean="0"/>
              <a:t>This is often confined to a small office or room, to a whole building</a:t>
            </a:r>
          </a:p>
          <a:p>
            <a:r>
              <a:rPr lang="en-GB" sz="2800" dirty="0" smtClean="0"/>
              <a:t>LANs can be connected via cables to create a MAN</a:t>
            </a:r>
          </a:p>
          <a:p>
            <a:r>
              <a:rPr lang="en-GB" sz="2800" dirty="0" smtClean="0"/>
              <a:t>This is mainly used for actions such as printing or other types close file sharing</a:t>
            </a:r>
            <a:endParaRPr lang="en-GB" sz="2800" dirty="0"/>
          </a:p>
        </p:txBody>
      </p:sp>
    </p:spTree>
    <p:extLst>
      <p:ext uri="{BB962C8B-B14F-4D97-AF65-F5344CB8AC3E}">
        <p14:creationId xmlns:p14="http://schemas.microsoft.com/office/powerpoint/2010/main" val="289933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 (Metropolitan</a:t>
            </a:r>
            <a:r>
              <a:rPr lang="en-GB" dirty="0"/>
              <a:t> </a:t>
            </a:r>
            <a:r>
              <a:rPr lang="en-GB" dirty="0" smtClean="0"/>
              <a:t>Area Network)</a:t>
            </a:r>
            <a:endParaRPr lang="en-GB" dirty="0"/>
          </a:p>
        </p:txBody>
      </p:sp>
      <p:sp>
        <p:nvSpPr>
          <p:cNvPr id="3" name="Content Placeholder 2"/>
          <p:cNvSpPr>
            <a:spLocks noGrp="1"/>
          </p:cNvSpPr>
          <p:nvPr>
            <p:ph idx="1"/>
          </p:nvPr>
        </p:nvSpPr>
        <p:spPr/>
        <p:txBody>
          <a:bodyPr>
            <a:normAutofit/>
          </a:bodyPr>
          <a:lstStyle/>
          <a:p>
            <a:r>
              <a:rPr lang="en-GB" sz="3200" dirty="0" smtClean="0"/>
              <a:t>A MAN is a quite large network.</a:t>
            </a:r>
          </a:p>
          <a:p>
            <a:r>
              <a:rPr lang="en-GB" sz="3200" dirty="0" smtClean="0"/>
              <a:t>It is often geographically based (e.g. Reading would make a MAN through lots of LANs).</a:t>
            </a:r>
          </a:p>
          <a:p>
            <a:r>
              <a:rPr lang="en-GB" sz="3200" dirty="0" smtClean="0"/>
              <a:t>This is commonly used for any internet browsing (or downloading files) that are hosted within a relatively small geographic area. </a:t>
            </a:r>
          </a:p>
          <a:p>
            <a:endParaRPr lang="en-GB" dirty="0"/>
          </a:p>
        </p:txBody>
      </p:sp>
    </p:spTree>
    <p:extLst>
      <p:ext uri="{BB962C8B-B14F-4D97-AF65-F5344CB8AC3E}">
        <p14:creationId xmlns:p14="http://schemas.microsoft.com/office/powerpoint/2010/main" val="174558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WAN (Wide Area Network)</a:t>
            </a:r>
            <a:endParaRPr lang="en-GB" sz="4000" dirty="0"/>
          </a:p>
        </p:txBody>
      </p:sp>
      <p:sp>
        <p:nvSpPr>
          <p:cNvPr id="3" name="Content Placeholder 2"/>
          <p:cNvSpPr>
            <a:spLocks noGrp="1"/>
          </p:cNvSpPr>
          <p:nvPr>
            <p:ph idx="1"/>
          </p:nvPr>
        </p:nvSpPr>
        <p:spPr/>
        <p:txBody>
          <a:bodyPr>
            <a:noAutofit/>
          </a:bodyPr>
          <a:lstStyle/>
          <a:p>
            <a:r>
              <a:rPr lang="en-GB" sz="2800" dirty="0" smtClean="0"/>
              <a:t>This is the largest type of network.</a:t>
            </a:r>
          </a:p>
          <a:p>
            <a:r>
              <a:rPr lang="en-GB" sz="2800" dirty="0" smtClean="0"/>
              <a:t>They are connected through existing telephone systems or satellites.</a:t>
            </a:r>
          </a:p>
          <a:p>
            <a:r>
              <a:rPr lang="en-GB" sz="2800" dirty="0" smtClean="0"/>
              <a:t>This can span massive areas and are usually controlled by ISP’s.</a:t>
            </a:r>
          </a:p>
          <a:p>
            <a:r>
              <a:rPr lang="en-GB" sz="2800" dirty="0" smtClean="0"/>
              <a:t>This is used when ether there is communication over a large geographic area. </a:t>
            </a:r>
          </a:p>
          <a:p>
            <a:r>
              <a:rPr lang="en-GB" sz="2800" dirty="0" smtClean="0"/>
              <a:t>Because of this it is used a lot when browsing the internet and downloading files.</a:t>
            </a:r>
            <a:endParaRPr lang="en-GB" sz="2800" dirty="0"/>
          </a:p>
        </p:txBody>
      </p:sp>
    </p:spTree>
    <p:extLst>
      <p:ext uri="{BB962C8B-B14F-4D97-AF65-F5344CB8AC3E}">
        <p14:creationId xmlns:p14="http://schemas.microsoft.com/office/powerpoint/2010/main" val="410189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71" y="2640106"/>
            <a:ext cx="10353762" cy="970450"/>
          </a:xfrm>
        </p:spPr>
        <p:txBody>
          <a:bodyPr/>
          <a:lstStyle/>
          <a:p>
            <a:r>
              <a:rPr lang="en-GB" dirty="0" smtClean="0"/>
              <a:t>Network Topologies</a:t>
            </a:r>
            <a:endParaRPr lang="en-GB" dirty="0"/>
          </a:p>
        </p:txBody>
      </p:sp>
    </p:spTree>
    <p:extLst>
      <p:ext uri="{BB962C8B-B14F-4D97-AF65-F5344CB8AC3E}">
        <p14:creationId xmlns:p14="http://schemas.microsoft.com/office/powerpoint/2010/main" val="375907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Ring</a:t>
            </a:r>
            <a:endParaRPr lang="en-GB" dirty="0"/>
          </a:p>
        </p:txBody>
      </p:sp>
      <p:pic>
        <p:nvPicPr>
          <p:cNvPr id="1030" name="Picture 6"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650" y="1333365"/>
            <a:ext cx="4922052" cy="45704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6835" y="1113183"/>
            <a:ext cx="3112815" cy="1754326"/>
          </a:xfrm>
          <a:prstGeom prst="rect">
            <a:avLst/>
          </a:prstGeom>
          <a:noFill/>
        </p:spPr>
        <p:txBody>
          <a:bodyPr wrap="square" rtlCol="0">
            <a:spAutoFit/>
          </a:bodyPr>
          <a:lstStyle/>
          <a:p>
            <a:r>
              <a:rPr lang="en-GB" u="sng" dirty="0" err="1"/>
              <a:t>Adv</a:t>
            </a:r>
            <a:r>
              <a:rPr lang="en-GB" dirty="0"/>
              <a:t>:</a:t>
            </a:r>
          </a:p>
          <a:p>
            <a:r>
              <a:rPr lang="en-GB" dirty="0"/>
              <a:t>You wont need a network server to control the connectivity between the machines. </a:t>
            </a:r>
          </a:p>
          <a:p>
            <a:endParaRPr lang="en-GB" dirty="0"/>
          </a:p>
        </p:txBody>
      </p:sp>
      <p:sp>
        <p:nvSpPr>
          <p:cNvPr id="8" name="TextBox 7"/>
          <p:cNvSpPr txBox="1"/>
          <p:nvPr/>
        </p:nvSpPr>
        <p:spPr>
          <a:xfrm>
            <a:off x="8938591" y="1113183"/>
            <a:ext cx="3112815" cy="2585323"/>
          </a:xfrm>
          <a:prstGeom prst="rect">
            <a:avLst/>
          </a:prstGeom>
          <a:noFill/>
        </p:spPr>
        <p:txBody>
          <a:bodyPr wrap="square" rtlCol="0">
            <a:spAutoFit/>
          </a:bodyPr>
          <a:lstStyle/>
          <a:p>
            <a:r>
              <a:rPr lang="en-GB" b="1" u="sng" dirty="0" smtClean="0"/>
              <a:t>Dis:</a:t>
            </a:r>
          </a:p>
          <a:p>
            <a:r>
              <a:rPr lang="en-GB" dirty="0" smtClean="0"/>
              <a:t>Data has to go through all of the nodes making it slow.</a:t>
            </a:r>
          </a:p>
          <a:p>
            <a:r>
              <a:rPr lang="en-GB" dirty="0" smtClean="0"/>
              <a:t>This will also make trying to hide data from others on the network harder.</a:t>
            </a:r>
          </a:p>
          <a:p>
            <a:r>
              <a:rPr lang="en-GB" dirty="0" smtClean="0"/>
              <a:t>If one node goes down then the whole network will go down</a:t>
            </a:r>
            <a:endParaRPr lang="en-GB" dirty="0"/>
          </a:p>
        </p:txBody>
      </p:sp>
    </p:spTree>
    <p:extLst>
      <p:ext uri="{BB962C8B-B14F-4D97-AF65-F5344CB8AC3E}">
        <p14:creationId xmlns:p14="http://schemas.microsoft.com/office/powerpoint/2010/main" val="3018191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1411</TotalTime>
  <Words>1272</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Calisto MT</vt:lpstr>
      <vt:lpstr>Trebuchet MS</vt:lpstr>
      <vt:lpstr>Wingdings 2</vt:lpstr>
      <vt:lpstr>Slate</vt:lpstr>
      <vt:lpstr>Assignment 1</vt:lpstr>
      <vt:lpstr>P1/P2</vt:lpstr>
      <vt:lpstr>Different types of networks</vt:lpstr>
      <vt:lpstr>PAN (Personal Area Network)</vt:lpstr>
      <vt:lpstr>LAN (Local Area Network)</vt:lpstr>
      <vt:lpstr>MAN (Metropolitan Area Network)</vt:lpstr>
      <vt:lpstr>WAN (Wide Area Network)</vt:lpstr>
      <vt:lpstr>Network Topologies</vt:lpstr>
      <vt:lpstr>Ring</vt:lpstr>
      <vt:lpstr>Mesh</vt:lpstr>
      <vt:lpstr>Fully Connected</vt:lpstr>
      <vt:lpstr>Line</vt:lpstr>
      <vt:lpstr>Bus</vt:lpstr>
      <vt:lpstr>Tree</vt:lpstr>
      <vt:lpstr>Star</vt:lpstr>
      <vt:lpstr>Network Standards</vt:lpstr>
      <vt:lpstr>What are standards</vt:lpstr>
      <vt:lpstr>Example standards: 802.11</vt:lpstr>
      <vt:lpstr>Example standards: 802.3</vt:lpstr>
      <vt:lpstr>Example standards: 802.15.1</vt:lpstr>
      <vt:lpstr>Network Protocols</vt:lpstr>
      <vt:lpstr>What are network protocols?</vt:lpstr>
      <vt:lpstr>Example Protocols: HTTP </vt:lpstr>
      <vt:lpstr>Example Protocols: HTTPS </vt:lpstr>
      <vt:lpstr>Example Protocols: SSH </vt:lpstr>
    </vt:vector>
  </TitlesOfParts>
  <Company>UTC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Simon Light</dc:creator>
  <cp:lastModifiedBy>Simon Light</cp:lastModifiedBy>
  <cp:revision>25</cp:revision>
  <dcterms:created xsi:type="dcterms:W3CDTF">2016-09-27T08:01:02Z</dcterms:created>
  <dcterms:modified xsi:type="dcterms:W3CDTF">2016-09-28T10:55:54Z</dcterms:modified>
</cp:coreProperties>
</file>