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8"/>
  </p:notesMasterIdLst>
  <p:sldIdLst>
    <p:sldId id="280" r:id="rId2"/>
    <p:sldId id="592" r:id="rId3"/>
    <p:sldId id="420" r:id="rId4"/>
    <p:sldId id="520" r:id="rId5"/>
    <p:sldId id="279" r:id="rId6"/>
    <p:sldId id="572" r:id="rId7"/>
  </p:sldIdLst>
  <p:sldSz cx="12192000" cy="6858000"/>
  <p:notesSz cx="6858000" cy="9144000"/>
  <p:defaultTextStyle>
    <a:defPPr>
      <a:defRPr lang="en-US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64"/>
    <p:restoredTop sz="86427"/>
  </p:normalViewPr>
  <p:slideViewPr>
    <p:cSldViewPr snapToGrid="0" snapToObjects="1">
      <p:cViewPr varScale="1">
        <p:scale>
          <a:sx n="93" d="100"/>
          <a:sy n="93" d="100"/>
        </p:scale>
        <p:origin x="23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2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6D9F9-803B-493E-9A69-9F61EB580CB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A850B3-4C76-4AA3-857F-195ACFDEF505}">
      <dgm:prSet/>
      <dgm:spPr/>
      <dgm:t>
        <a:bodyPr/>
        <a:lstStyle/>
        <a:p>
          <a:r>
            <a:rPr lang="en-US"/>
            <a:t>SFP is an amazing concept</a:t>
          </a:r>
        </a:p>
      </dgm:t>
    </dgm:pt>
    <dgm:pt modelId="{28676BA4-921D-4640-8C21-9B9C8DD31371}" type="parTrans" cxnId="{E930FD69-6B9D-4829-883E-87B497D20287}">
      <dgm:prSet/>
      <dgm:spPr/>
      <dgm:t>
        <a:bodyPr/>
        <a:lstStyle/>
        <a:p>
          <a:endParaRPr lang="en-US"/>
        </a:p>
      </dgm:t>
    </dgm:pt>
    <dgm:pt modelId="{96620B54-E242-49F6-928A-9375CBC61B44}" type="sibTrans" cxnId="{E930FD69-6B9D-4829-883E-87B497D20287}">
      <dgm:prSet/>
      <dgm:spPr/>
      <dgm:t>
        <a:bodyPr/>
        <a:lstStyle/>
        <a:p>
          <a:endParaRPr lang="en-US"/>
        </a:p>
      </dgm:t>
    </dgm:pt>
    <dgm:pt modelId="{6EF8320B-49B7-4859-B668-3CCBD490F68E}">
      <dgm:prSet/>
      <dgm:spPr/>
      <dgm:t>
        <a:bodyPr/>
        <a:lstStyle/>
        <a:p>
          <a:r>
            <a:rPr lang="en-US"/>
            <a:t>Works well across a wide range of games</a:t>
          </a:r>
        </a:p>
      </dgm:t>
    </dgm:pt>
    <dgm:pt modelId="{6BA3BE84-BAA7-463F-883C-4E3A2CC7F915}" type="parTrans" cxnId="{BA5F5409-0484-46EF-8FCE-A4C5DCE64327}">
      <dgm:prSet/>
      <dgm:spPr/>
      <dgm:t>
        <a:bodyPr/>
        <a:lstStyle/>
        <a:p>
          <a:endParaRPr lang="en-US"/>
        </a:p>
      </dgm:t>
    </dgm:pt>
    <dgm:pt modelId="{EA73A627-EDE4-4A79-9156-327224162849}" type="sibTrans" cxnId="{BA5F5409-0484-46EF-8FCE-A4C5DCE64327}">
      <dgm:prSet/>
      <dgm:spPr/>
      <dgm:t>
        <a:bodyPr/>
        <a:lstStyle/>
        <a:p>
          <a:endParaRPr lang="en-US"/>
        </a:p>
      </dgm:t>
    </dgm:pt>
    <dgm:pt modelId="{2BA3CA19-7B05-4B99-A62A-9CC09B7FFD21}">
      <dgm:prSet/>
      <dgm:spPr/>
      <dgm:t>
        <a:bodyPr/>
        <a:lstStyle/>
        <a:p>
          <a:r>
            <a:rPr lang="en-US"/>
            <a:t>Real-world applications: great challenge</a:t>
          </a:r>
        </a:p>
      </dgm:t>
    </dgm:pt>
    <dgm:pt modelId="{FE7A82E0-E38A-48F0-998E-6C06AB332B62}" type="parTrans" cxnId="{0F7C60A5-672A-4220-975C-3158336792BF}">
      <dgm:prSet/>
      <dgm:spPr/>
      <dgm:t>
        <a:bodyPr/>
        <a:lstStyle/>
        <a:p>
          <a:endParaRPr lang="en-US"/>
        </a:p>
      </dgm:t>
    </dgm:pt>
    <dgm:pt modelId="{0521FE01-FC7D-4EF9-9480-47475DC2423F}" type="sibTrans" cxnId="{0F7C60A5-672A-4220-975C-3158336792BF}">
      <dgm:prSet/>
      <dgm:spPr/>
      <dgm:t>
        <a:bodyPr/>
        <a:lstStyle/>
        <a:p>
          <a:endParaRPr lang="en-US"/>
        </a:p>
      </dgm:t>
    </dgm:pt>
    <dgm:pt modelId="{6F2FE1A0-B358-4C62-8B93-F9C42B764ADE}">
      <dgm:prSet/>
      <dgm:spPr/>
      <dgm:t>
        <a:bodyPr/>
        <a:lstStyle/>
        <a:p>
          <a:r>
            <a:rPr lang="en-US"/>
            <a:t>Need a forward model; no need to be perfect</a:t>
          </a:r>
        </a:p>
      </dgm:t>
    </dgm:pt>
    <dgm:pt modelId="{A9FD02BF-1DFB-4C4B-9D2C-31EDBA4C9C9C}" type="parTrans" cxnId="{5F2B850A-EF35-49E4-AB1D-5ABD7A711745}">
      <dgm:prSet/>
      <dgm:spPr/>
      <dgm:t>
        <a:bodyPr/>
        <a:lstStyle/>
        <a:p>
          <a:endParaRPr lang="en-US"/>
        </a:p>
      </dgm:t>
    </dgm:pt>
    <dgm:pt modelId="{E4698DE8-41C2-48D6-A680-9C9E2AF86F9B}" type="sibTrans" cxnId="{5F2B850A-EF35-49E4-AB1D-5ABD7A711745}">
      <dgm:prSet/>
      <dgm:spPr/>
      <dgm:t>
        <a:bodyPr/>
        <a:lstStyle/>
        <a:p>
          <a:endParaRPr lang="en-US"/>
        </a:p>
      </dgm:t>
    </dgm:pt>
    <dgm:pt modelId="{B7F48F5C-130A-4706-BE13-06A5FBCCBA9E}">
      <dgm:prSet/>
      <dgm:spPr/>
      <dgm:t>
        <a:bodyPr/>
        <a:lstStyle/>
        <a:p>
          <a:r>
            <a:rPr lang="en-US"/>
            <a:t>Real-world applications are often messy, and no need to be optimal</a:t>
          </a:r>
        </a:p>
      </dgm:t>
    </dgm:pt>
    <dgm:pt modelId="{DAF8D4B3-F69E-428D-9A53-7A6AFC5AEE31}" type="parTrans" cxnId="{2885FDA5-E750-4515-B9C8-6EA66670180E}">
      <dgm:prSet/>
      <dgm:spPr/>
      <dgm:t>
        <a:bodyPr/>
        <a:lstStyle/>
        <a:p>
          <a:endParaRPr lang="en-US"/>
        </a:p>
      </dgm:t>
    </dgm:pt>
    <dgm:pt modelId="{6A6A3AD1-3BC7-41AC-8372-9A23F1BCC71C}" type="sibTrans" cxnId="{2885FDA5-E750-4515-B9C8-6EA66670180E}">
      <dgm:prSet/>
      <dgm:spPr/>
      <dgm:t>
        <a:bodyPr/>
        <a:lstStyle/>
        <a:p>
          <a:endParaRPr lang="en-US"/>
        </a:p>
      </dgm:t>
    </dgm:pt>
    <dgm:pt modelId="{7EDF4C4D-97E7-4EF0-901D-5300664C5C8C}">
      <dgm:prSet/>
      <dgm:spPr/>
      <dgm:t>
        <a:bodyPr/>
        <a:lstStyle/>
        <a:p>
          <a:r>
            <a:rPr lang="en-US"/>
            <a:t>So much to explore, especially </a:t>
          </a:r>
          <a:r>
            <a:rPr lang="en-US" b="1"/>
            <a:t>MCSG</a:t>
          </a:r>
          <a:endParaRPr lang="en-US"/>
        </a:p>
      </dgm:t>
    </dgm:pt>
    <dgm:pt modelId="{32AEDE3F-0DDD-4129-BA47-4EEEC38BE7A7}" type="parTrans" cxnId="{A5B37CAD-50D5-4C2B-A729-BF17B79CB143}">
      <dgm:prSet/>
      <dgm:spPr/>
      <dgm:t>
        <a:bodyPr/>
        <a:lstStyle/>
        <a:p>
          <a:endParaRPr lang="en-US"/>
        </a:p>
      </dgm:t>
    </dgm:pt>
    <dgm:pt modelId="{3DA265F8-71FE-43F6-80DA-C554645FAE9E}" type="sibTrans" cxnId="{A5B37CAD-50D5-4C2B-A729-BF17B79CB143}">
      <dgm:prSet/>
      <dgm:spPr/>
      <dgm:t>
        <a:bodyPr/>
        <a:lstStyle/>
        <a:p>
          <a:endParaRPr lang="en-US"/>
        </a:p>
      </dgm:t>
    </dgm:pt>
    <dgm:pt modelId="{E55F47FE-3E86-D74F-97E8-32B439AFE28B}" type="pres">
      <dgm:prSet presAssocID="{F206D9F9-803B-493E-9A69-9F61EB580CB3}" presName="diagram" presStyleCnt="0">
        <dgm:presLayoutVars>
          <dgm:dir/>
          <dgm:resizeHandles val="exact"/>
        </dgm:presLayoutVars>
      </dgm:prSet>
      <dgm:spPr/>
    </dgm:pt>
    <dgm:pt modelId="{CEB441CE-E248-1349-B74A-5FB580EF2A52}" type="pres">
      <dgm:prSet presAssocID="{92A850B3-4C76-4AA3-857F-195ACFDEF505}" presName="node" presStyleLbl="node1" presStyleIdx="0" presStyleCnt="6">
        <dgm:presLayoutVars>
          <dgm:bulletEnabled val="1"/>
        </dgm:presLayoutVars>
      </dgm:prSet>
      <dgm:spPr/>
    </dgm:pt>
    <dgm:pt modelId="{E74FCDFB-8352-974D-A9BA-3DB23884C769}" type="pres">
      <dgm:prSet presAssocID="{96620B54-E242-49F6-928A-9375CBC61B44}" presName="sibTrans" presStyleCnt="0"/>
      <dgm:spPr/>
    </dgm:pt>
    <dgm:pt modelId="{EABE44E6-D84E-6540-9794-6BC01215DCA5}" type="pres">
      <dgm:prSet presAssocID="{6EF8320B-49B7-4859-B668-3CCBD490F68E}" presName="node" presStyleLbl="node1" presStyleIdx="1" presStyleCnt="6">
        <dgm:presLayoutVars>
          <dgm:bulletEnabled val="1"/>
        </dgm:presLayoutVars>
      </dgm:prSet>
      <dgm:spPr/>
    </dgm:pt>
    <dgm:pt modelId="{6330483F-EBC5-6D4F-975D-A6AC3A999918}" type="pres">
      <dgm:prSet presAssocID="{EA73A627-EDE4-4A79-9156-327224162849}" presName="sibTrans" presStyleCnt="0"/>
      <dgm:spPr/>
    </dgm:pt>
    <dgm:pt modelId="{D39D0B5E-E032-EE4F-AB44-D952D2583874}" type="pres">
      <dgm:prSet presAssocID="{2BA3CA19-7B05-4B99-A62A-9CC09B7FFD21}" presName="node" presStyleLbl="node1" presStyleIdx="2" presStyleCnt="6">
        <dgm:presLayoutVars>
          <dgm:bulletEnabled val="1"/>
        </dgm:presLayoutVars>
      </dgm:prSet>
      <dgm:spPr/>
    </dgm:pt>
    <dgm:pt modelId="{42803461-60F2-9048-9E00-90D67EB50532}" type="pres">
      <dgm:prSet presAssocID="{0521FE01-FC7D-4EF9-9480-47475DC2423F}" presName="sibTrans" presStyleCnt="0"/>
      <dgm:spPr/>
    </dgm:pt>
    <dgm:pt modelId="{3AF4F1FE-84A9-8A42-BA15-B133F0933301}" type="pres">
      <dgm:prSet presAssocID="{6F2FE1A0-B358-4C62-8B93-F9C42B764ADE}" presName="node" presStyleLbl="node1" presStyleIdx="3" presStyleCnt="6">
        <dgm:presLayoutVars>
          <dgm:bulletEnabled val="1"/>
        </dgm:presLayoutVars>
      </dgm:prSet>
      <dgm:spPr/>
    </dgm:pt>
    <dgm:pt modelId="{A75A570A-D530-7D4E-9F9A-E99ECBA56D26}" type="pres">
      <dgm:prSet presAssocID="{E4698DE8-41C2-48D6-A680-9C9E2AF86F9B}" presName="sibTrans" presStyleCnt="0"/>
      <dgm:spPr/>
    </dgm:pt>
    <dgm:pt modelId="{232C73BE-A264-C543-B4E6-EE09BD4E157C}" type="pres">
      <dgm:prSet presAssocID="{B7F48F5C-130A-4706-BE13-06A5FBCCBA9E}" presName="node" presStyleLbl="node1" presStyleIdx="4" presStyleCnt="6">
        <dgm:presLayoutVars>
          <dgm:bulletEnabled val="1"/>
        </dgm:presLayoutVars>
      </dgm:prSet>
      <dgm:spPr/>
    </dgm:pt>
    <dgm:pt modelId="{6B79631E-CF9D-9341-9A14-D401A2D05517}" type="pres">
      <dgm:prSet presAssocID="{6A6A3AD1-3BC7-41AC-8372-9A23F1BCC71C}" presName="sibTrans" presStyleCnt="0"/>
      <dgm:spPr/>
    </dgm:pt>
    <dgm:pt modelId="{BBAEA77A-541B-4143-B0E7-3DB7B27E7A92}" type="pres">
      <dgm:prSet presAssocID="{7EDF4C4D-97E7-4EF0-901D-5300664C5C8C}" presName="node" presStyleLbl="node1" presStyleIdx="5" presStyleCnt="6">
        <dgm:presLayoutVars>
          <dgm:bulletEnabled val="1"/>
        </dgm:presLayoutVars>
      </dgm:prSet>
      <dgm:spPr/>
    </dgm:pt>
  </dgm:ptLst>
  <dgm:cxnLst>
    <dgm:cxn modelId="{BA5F5409-0484-46EF-8FCE-A4C5DCE64327}" srcId="{F206D9F9-803B-493E-9A69-9F61EB580CB3}" destId="{6EF8320B-49B7-4859-B668-3CCBD490F68E}" srcOrd="1" destOrd="0" parTransId="{6BA3BE84-BAA7-463F-883C-4E3A2CC7F915}" sibTransId="{EA73A627-EDE4-4A79-9156-327224162849}"/>
    <dgm:cxn modelId="{5F2B850A-EF35-49E4-AB1D-5ABD7A711745}" srcId="{F206D9F9-803B-493E-9A69-9F61EB580CB3}" destId="{6F2FE1A0-B358-4C62-8B93-F9C42B764ADE}" srcOrd="3" destOrd="0" parTransId="{A9FD02BF-1DFB-4C4B-9D2C-31EDBA4C9C9C}" sibTransId="{E4698DE8-41C2-48D6-A680-9C9E2AF86F9B}"/>
    <dgm:cxn modelId="{8CB9ED0D-89B1-084C-931A-4FDA934B15BD}" type="presOf" srcId="{92A850B3-4C76-4AA3-857F-195ACFDEF505}" destId="{CEB441CE-E248-1349-B74A-5FB580EF2A52}" srcOrd="0" destOrd="0" presId="urn:microsoft.com/office/officeart/2005/8/layout/default"/>
    <dgm:cxn modelId="{96D4BC56-ACC3-3840-AE79-270F1EDD97F1}" type="presOf" srcId="{B7F48F5C-130A-4706-BE13-06A5FBCCBA9E}" destId="{232C73BE-A264-C543-B4E6-EE09BD4E157C}" srcOrd="0" destOrd="0" presId="urn:microsoft.com/office/officeart/2005/8/layout/default"/>
    <dgm:cxn modelId="{8054BE64-F9A6-1544-9E56-35362C3C1B47}" type="presOf" srcId="{6EF8320B-49B7-4859-B668-3CCBD490F68E}" destId="{EABE44E6-D84E-6540-9794-6BC01215DCA5}" srcOrd="0" destOrd="0" presId="urn:microsoft.com/office/officeart/2005/8/layout/default"/>
    <dgm:cxn modelId="{E930FD69-6B9D-4829-883E-87B497D20287}" srcId="{F206D9F9-803B-493E-9A69-9F61EB580CB3}" destId="{92A850B3-4C76-4AA3-857F-195ACFDEF505}" srcOrd="0" destOrd="0" parTransId="{28676BA4-921D-4640-8C21-9B9C8DD31371}" sibTransId="{96620B54-E242-49F6-928A-9375CBC61B44}"/>
    <dgm:cxn modelId="{B92F139F-64AD-AB44-AFC0-514C2330D3AA}" type="presOf" srcId="{6F2FE1A0-B358-4C62-8B93-F9C42B764ADE}" destId="{3AF4F1FE-84A9-8A42-BA15-B133F0933301}" srcOrd="0" destOrd="0" presId="urn:microsoft.com/office/officeart/2005/8/layout/default"/>
    <dgm:cxn modelId="{1A19359F-7387-304A-9DB4-BD2A68A7F595}" type="presOf" srcId="{7EDF4C4D-97E7-4EF0-901D-5300664C5C8C}" destId="{BBAEA77A-541B-4143-B0E7-3DB7B27E7A92}" srcOrd="0" destOrd="0" presId="urn:microsoft.com/office/officeart/2005/8/layout/default"/>
    <dgm:cxn modelId="{0F7C60A5-672A-4220-975C-3158336792BF}" srcId="{F206D9F9-803B-493E-9A69-9F61EB580CB3}" destId="{2BA3CA19-7B05-4B99-A62A-9CC09B7FFD21}" srcOrd="2" destOrd="0" parTransId="{FE7A82E0-E38A-48F0-998E-6C06AB332B62}" sibTransId="{0521FE01-FC7D-4EF9-9480-47475DC2423F}"/>
    <dgm:cxn modelId="{2885FDA5-E750-4515-B9C8-6EA66670180E}" srcId="{F206D9F9-803B-493E-9A69-9F61EB580CB3}" destId="{B7F48F5C-130A-4706-BE13-06A5FBCCBA9E}" srcOrd="4" destOrd="0" parTransId="{DAF8D4B3-F69E-428D-9A53-7A6AFC5AEE31}" sibTransId="{6A6A3AD1-3BC7-41AC-8372-9A23F1BCC71C}"/>
    <dgm:cxn modelId="{A5B37CAD-50D5-4C2B-A729-BF17B79CB143}" srcId="{F206D9F9-803B-493E-9A69-9F61EB580CB3}" destId="{7EDF4C4D-97E7-4EF0-901D-5300664C5C8C}" srcOrd="5" destOrd="0" parTransId="{32AEDE3F-0DDD-4129-BA47-4EEEC38BE7A7}" sibTransId="{3DA265F8-71FE-43F6-80DA-C554645FAE9E}"/>
    <dgm:cxn modelId="{6D7A5FAE-FD55-8048-B823-EF122F362B47}" type="presOf" srcId="{F206D9F9-803B-493E-9A69-9F61EB580CB3}" destId="{E55F47FE-3E86-D74F-97E8-32B439AFE28B}" srcOrd="0" destOrd="0" presId="urn:microsoft.com/office/officeart/2005/8/layout/default"/>
    <dgm:cxn modelId="{EC0CFED7-A35C-BB44-BA81-8346A8E5EF28}" type="presOf" srcId="{2BA3CA19-7B05-4B99-A62A-9CC09B7FFD21}" destId="{D39D0B5E-E032-EE4F-AB44-D952D2583874}" srcOrd="0" destOrd="0" presId="urn:microsoft.com/office/officeart/2005/8/layout/default"/>
    <dgm:cxn modelId="{15160D5B-3989-1448-9175-F0C53572470E}" type="presParOf" srcId="{E55F47FE-3E86-D74F-97E8-32B439AFE28B}" destId="{CEB441CE-E248-1349-B74A-5FB580EF2A52}" srcOrd="0" destOrd="0" presId="urn:microsoft.com/office/officeart/2005/8/layout/default"/>
    <dgm:cxn modelId="{AF3ECBFC-9F18-614E-A1A9-0F703D074D28}" type="presParOf" srcId="{E55F47FE-3E86-D74F-97E8-32B439AFE28B}" destId="{E74FCDFB-8352-974D-A9BA-3DB23884C769}" srcOrd="1" destOrd="0" presId="urn:microsoft.com/office/officeart/2005/8/layout/default"/>
    <dgm:cxn modelId="{866130AC-A945-674B-B01E-E469D97294A0}" type="presParOf" srcId="{E55F47FE-3E86-D74F-97E8-32B439AFE28B}" destId="{EABE44E6-D84E-6540-9794-6BC01215DCA5}" srcOrd="2" destOrd="0" presId="urn:microsoft.com/office/officeart/2005/8/layout/default"/>
    <dgm:cxn modelId="{D5D1AC74-0287-E742-8C1F-7136BF88DA06}" type="presParOf" srcId="{E55F47FE-3E86-D74F-97E8-32B439AFE28B}" destId="{6330483F-EBC5-6D4F-975D-A6AC3A999918}" srcOrd="3" destOrd="0" presId="urn:microsoft.com/office/officeart/2005/8/layout/default"/>
    <dgm:cxn modelId="{F0D34434-3F6F-F944-8B98-636F7447A68D}" type="presParOf" srcId="{E55F47FE-3E86-D74F-97E8-32B439AFE28B}" destId="{D39D0B5E-E032-EE4F-AB44-D952D2583874}" srcOrd="4" destOrd="0" presId="urn:microsoft.com/office/officeart/2005/8/layout/default"/>
    <dgm:cxn modelId="{7E7DF0CB-C816-7142-AEB4-FCE7D4DD8CF1}" type="presParOf" srcId="{E55F47FE-3E86-D74F-97E8-32B439AFE28B}" destId="{42803461-60F2-9048-9E00-90D67EB50532}" srcOrd="5" destOrd="0" presId="urn:microsoft.com/office/officeart/2005/8/layout/default"/>
    <dgm:cxn modelId="{F9C5EEF2-72A0-9D40-851C-3FABA8C48561}" type="presParOf" srcId="{E55F47FE-3E86-D74F-97E8-32B439AFE28B}" destId="{3AF4F1FE-84A9-8A42-BA15-B133F0933301}" srcOrd="6" destOrd="0" presId="urn:microsoft.com/office/officeart/2005/8/layout/default"/>
    <dgm:cxn modelId="{54C12A73-1F4A-3543-A8D6-CFC058C04C7A}" type="presParOf" srcId="{E55F47FE-3E86-D74F-97E8-32B439AFE28B}" destId="{A75A570A-D530-7D4E-9F9A-E99ECBA56D26}" srcOrd="7" destOrd="0" presId="urn:microsoft.com/office/officeart/2005/8/layout/default"/>
    <dgm:cxn modelId="{D5501C38-179B-B34B-BCEB-62CD9886C52A}" type="presParOf" srcId="{E55F47FE-3E86-D74F-97E8-32B439AFE28B}" destId="{232C73BE-A264-C543-B4E6-EE09BD4E157C}" srcOrd="8" destOrd="0" presId="urn:microsoft.com/office/officeart/2005/8/layout/default"/>
    <dgm:cxn modelId="{9151657E-3B6C-D645-9CC8-6E7CC7A7FEDA}" type="presParOf" srcId="{E55F47FE-3E86-D74F-97E8-32B439AFE28B}" destId="{6B79631E-CF9D-9341-9A14-D401A2D05517}" srcOrd="9" destOrd="0" presId="urn:microsoft.com/office/officeart/2005/8/layout/default"/>
    <dgm:cxn modelId="{C3EC66AE-FD8F-F747-9F57-FA37DB0BFA14}" type="presParOf" srcId="{E55F47FE-3E86-D74F-97E8-32B439AFE28B}" destId="{BBAEA77A-541B-4143-B0E7-3DB7B27E7A9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441CE-E248-1349-B74A-5FB580EF2A52}">
      <dsp:nvSpPr>
        <dsp:cNvPr id="0" name=""/>
        <dsp:cNvSpPr/>
      </dsp:nvSpPr>
      <dsp:spPr>
        <a:xfrm>
          <a:off x="3388" y="2404"/>
          <a:ext cx="2538665" cy="15231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SFP is an amazing concept</a:t>
          </a:r>
        </a:p>
      </dsp:txBody>
      <dsp:txXfrm>
        <a:off x="3388" y="2404"/>
        <a:ext cx="2538665" cy="1523199"/>
      </dsp:txXfrm>
    </dsp:sp>
    <dsp:sp modelId="{EABE44E6-D84E-6540-9794-6BC01215DCA5}">
      <dsp:nvSpPr>
        <dsp:cNvPr id="0" name=""/>
        <dsp:cNvSpPr/>
      </dsp:nvSpPr>
      <dsp:spPr>
        <a:xfrm>
          <a:off x="2795920" y="2404"/>
          <a:ext cx="2538665" cy="15231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Works well across a wide range of games</a:t>
          </a:r>
        </a:p>
      </dsp:txBody>
      <dsp:txXfrm>
        <a:off x="2795920" y="2404"/>
        <a:ext cx="2538665" cy="1523199"/>
      </dsp:txXfrm>
    </dsp:sp>
    <dsp:sp modelId="{D39D0B5E-E032-EE4F-AB44-D952D2583874}">
      <dsp:nvSpPr>
        <dsp:cNvPr id="0" name=""/>
        <dsp:cNvSpPr/>
      </dsp:nvSpPr>
      <dsp:spPr>
        <a:xfrm>
          <a:off x="3388" y="1779470"/>
          <a:ext cx="2538665" cy="15231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Real-world applications: great challenge</a:t>
          </a:r>
        </a:p>
      </dsp:txBody>
      <dsp:txXfrm>
        <a:off x="3388" y="1779470"/>
        <a:ext cx="2538665" cy="1523199"/>
      </dsp:txXfrm>
    </dsp:sp>
    <dsp:sp modelId="{3AF4F1FE-84A9-8A42-BA15-B133F0933301}">
      <dsp:nvSpPr>
        <dsp:cNvPr id="0" name=""/>
        <dsp:cNvSpPr/>
      </dsp:nvSpPr>
      <dsp:spPr>
        <a:xfrm>
          <a:off x="2795920" y="1779470"/>
          <a:ext cx="2538665" cy="15231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Need a forward model; no need to be perfect</a:t>
          </a:r>
        </a:p>
      </dsp:txBody>
      <dsp:txXfrm>
        <a:off x="2795920" y="1779470"/>
        <a:ext cx="2538665" cy="1523199"/>
      </dsp:txXfrm>
    </dsp:sp>
    <dsp:sp modelId="{232C73BE-A264-C543-B4E6-EE09BD4E157C}">
      <dsp:nvSpPr>
        <dsp:cNvPr id="0" name=""/>
        <dsp:cNvSpPr/>
      </dsp:nvSpPr>
      <dsp:spPr>
        <a:xfrm>
          <a:off x="3388" y="3556536"/>
          <a:ext cx="2538665" cy="15231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Real-world applications are often messy, and no need to be optimal</a:t>
          </a:r>
        </a:p>
      </dsp:txBody>
      <dsp:txXfrm>
        <a:off x="3388" y="3556536"/>
        <a:ext cx="2538665" cy="1523199"/>
      </dsp:txXfrm>
    </dsp:sp>
    <dsp:sp modelId="{BBAEA77A-541B-4143-B0E7-3DB7B27E7A92}">
      <dsp:nvSpPr>
        <dsp:cNvPr id="0" name=""/>
        <dsp:cNvSpPr/>
      </dsp:nvSpPr>
      <dsp:spPr>
        <a:xfrm>
          <a:off x="2795920" y="3556536"/>
          <a:ext cx="2538665" cy="15231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 much to explore, especially </a:t>
          </a:r>
          <a:r>
            <a:rPr lang="en-US" sz="2200" b="1" kern="1200"/>
            <a:t>MCSG</a:t>
          </a:r>
          <a:endParaRPr lang="en-US" sz="2200" kern="1200"/>
        </a:p>
      </dsp:txBody>
      <dsp:txXfrm>
        <a:off x="2795920" y="3556536"/>
        <a:ext cx="2538665" cy="1523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155DB-25CE-DB4D-A797-83CC6F7CCB8C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7DC30-1CFA-2C42-8697-DD85FAD78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1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7DC30-1CFA-2C42-8697-DD85FAD785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35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7DC30-1CFA-2C42-8697-DD85FAD785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3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7DC30-1CFA-2C42-8697-DD85FAD785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7DC30-1CFA-2C42-8697-DD85FAD785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6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C691-942A-A540-9152-144D1C4E4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988A4-544B-9648-B59A-EB7BE6AEE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F4C4C-5B10-A647-98A8-F193618D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7FE7-7721-E64F-BE53-6B0021D4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0850-97C1-7E44-8541-7844A7F1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9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87D3-EF2F-C347-83E2-EF77E919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156BC-CE3D-CB44-8759-B6025472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B6BC5-3C03-1547-BF51-9FC9DF01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71C34-F719-824B-9246-C15D88A2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A342-C98E-204A-B1FA-67AF8A7E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6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74514-B471-9443-997A-7E57AA17C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AEAAE-9F4B-4E46-8C69-53260C180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7C6D4-F98F-4A47-A892-E55FFA3B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1D2C-9BAC-7741-90DF-BFE3D6EF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8A1AF-E0C2-A445-A05B-6BD0D225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6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05CD80-42B2-9749-81AD-5215A117E1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B2E18-B4C1-C848-AB93-D83DFAFA3B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7" y="2024064"/>
            <a:ext cx="9249976" cy="245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D785-591D-B04C-B01E-FA2FB4CE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9A64-486D-3D46-8580-92F1C72E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D9C60-5CCE-F64A-9DAC-E078E20C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1694F-5640-3645-BE57-784D4634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2B5E-06FA-5B48-9192-AC89E7C4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8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8E7E-4613-2140-9B30-B995BC4A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0D19-5060-4040-8392-E3B8E8610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E4DD-9375-9F43-BAFC-4BF2DC74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0E5B-8C40-8844-8696-835395D6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96B3-7D0F-C44D-863A-70858BBD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0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8F6A-B1E7-4A4D-AA70-0C2B22EE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EDA7C-393D-8E48-B9F3-6CEA8EE9E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C56E5-0690-D34F-A07A-ACC9E5D5F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3BA4-14E7-D446-89F4-20F9F1E7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B6BB2-0540-404F-AD0E-6E55CB42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2BC29-7558-1B4D-95C0-1388328D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ED2E-9793-F748-AA5B-A6AD86A1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15E3A-7076-8F43-8F9B-21EF4598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7357F-5DC7-4D49-B804-95FEDE37E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08C51-3F7C-D549-BD36-C7EB6EF9D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F1093-9F10-FB4E-A483-386BF3264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0E33F-0446-F64D-8295-20ABC6D8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A65D5-936E-9443-B197-E822DE3E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AD3C-582B-2942-8CD4-C8B29BAF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BB33-D338-1141-8FA0-65B5C25E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63DFB-88C3-8F4F-B995-05EDB26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DAF9A-AC98-C849-BF20-66C92FE7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9754B-F643-CD41-AC47-3E0C251C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3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FF711-6BAD-1E4E-BA64-B7357B99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9F691-E4F6-EB40-B4F1-7F2790ED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87FC5-D695-B445-A8AA-23DAE5D6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7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A4CC-1EFC-5445-9855-E255EB16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B766-C751-2745-B9D3-6DB17F4E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1C61A-4282-B340-9EAB-38266B527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6C465-D538-A647-8B2F-D93B82B8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FB08E-5298-BB4C-A7EF-2A78A79D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8F97F-BC1B-384E-B4BA-45A03C63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0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5090-13D2-1548-8ECF-0EAFF4D2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D8162-BA31-DC42-9CC5-FB4375E86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04139-5A95-F84C-9E6A-124BC8061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2E5D7-B1BE-9B4D-B888-43B40405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FBF78-B715-724D-A682-0CA9E45C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1F8E9-730A-FE42-B26E-BC094220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7FBD9-9B50-6B40-B822-DBC96D08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27BD9-A16D-4843-8EBB-6DE7D70C3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A2239-AE38-2C49-B0B1-F0BC2C20D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08828-D5C0-584F-B203-A673D0E7F67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6769-2189-9D48-B13A-CEA03E63C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9A4D5-D1C3-C64D-A062-FD346A828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1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monlucas.github.io/XKG/src/jsMain/kotlin/sample/griddl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D76635-B12D-D14D-9358-2C9039C4145A}"/>
              </a:ext>
            </a:extLst>
          </p:cNvPr>
          <p:cNvSpPr txBox="1"/>
          <p:nvPr/>
        </p:nvSpPr>
        <p:spPr>
          <a:xfrm>
            <a:off x="566835" y="4861757"/>
            <a:ext cx="8281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Simon Lucas and the Game AI Group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FB8330-F9B8-0C4B-848D-61684336B7F3}"/>
              </a:ext>
            </a:extLst>
          </p:cNvPr>
          <p:cNvSpPr txBox="1">
            <a:spLocks/>
          </p:cNvSpPr>
          <p:nvPr/>
        </p:nvSpPr>
        <p:spPr>
          <a:xfrm>
            <a:off x="566835" y="319146"/>
            <a:ext cx="10608573" cy="13424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Game AI with </a:t>
            </a:r>
          </a:p>
          <a:p>
            <a:r>
              <a:rPr lang="en-GB" sz="5400" b="1" dirty="0">
                <a:solidFill>
                  <a:schemeClr val="bg1"/>
                </a:solidFill>
              </a:rPr>
              <a:t>Statistical Forward Planning</a:t>
            </a:r>
            <a:endParaRPr lang="en-US" sz="6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3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A35EC-C197-9C4C-963F-6275F5B1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Statistical Forward Planning: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‘Algorithm’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1649-36BA-4745-822A-0842B2563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Simulate many possible futures (based on possible action sequences)</a:t>
            </a:r>
          </a:p>
          <a:p>
            <a:r>
              <a:rPr lang="en-US" sz="2400" dirty="0"/>
              <a:t>Pick the one we like best</a:t>
            </a:r>
          </a:p>
          <a:p>
            <a:endParaRPr lang="en-US" sz="2400" dirty="0"/>
          </a:p>
          <a:p>
            <a:r>
              <a:rPr lang="en-US" sz="2400" dirty="0"/>
              <a:t>Rapidly adaptive</a:t>
            </a:r>
          </a:p>
          <a:p>
            <a:r>
              <a:rPr lang="en-US" sz="2400" dirty="0"/>
              <a:t>Highly tunable</a:t>
            </a:r>
          </a:p>
          <a:p>
            <a:r>
              <a:rPr lang="en-US" sz="2400" dirty="0"/>
              <a:t>Explainable</a:t>
            </a:r>
          </a:p>
        </p:txBody>
      </p:sp>
    </p:spTree>
    <p:extLst>
      <p:ext uri="{BB962C8B-B14F-4D97-AF65-F5344CB8AC3E}">
        <p14:creationId xmlns:p14="http://schemas.microsoft.com/office/powerpoint/2010/main" val="71345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688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</a:rPr>
              <a:t>SFP: Rolling Horizon Evolution in Asteroids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See Demo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CA07A8-B3C9-1440-9B42-9EEB284C0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393" r="-1" b="161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3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6156-E210-B146-B76F-FDA75A78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8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Statistical Forward Planning: 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E8E2-A95D-F640-8937-194996BD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To make a decision:</a:t>
            </a:r>
          </a:p>
          <a:p>
            <a:pPr lvl="1"/>
            <a:r>
              <a:rPr lang="en-US" sz="1800" dirty="0"/>
              <a:t>Take copies of the current simulated world state (model)</a:t>
            </a:r>
          </a:p>
          <a:p>
            <a:pPr lvl="1"/>
            <a:r>
              <a:rPr lang="en-US" sz="1800" dirty="0"/>
              <a:t>Optimise a sequence of actions</a:t>
            </a:r>
          </a:p>
          <a:p>
            <a:pPr lvl="1"/>
            <a:r>
              <a:rPr lang="en-US" sz="1800" dirty="0"/>
              <a:t>To choose an action that is likely to lead to a </a:t>
            </a:r>
            <a:r>
              <a:rPr lang="en-US" sz="1800" b="1" dirty="0"/>
              <a:t>good outcome</a:t>
            </a:r>
          </a:p>
          <a:p>
            <a:r>
              <a:rPr lang="en-US" sz="2200" b="1" dirty="0"/>
              <a:t>The Model Can even be WRONG!</a:t>
            </a:r>
          </a:p>
          <a:p>
            <a:r>
              <a:rPr lang="en-US" sz="2200" b="1" dirty="0"/>
              <a:t>Yet still be useful:</a:t>
            </a:r>
          </a:p>
          <a:p>
            <a:pPr lvl="1"/>
            <a:r>
              <a:rPr lang="en-US" sz="1800" b="1" dirty="0"/>
              <a:t>Just need sufficient RANK correlation between predicted and actual rewards</a:t>
            </a:r>
          </a:p>
          <a:p>
            <a:endParaRPr lang="en-US" sz="1800" b="1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F2EA2-1F86-3F45-A855-F4DEACF72A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980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66218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5F34-085F-3F40-B00B-8439F82B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Griddle on the web – play against the AI</a:t>
            </a:r>
            <a:br>
              <a:rPr lang="en-US" dirty="0"/>
            </a:br>
            <a:r>
              <a:rPr lang="en-GB" sz="2700" dirty="0">
                <a:hlinkClick r:id="rId3"/>
              </a:rPr>
              <a:t>https://simonlucas.github.io/XKG/src/jsMain/kotlin/sample/griddle.html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A067-1FCD-4243-958D-A44FC84E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Simple word game</a:t>
            </a:r>
          </a:p>
          <a:p>
            <a:r>
              <a:rPr lang="en-US" dirty="0"/>
              <a:t>Deck of 75 cards</a:t>
            </a:r>
          </a:p>
          <a:p>
            <a:r>
              <a:rPr lang="en-US" dirty="0"/>
              <a:t>Made to be nice</a:t>
            </a:r>
          </a:p>
          <a:p>
            <a:pPr lvl="1"/>
            <a:r>
              <a:rPr lang="en-US" dirty="0"/>
              <a:t>e.g. 5 x E, 1 x Z</a:t>
            </a:r>
          </a:p>
          <a:p>
            <a:r>
              <a:rPr lang="en-US" dirty="0"/>
              <a:t>Select a shuffle via Random seed</a:t>
            </a:r>
          </a:p>
          <a:p>
            <a:r>
              <a:rPr lang="en-US" dirty="0"/>
              <a:t>After each letter is dealt</a:t>
            </a:r>
          </a:p>
          <a:p>
            <a:pPr lvl="1"/>
            <a:r>
              <a:rPr lang="en-US" dirty="0"/>
              <a:t>place in the grid</a:t>
            </a:r>
          </a:p>
          <a:p>
            <a:r>
              <a:rPr lang="en-US" dirty="0"/>
              <a:t>Words made like a cross word</a:t>
            </a:r>
          </a:p>
          <a:p>
            <a:pPr lvl="1"/>
            <a:r>
              <a:rPr lang="en-US" dirty="0"/>
              <a:t>10 points for 5 letter</a:t>
            </a:r>
          </a:p>
          <a:p>
            <a:pPr lvl="1"/>
            <a:r>
              <a:rPr lang="en-US" dirty="0"/>
              <a:t>7 for 4 letter</a:t>
            </a:r>
          </a:p>
          <a:p>
            <a:pPr lvl="1"/>
            <a:r>
              <a:rPr lang="en-US" dirty="0"/>
              <a:t>3 for 3 letter</a:t>
            </a:r>
          </a:p>
          <a:p>
            <a:pPr lvl="1"/>
            <a:r>
              <a:rPr lang="en-US" dirty="0"/>
              <a:t>1 point for 2 letter</a:t>
            </a:r>
          </a:p>
          <a:p>
            <a:r>
              <a:rPr lang="en-US" dirty="0"/>
              <a:t>Integrated Monte Carlo AI</a:t>
            </a:r>
          </a:p>
          <a:p>
            <a:pPr lvl="1"/>
            <a:r>
              <a:rPr lang="en-US" dirty="0"/>
              <a:t>Click in the black area for AI to play</a:t>
            </a:r>
          </a:p>
          <a:p>
            <a:pPr lvl="1"/>
            <a:r>
              <a:rPr lang="en-US" dirty="0"/>
              <a:t>The AI does NOT cheat (no knowledge of shuffle)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9488C111-822D-5247-A760-4B3499B5A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88" y="1825625"/>
            <a:ext cx="6447965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FCE9A-B2AC-E24E-A41B-3169AE5C5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1675" y="4796853"/>
            <a:ext cx="1819729" cy="18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5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1DEB374-A1D0-48A1-B178-959E6F243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3" y="-478"/>
            <a:ext cx="6378162" cy="6858478"/>
          </a:xfrm>
          <a:custGeom>
            <a:avLst/>
            <a:gdLst>
              <a:gd name="connsiteX0" fmla="*/ 0 w 6378162"/>
              <a:gd name="connsiteY0" fmla="*/ 6858478 h 6858478"/>
              <a:gd name="connsiteX1" fmla="*/ 6378162 w 6378162"/>
              <a:gd name="connsiteY1" fmla="*/ 6858478 h 6858478"/>
              <a:gd name="connsiteX2" fmla="*/ 3201787 w 6378162"/>
              <a:gd name="connsiteY2" fmla="*/ 0 h 6858478"/>
              <a:gd name="connsiteX3" fmla="*/ 3196210 w 6378162"/>
              <a:gd name="connsiteY3" fmla="*/ 0 h 6858478"/>
              <a:gd name="connsiteX4" fmla="*/ 2129982 w 6378162"/>
              <a:gd name="connsiteY4" fmla="*/ 0 h 6858478"/>
              <a:gd name="connsiteX5" fmla="*/ 0 w 6378162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8162" h="6858478">
                <a:moveTo>
                  <a:pt x="0" y="6858478"/>
                </a:moveTo>
                <a:lnTo>
                  <a:pt x="6378162" y="6858478"/>
                </a:lnTo>
                <a:lnTo>
                  <a:pt x="3201787" y="0"/>
                </a:lnTo>
                <a:lnTo>
                  <a:pt x="3196210" y="0"/>
                </a:lnTo>
                <a:lnTo>
                  <a:pt x="2129982" y="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85000"/>
              <a:lumOff val="15000"/>
              <a:alpha val="7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92A3ED-9854-4AD9-88FB-0EC89C93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3" y="-478"/>
            <a:ext cx="5972343" cy="6858478"/>
          </a:xfrm>
          <a:custGeom>
            <a:avLst/>
            <a:gdLst>
              <a:gd name="connsiteX0" fmla="*/ 0 w 5972343"/>
              <a:gd name="connsiteY0" fmla="*/ 6858478 h 6858478"/>
              <a:gd name="connsiteX1" fmla="*/ 5972343 w 5972343"/>
              <a:gd name="connsiteY1" fmla="*/ 6858478 h 6858478"/>
              <a:gd name="connsiteX2" fmla="*/ 2795968 w 5972343"/>
              <a:gd name="connsiteY2" fmla="*/ 0 h 6858478"/>
              <a:gd name="connsiteX3" fmla="*/ 2790391 w 5972343"/>
              <a:gd name="connsiteY3" fmla="*/ 0 h 6858478"/>
              <a:gd name="connsiteX4" fmla="*/ 1724163 w 5972343"/>
              <a:gd name="connsiteY4" fmla="*/ 0 h 6858478"/>
              <a:gd name="connsiteX5" fmla="*/ 0 w 5972343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72343" h="6858478">
                <a:moveTo>
                  <a:pt x="0" y="6858478"/>
                </a:moveTo>
                <a:lnTo>
                  <a:pt x="5972343" y="6858478"/>
                </a:lnTo>
                <a:lnTo>
                  <a:pt x="2795968" y="0"/>
                </a:lnTo>
                <a:lnTo>
                  <a:pt x="2790391" y="0"/>
                </a:lnTo>
                <a:lnTo>
                  <a:pt x="1724163" y="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85000"/>
              <a:lumOff val="1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434FA-83E1-CB4A-A43F-13F889AF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762"/>
            <a:ext cx="3276601" cy="32943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Summary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9C1023B-3043-4FCB-BE37-8D97BC479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63379"/>
              </p:ext>
            </p:extLst>
          </p:nvPr>
        </p:nvGraphicFramePr>
        <p:xfrm>
          <a:off x="6143708" y="1137684"/>
          <a:ext cx="5337975" cy="5082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82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3231</TotalTime>
  <Words>284</Words>
  <Application>Microsoft Macintosh PowerPoint</Application>
  <PresentationFormat>Widescreen</PresentationFormat>
  <Paragraphs>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Statistical Forward Planning: The ‘Algorithm’</vt:lpstr>
      <vt:lpstr>SFP: Rolling Horizon Evolution in Asteroids See Demo</vt:lpstr>
      <vt:lpstr>Statistical Forward Planning: The Concept</vt:lpstr>
      <vt:lpstr>Griddle on the web – play against the AI https://simonlucas.github.io/XKG/src/jsMain/kotlin/sample/griddle.html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AI with  Statistical Forward Planning</dc:title>
  <dc:creator>Simon Lucas</dc:creator>
  <cp:lastModifiedBy>Simon Lucas</cp:lastModifiedBy>
  <cp:revision>10</cp:revision>
  <dcterms:created xsi:type="dcterms:W3CDTF">2022-03-16T12:22:17Z</dcterms:created>
  <dcterms:modified xsi:type="dcterms:W3CDTF">2022-03-23T20:48:36Z</dcterms:modified>
</cp:coreProperties>
</file>