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6840538"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92" autoAdjust="0"/>
    <p:restoredTop sz="94660"/>
  </p:normalViewPr>
  <p:slideViewPr>
    <p:cSldViewPr snapToGrid="0">
      <p:cViewPr varScale="1">
        <p:scale>
          <a:sx n="78" d="100"/>
          <a:sy n="78" d="100"/>
        </p:scale>
        <p:origin x="14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36D3B-6D26-4DB9-B422-877D55E98B8E}" type="datetimeFigureOut">
              <a:rPr lang="fr-FR" smtClean="0"/>
              <a:t>04/12/2024</a:t>
            </a:fld>
            <a:endParaRPr lang="fr-FR"/>
          </a:p>
        </p:txBody>
      </p:sp>
      <p:sp>
        <p:nvSpPr>
          <p:cNvPr id="4" name="Espace réservé de l'image des diapositives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D95A8-6EA9-4F9E-A49A-B006C0FEB7D6}" type="slidenum">
              <a:rPr lang="fr-FR" smtClean="0"/>
              <a:t>‹N°›</a:t>
            </a:fld>
            <a:endParaRPr lang="fr-FR"/>
          </a:p>
        </p:txBody>
      </p:sp>
    </p:spTree>
    <p:extLst>
      <p:ext uri="{BB962C8B-B14F-4D97-AF65-F5344CB8AC3E}">
        <p14:creationId xmlns:p14="http://schemas.microsoft.com/office/powerpoint/2010/main" val="1059862853"/>
      </p:ext>
    </p:extLst>
  </p:cSld>
  <p:clrMap bg1="lt1" tx1="dk1" bg2="lt2" tx2="dk2" accent1="accent1" accent2="accent2" accent3="accent3" accent4="accent4" accent5="accent5" accent6="accent6" hlink="hlink" folHlink="folHlink"/>
  <p:notesStyle>
    <a:lvl1pPr marL="0" algn="l" defTabSz="656631" rtl="0" eaLnBrk="1" latinLnBrk="0" hangingPunct="1">
      <a:defRPr sz="862" kern="1200">
        <a:solidFill>
          <a:schemeClr val="tx1"/>
        </a:solidFill>
        <a:latin typeface="+mn-lt"/>
        <a:ea typeface="+mn-ea"/>
        <a:cs typeface="+mn-cs"/>
      </a:defRPr>
    </a:lvl1pPr>
    <a:lvl2pPr marL="328315" algn="l" defTabSz="656631" rtl="0" eaLnBrk="1" latinLnBrk="0" hangingPunct="1">
      <a:defRPr sz="862" kern="1200">
        <a:solidFill>
          <a:schemeClr val="tx1"/>
        </a:solidFill>
        <a:latin typeface="+mn-lt"/>
        <a:ea typeface="+mn-ea"/>
        <a:cs typeface="+mn-cs"/>
      </a:defRPr>
    </a:lvl2pPr>
    <a:lvl3pPr marL="656631" algn="l" defTabSz="656631" rtl="0" eaLnBrk="1" latinLnBrk="0" hangingPunct="1">
      <a:defRPr sz="862" kern="1200">
        <a:solidFill>
          <a:schemeClr val="tx1"/>
        </a:solidFill>
        <a:latin typeface="+mn-lt"/>
        <a:ea typeface="+mn-ea"/>
        <a:cs typeface="+mn-cs"/>
      </a:defRPr>
    </a:lvl3pPr>
    <a:lvl4pPr marL="984946" algn="l" defTabSz="656631" rtl="0" eaLnBrk="1" latinLnBrk="0" hangingPunct="1">
      <a:defRPr sz="862" kern="1200">
        <a:solidFill>
          <a:schemeClr val="tx1"/>
        </a:solidFill>
        <a:latin typeface="+mn-lt"/>
        <a:ea typeface="+mn-ea"/>
        <a:cs typeface="+mn-cs"/>
      </a:defRPr>
    </a:lvl4pPr>
    <a:lvl5pPr marL="1313261" algn="l" defTabSz="656631" rtl="0" eaLnBrk="1" latinLnBrk="0" hangingPunct="1">
      <a:defRPr sz="862" kern="1200">
        <a:solidFill>
          <a:schemeClr val="tx1"/>
        </a:solidFill>
        <a:latin typeface="+mn-lt"/>
        <a:ea typeface="+mn-ea"/>
        <a:cs typeface="+mn-cs"/>
      </a:defRPr>
    </a:lvl5pPr>
    <a:lvl6pPr marL="1641577" algn="l" defTabSz="656631" rtl="0" eaLnBrk="1" latinLnBrk="0" hangingPunct="1">
      <a:defRPr sz="862" kern="1200">
        <a:solidFill>
          <a:schemeClr val="tx1"/>
        </a:solidFill>
        <a:latin typeface="+mn-lt"/>
        <a:ea typeface="+mn-ea"/>
        <a:cs typeface="+mn-cs"/>
      </a:defRPr>
    </a:lvl6pPr>
    <a:lvl7pPr marL="1969892" algn="l" defTabSz="656631" rtl="0" eaLnBrk="1" latinLnBrk="0" hangingPunct="1">
      <a:defRPr sz="862" kern="1200">
        <a:solidFill>
          <a:schemeClr val="tx1"/>
        </a:solidFill>
        <a:latin typeface="+mn-lt"/>
        <a:ea typeface="+mn-ea"/>
        <a:cs typeface="+mn-cs"/>
      </a:defRPr>
    </a:lvl7pPr>
    <a:lvl8pPr marL="2298207" algn="l" defTabSz="656631" rtl="0" eaLnBrk="1" latinLnBrk="0" hangingPunct="1">
      <a:defRPr sz="862" kern="1200">
        <a:solidFill>
          <a:schemeClr val="tx1"/>
        </a:solidFill>
        <a:latin typeface="+mn-lt"/>
        <a:ea typeface="+mn-ea"/>
        <a:cs typeface="+mn-cs"/>
      </a:defRPr>
    </a:lvl8pPr>
    <a:lvl9pPr marL="2626523" algn="l" defTabSz="656631" rtl="0" eaLnBrk="1" latinLnBrk="0" hangingPunct="1">
      <a:defRPr sz="8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4FD95A8-6EA9-4F9E-A49A-B006C0FEB7D6}" type="slidenum">
              <a:rPr lang="fr-FR" smtClean="0"/>
              <a:t>3</a:t>
            </a:fld>
            <a:endParaRPr lang="fr-FR"/>
          </a:p>
        </p:txBody>
      </p:sp>
    </p:spTree>
    <p:extLst>
      <p:ext uri="{BB962C8B-B14F-4D97-AF65-F5344CB8AC3E}">
        <p14:creationId xmlns:p14="http://schemas.microsoft.com/office/powerpoint/2010/main" val="3572238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3041" y="1119505"/>
            <a:ext cx="5814457" cy="2381521"/>
          </a:xfrm>
        </p:spPr>
        <p:txBody>
          <a:bodyPr anchor="b"/>
          <a:lstStyle>
            <a:lvl1pPr algn="ctr">
              <a:defRPr sz="4489"/>
            </a:lvl1pPr>
          </a:lstStyle>
          <a:p>
            <a:r>
              <a:rPr lang="fr-FR"/>
              <a:t>Modifiez le style du titre</a:t>
            </a:r>
            <a:endParaRPr lang="en-US" dirty="0"/>
          </a:p>
        </p:txBody>
      </p:sp>
      <p:sp>
        <p:nvSpPr>
          <p:cNvPr id="3" name="Subtitle 2"/>
          <p:cNvSpPr>
            <a:spLocks noGrp="1"/>
          </p:cNvSpPr>
          <p:nvPr>
            <p:ph type="subTitle" idx="1"/>
          </p:nvPr>
        </p:nvSpPr>
        <p:spPr>
          <a:xfrm>
            <a:off x="855067" y="3592866"/>
            <a:ext cx="5130404" cy="1651546"/>
          </a:xfrm>
        </p:spPr>
        <p:txBody>
          <a:bodyPr/>
          <a:lstStyle>
            <a:lvl1pPr marL="0" indent="0" algn="ctr">
              <a:buNone/>
              <a:defRPr sz="1795"/>
            </a:lvl1pPr>
            <a:lvl2pPr marL="342031" indent="0" algn="ctr">
              <a:buNone/>
              <a:defRPr sz="1496"/>
            </a:lvl2pPr>
            <a:lvl3pPr marL="684063" indent="0" algn="ctr">
              <a:buNone/>
              <a:defRPr sz="1347"/>
            </a:lvl3pPr>
            <a:lvl4pPr marL="1026094" indent="0" algn="ctr">
              <a:buNone/>
              <a:defRPr sz="1197"/>
            </a:lvl4pPr>
            <a:lvl5pPr marL="1368125" indent="0" algn="ctr">
              <a:buNone/>
              <a:defRPr sz="1197"/>
            </a:lvl5pPr>
            <a:lvl6pPr marL="1710157" indent="0" algn="ctr">
              <a:buNone/>
              <a:defRPr sz="1197"/>
            </a:lvl6pPr>
            <a:lvl7pPr marL="2052188" indent="0" algn="ctr">
              <a:buNone/>
              <a:defRPr sz="1197"/>
            </a:lvl7pPr>
            <a:lvl8pPr marL="2394219" indent="0" algn="ctr">
              <a:buNone/>
              <a:defRPr sz="1197"/>
            </a:lvl8pPr>
            <a:lvl9pPr marL="2736251" indent="0" algn="ctr">
              <a:buNone/>
              <a:defRPr sz="1197"/>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652C12B-940E-4AC8-9E4A-D906016B0791}" type="datetimeFigureOut">
              <a:rPr lang="fr-FR" smtClean="0"/>
              <a:t>04/12/2024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379381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652C12B-940E-4AC8-9E4A-D906016B0791}" type="datetimeFigureOut">
              <a:rPr lang="fr-FR" smtClean="0"/>
              <a:t>04/12/2024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315097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95260" y="364195"/>
            <a:ext cx="1474991" cy="579704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0288" y="364195"/>
            <a:ext cx="4339466" cy="579704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652C12B-940E-4AC8-9E4A-D906016B0791}" type="datetimeFigureOut">
              <a:rPr lang="fr-FR" smtClean="0"/>
              <a:t>04/12/2024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102305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652C12B-940E-4AC8-9E4A-D906016B0791}" type="datetimeFigureOut">
              <a:rPr lang="fr-FR" smtClean="0"/>
              <a:t>04/12/2024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242354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6725" y="1705386"/>
            <a:ext cx="5899964" cy="2845473"/>
          </a:xfrm>
        </p:spPr>
        <p:txBody>
          <a:bodyPr anchor="b"/>
          <a:lstStyle>
            <a:lvl1pPr>
              <a:defRPr sz="4489"/>
            </a:lvl1pPr>
          </a:lstStyle>
          <a:p>
            <a:r>
              <a:rPr lang="fr-FR"/>
              <a:t>Modifiez le style du titre</a:t>
            </a:r>
            <a:endParaRPr lang="en-US" dirty="0"/>
          </a:p>
        </p:txBody>
      </p:sp>
      <p:sp>
        <p:nvSpPr>
          <p:cNvPr id="3" name="Text Placeholder 2"/>
          <p:cNvSpPr>
            <a:spLocks noGrp="1"/>
          </p:cNvSpPr>
          <p:nvPr>
            <p:ph type="body" idx="1"/>
          </p:nvPr>
        </p:nvSpPr>
        <p:spPr>
          <a:xfrm>
            <a:off x="466725" y="4577779"/>
            <a:ext cx="5899964" cy="1496367"/>
          </a:xfrm>
        </p:spPr>
        <p:txBody>
          <a:bodyPr/>
          <a:lstStyle>
            <a:lvl1pPr marL="0" indent="0">
              <a:buNone/>
              <a:defRPr sz="1795">
                <a:solidFill>
                  <a:schemeClr val="tx1">
                    <a:tint val="82000"/>
                  </a:schemeClr>
                </a:solidFill>
              </a:defRPr>
            </a:lvl1pPr>
            <a:lvl2pPr marL="342031" indent="0">
              <a:buNone/>
              <a:defRPr sz="1496">
                <a:solidFill>
                  <a:schemeClr val="tx1">
                    <a:tint val="82000"/>
                  </a:schemeClr>
                </a:solidFill>
              </a:defRPr>
            </a:lvl2pPr>
            <a:lvl3pPr marL="684063" indent="0">
              <a:buNone/>
              <a:defRPr sz="1347">
                <a:solidFill>
                  <a:schemeClr val="tx1">
                    <a:tint val="82000"/>
                  </a:schemeClr>
                </a:solidFill>
              </a:defRPr>
            </a:lvl3pPr>
            <a:lvl4pPr marL="1026094" indent="0">
              <a:buNone/>
              <a:defRPr sz="1197">
                <a:solidFill>
                  <a:schemeClr val="tx1">
                    <a:tint val="82000"/>
                  </a:schemeClr>
                </a:solidFill>
              </a:defRPr>
            </a:lvl4pPr>
            <a:lvl5pPr marL="1368125" indent="0">
              <a:buNone/>
              <a:defRPr sz="1197">
                <a:solidFill>
                  <a:schemeClr val="tx1">
                    <a:tint val="82000"/>
                  </a:schemeClr>
                </a:solidFill>
              </a:defRPr>
            </a:lvl5pPr>
            <a:lvl6pPr marL="1710157" indent="0">
              <a:buNone/>
              <a:defRPr sz="1197">
                <a:solidFill>
                  <a:schemeClr val="tx1">
                    <a:tint val="82000"/>
                  </a:schemeClr>
                </a:solidFill>
              </a:defRPr>
            </a:lvl6pPr>
            <a:lvl7pPr marL="2052188" indent="0">
              <a:buNone/>
              <a:defRPr sz="1197">
                <a:solidFill>
                  <a:schemeClr val="tx1">
                    <a:tint val="82000"/>
                  </a:schemeClr>
                </a:solidFill>
              </a:defRPr>
            </a:lvl7pPr>
            <a:lvl8pPr marL="2394219" indent="0">
              <a:buNone/>
              <a:defRPr sz="1197">
                <a:solidFill>
                  <a:schemeClr val="tx1">
                    <a:tint val="82000"/>
                  </a:schemeClr>
                </a:solidFill>
              </a:defRPr>
            </a:lvl8pPr>
            <a:lvl9pPr marL="2736251" indent="0">
              <a:buNone/>
              <a:defRPr sz="1197">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652C12B-940E-4AC8-9E4A-D906016B0791}" type="datetimeFigureOut">
              <a:rPr lang="fr-FR" smtClean="0"/>
              <a:t>04/12/2024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289834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0287" y="1820976"/>
            <a:ext cx="2907229" cy="43402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63022" y="1820976"/>
            <a:ext cx="2907229" cy="43402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652C12B-940E-4AC8-9E4A-D906016B0791}" type="datetimeFigureOut">
              <a:rPr lang="fr-FR" smtClean="0"/>
              <a:t>04/12/2024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113976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1178" y="364197"/>
            <a:ext cx="5899964" cy="1322188"/>
          </a:xfrm>
        </p:spPr>
        <p:txBody>
          <a:bodyPr/>
          <a:lstStyle/>
          <a:p>
            <a:r>
              <a:rPr lang="fr-FR"/>
              <a:t>Modifiez le style du titre</a:t>
            </a:r>
            <a:endParaRPr lang="en-US" dirty="0"/>
          </a:p>
        </p:txBody>
      </p:sp>
      <p:sp>
        <p:nvSpPr>
          <p:cNvPr id="3" name="Text Placeholder 2"/>
          <p:cNvSpPr>
            <a:spLocks noGrp="1"/>
          </p:cNvSpPr>
          <p:nvPr>
            <p:ph type="body" idx="1"/>
          </p:nvPr>
        </p:nvSpPr>
        <p:spPr>
          <a:xfrm>
            <a:off x="471179" y="1676882"/>
            <a:ext cx="2893868" cy="821814"/>
          </a:xfrm>
        </p:spPr>
        <p:txBody>
          <a:bodyPr anchor="b"/>
          <a:lstStyle>
            <a:lvl1pPr marL="0" indent="0">
              <a:buNone/>
              <a:defRPr sz="1795" b="1"/>
            </a:lvl1pPr>
            <a:lvl2pPr marL="342031" indent="0">
              <a:buNone/>
              <a:defRPr sz="1496" b="1"/>
            </a:lvl2pPr>
            <a:lvl3pPr marL="684063" indent="0">
              <a:buNone/>
              <a:defRPr sz="1347" b="1"/>
            </a:lvl3pPr>
            <a:lvl4pPr marL="1026094" indent="0">
              <a:buNone/>
              <a:defRPr sz="1197" b="1"/>
            </a:lvl4pPr>
            <a:lvl5pPr marL="1368125" indent="0">
              <a:buNone/>
              <a:defRPr sz="1197" b="1"/>
            </a:lvl5pPr>
            <a:lvl6pPr marL="1710157" indent="0">
              <a:buNone/>
              <a:defRPr sz="1197" b="1"/>
            </a:lvl6pPr>
            <a:lvl7pPr marL="2052188" indent="0">
              <a:buNone/>
              <a:defRPr sz="1197" b="1"/>
            </a:lvl7pPr>
            <a:lvl8pPr marL="2394219" indent="0">
              <a:buNone/>
              <a:defRPr sz="1197" b="1"/>
            </a:lvl8pPr>
            <a:lvl9pPr marL="2736251" indent="0">
              <a:buNone/>
              <a:defRPr sz="1197" b="1"/>
            </a:lvl9pPr>
          </a:lstStyle>
          <a:p>
            <a:pPr lvl="0"/>
            <a:r>
              <a:rPr lang="fr-FR"/>
              <a:t>Cliquez pour modifier les styles du texte du masque</a:t>
            </a:r>
          </a:p>
        </p:txBody>
      </p:sp>
      <p:sp>
        <p:nvSpPr>
          <p:cNvPr id="4" name="Content Placeholder 3"/>
          <p:cNvSpPr>
            <a:spLocks noGrp="1"/>
          </p:cNvSpPr>
          <p:nvPr>
            <p:ph sz="half" idx="2"/>
          </p:nvPr>
        </p:nvSpPr>
        <p:spPr>
          <a:xfrm>
            <a:off x="471179" y="2498697"/>
            <a:ext cx="2893868" cy="36752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63023" y="1676882"/>
            <a:ext cx="2908120" cy="821814"/>
          </a:xfrm>
        </p:spPr>
        <p:txBody>
          <a:bodyPr anchor="b"/>
          <a:lstStyle>
            <a:lvl1pPr marL="0" indent="0">
              <a:buNone/>
              <a:defRPr sz="1795" b="1"/>
            </a:lvl1pPr>
            <a:lvl2pPr marL="342031" indent="0">
              <a:buNone/>
              <a:defRPr sz="1496" b="1"/>
            </a:lvl2pPr>
            <a:lvl3pPr marL="684063" indent="0">
              <a:buNone/>
              <a:defRPr sz="1347" b="1"/>
            </a:lvl3pPr>
            <a:lvl4pPr marL="1026094" indent="0">
              <a:buNone/>
              <a:defRPr sz="1197" b="1"/>
            </a:lvl4pPr>
            <a:lvl5pPr marL="1368125" indent="0">
              <a:buNone/>
              <a:defRPr sz="1197" b="1"/>
            </a:lvl5pPr>
            <a:lvl6pPr marL="1710157" indent="0">
              <a:buNone/>
              <a:defRPr sz="1197" b="1"/>
            </a:lvl6pPr>
            <a:lvl7pPr marL="2052188" indent="0">
              <a:buNone/>
              <a:defRPr sz="1197" b="1"/>
            </a:lvl7pPr>
            <a:lvl8pPr marL="2394219" indent="0">
              <a:buNone/>
              <a:defRPr sz="1197" b="1"/>
            </a:lvl8pPr>
            <a:lvl9pPr marL="2736251" indent="0">
              <a:buNone/>
              <a:defRPr sz="1197" b="1"/>
            </a:lvl9pPr>
          </a:lstStyle>
          <a:p>
            <a:pPr lvl="0"/>
            <a:r>
              <a:rPr lang="fr-FR"/>
              <a:t>Cliquez pour modifier les styles du texte du masque</a:t>
            </a:r>
          </a:p>
        </p:txBody>
      </p:sp>
      <p:sp>
        <p:nvSpPr>
          <p:cNvPr id="6" name="Content Placeholder 5"/>
          <p:cNvSpPr>
            <a:spLocks noGrp="1"/>
          </p:cNvSpPr>
          <p:nvPr>
            <p:ph sz="quarter" idx="4"/>
          </p:nvPr>
        </p:nvSpPr>
        <p:spPr>
          <a:xfrm>
            <a:off x="3463023" y="2498697"/>
            <a:ext cx="2908120" cy="36752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652C12B-940E-4AC8-9E4A-D906016B0791}" type="datetimeFigureOut">
              <a:rPr lang="fr-FR" smtClean="0"/>
              <a:t>04/12/2024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179131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652C12B-940E-4AC8-9E4A-D906016B0791}" type="datetimeFigureOut">
              <a:rPr lang="fr-FR" smtClean="0"/>
              <a:t>04/12/2024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81605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2C12B-940E-4AC8-9E4A-D906016B0791}" type="datetimeFigureOut">
              <a:rPr lang="fr-FR" smtClean="0"/>
              <a:t>04/12/2024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230658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1178" y="456036"/>
            <a:ext cx="2206252" cy="1596126"/>
          </a:xfrm>
        </p:spPr>
        <p:txBody>
          <a:bodyPr anchor="b"/>
          <a:lstStyle>
            <a:lvl1pPr>
              <a:defRPr sz="2394"/>
            </a:lvl1pPr>
          </a:lstStyle>
          <a:p>
            <a:r>
              <a:rPr lang="fr-FR"/>
              <a:t>Modifiez le style du titre</a:t>
            </a:r>
            <a:endParaRPr lang="en-US" dirty="0"/>
          </a:p>
        </p:txBody>
      </p:sp>
      <p:sp>
        <p:nvSpPr>
          <p:cNvPr id="3" name="Content Placeholder 2"/>
          <p:cNvSpPr>
            <a:spLocks noGrp="1"/>
          </p:cNvSpPr>
          <p:nvPr>
            <p:ph idx="1"/>
          </p:nvPr>
        </p:nvSpPr>
        <p:spPr>
          <a:xfrm>
            <a:off x="2908120" y="984912"/>
            <a:ext cx="3463022" cy="4861216"/>
          </a:xfrm>
        </p:spPr>
        <p:txBody>
          <a:bodyPr/>
          <a:lstStyle>
            <a:lvl1pPr>
              <a:defRPr sz="2394"/>
            </a:lvl1pPr>
            <a:lvl2pPr>
              <a:defRPr sz="2095"/>
            </a:lvl2pPr>
            <a:lvl3pPr>
              <a:defRPr sz="1795"/>
            </a:lvl3pPr>
            <a:lvl4pPr>
              <a:defRPr sz="1496"/>
            </a:lvl4pPr>
            <a:lvl5pPr>
              <a:defRPr sz="1496"/>
            </a:lvl5pPr>
            <a:lvl6pPr>
              <a:defRPr sz="1496"/>
            </a:lvl6pPr>
            <a:lvl7pPr>
              <a:defRPr sz="1496"/>
            </a:lvl7pPr>
            <a:lvl8pPr>
              <a:defRPr sz="1496"/>
            </a:lvl8pPr>
            <a:lvl9pPr>
              <a:defRPr sz="149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1178" y="2052161"/>
            <a:ext cx="2206252" cy="3801883"/>
          </a:xfrm>
        </p:spPr>
        <p:txBody>
          <a:bodyPr/>
          <a:lstStyle>
            <a:lvl1pPr marL="0" indent="0">
              <a:buNone/>
              <a:defRPr sz="1197"/>
            </a:lvl1pPr>
            <a:lvl2pPr marL="342031" indent="0">
              <a:buNone/>
              <a:defRPr sz="1047"/>
            </a:lvl2pPr>
            <a:lvl3pPr marL="684063" indent="0">
              <a:buNone/>
              <a:defRPr sz="898"/>
            </a:lvl3pPr>
            <a:lvl4pPr marL="1026094" indent="0">
              <a:buNone/>
              <a:defRPr sz="748"/>
            </a:lvl4pPr>
            <a:lvl5pPr marL="1368125" indent="0">
              <a:buNone/>
              <a:defRPr sz="748"/>
            </a:lvl5pPr>
            <a:lvl6pPr marL="1710157" indent="0">
              <a:buNone/>
              <a:defRPr sz="748"/>
            </a:lvl6pPr>
            <a:lvl7pPr marL="2052188" indent="0">
              <a:buNone/>
              <a:defRPr sz="748"/>
            </a:lvl7pPr>
            <a:lvl8pPr marL="2394219" indent="0">
              <a:buNone/>
              <a:defRPr sz="748"/>
            </a:lvl8pPr>
            <a:lvl9pPr marL="2736251" indent="0">
              <a:buNone/>
              <a:defRPr sz="74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652C12B-940E-4AC8-9E4A-D906016B0791}" type="datetimeFigureOut">
              <a:rPr lang="fr-FR" smtClean="0"/>
              <a:t>04/12/2024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80453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1178" y="456036"/>
            <a:ext cx="2206252" cy="1596126"/>
          </a:xfrm>
        </p:spPr>
        <p:txBody>
          <a:bodyPr anchor="b"/>
          <a:lstStyle>
            <a:lvl1pPr>
              <a:defRPr sz="2394"/>
            </a:lvl1pPr>
          </a:lstStyle>
          <a:p>
            <a:r>
              <a:rPr lang="fr-FR"/>
              <a:t>Modifiez le style du titre</a:t>
            </a:r>
            <a:endParaRPr lang="en-US" dirty="0"/>
          </a:p>
        </p:txBody>
      </p:sp>
      <p:sp>
        <p:nvSpPr>
          <p:cNvPr id="3" name="Picture Placeholder 2"/>
          <p:cNvSpPr>
            <a:spLocks noGrp="1" noChangeAspect="1"/>
          </p:cNvSpPr>
          <p:nvPr>
            <p:ph type="pic" idx="1"/>
          </p:nvPr>
        </p:nvSpPr>
        <p:spPr>
          <a:xfrm>
            <a:off x="2908120" y="984912"/>
            <a:ext cx="3463022" cy="4861216"/>
          </a:xfrm>
        </p:spPr>
        <p:txBody>
          <a:bodyPr anchor="t"/>
          <a:lstStyle>
            <a:lvl1pPr marL="0" indent="0">
              <a:buNone/>
              <a:defRPr sz="2394"/>
            </a:lvl1pPr>
            <a:lvl2pPr marL="342031" indent="0">
              <a:buNone/>
              <a:defRPr sz="2095"/>
            </a:lvl2pPr>
            <a:lvl3pPr marL="684063" indent="0">
              <a:buNone/>
              <a:defRPr sz="1795"/>
            </a:lvl3pPr>
            <a:lvl4pPr marL="1026094" indent="0">
              <a:buNone/>
              <a:defRPr sz="1496"/>
            </a:lvl4pPr>
            <a:lvl5pPr marL="1368125" indent="0">
              <a:buNone/>
              <a:defRPr sz="1496"/>
            </a:lvl5pPr>
            <a:lvl6pPr marL="1710157" indent="0">
              <a:buNone/>
              <a:defRPr sz="1496"/>
            </a:lvl6pPr>
            <a:lvl7pPr marL="2052188" indent="0">
              <a:buNone/>
              <a:defRPr sz="1496"/>
            </a:lvl7pPr>
            <a:lvl8pPr marL="2394219" indent="0">
              <a:buNone/>
              <a:defRPr sz="1496"/>
            </a:lvl8pPr>
            <a:lvl9pPr marL="2736251" indent="0">
              <a:buNone/>
              <a:defRPr sz="1496"/>
            </a:lvl9pPr>
          </a:lstStyle>
          <a:p>
            <a:r>
              <a:rPr lang="fr-FR"/>
              <a:t>Cliquez sur l'icône pour ajouter une image</a:t>
            </a:r>
            <a:endParaRPr lang="en-US" dirty="0"/>
          </a:p>
        </p:txBody>
      </p:sp>
      <p:sp>
        <p:nvSpPr>
          <p:cNvPr id="4" name="Text Placeholder 3"/>
          <p:cNvSpPr>
            <a:spLocks noGrp="1"/>
          </p:cNvSpPr>
          <p:nvPr>
            <p:ph type="body" sz="half" idx="2"/>
          </p:nvPr>
        </p:nvSpPr>
        <p:spPr>
          <a:xfrm>
            <a:off x="471178" y="2052161"/>
            <a:ext cx="2206252" cy="3801883"/>
          </a:xfrm>
        </p:spPr>
        <p:txBody>
          <a:bodyPr/>
          <a:lstStyle>
            <a:lvl1pPr marL="0" indent="0">
              <a:buNone/>
              <a:defRPr sz="1197"/>
            </a:lvl1pPr>
            <a:lvl2pPr marL="342031" indent="0">
              <a:buNone/>
              <a:defRPr sz="1047"/>
            </a:lvl2pPr>
            <a:lvl3pPr marL="684063" indent="0">
              <a:buNone/>
              <a:defRPr sz="898"/>
            </a:lvl3pPr>
            <a:lvl4pPr marL="1026094" indent="0">
              <a:buNone/>
              <a:defRPr sz="748"/>
            </a:lvl4pPr>
            <a:lvl5pPr marL="1368125" indent="0">
              <a:buNone/>
              <a:defRPr sz="748"/>
            </a:lvl5pPr>
            <a:lvl6pPr marL="1710157" indent="0">
              <a:buNone/>
              <a:defRPr sz="748"/>
            </a:lvl6pPr>
            <a:lvl7pPr marL="2052188" indent="0">
              <a:buNone/>
              <a:defRPr sz="748"/>
            </a:lvl7pPr>
            <a:lvl8pPr marL="2394219" indent="0">
              <a:buNone/>
              <a:defRPr sz="748"/>
            </a:lvl8pPr>
            <a:lvl9pPr marL="2736251" indent="0">
              <a:buNone/>
              <a:defRPr sz="74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652C12B-940E-4AC8-9E4A-D906016B0791}" type="datetimeFigureOut">
              <a:rPr lang="fr-FR" smtClean="0"/>
              <a:t>04/12/2024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67FD25-BD44-4504-B9FA-14B49C195D96}" type="slidenum">
              <a:rPr lang="fr-FR" smtClean="0"/>
              <a:t>‹N°›</a:t>
            </a:fld>
            <a:endParaRPr lang="fr-FR"/>
          </a:p>
        </p:txBody>
      </p:sp>
    </p:spTree>
    <p:extLst>
      <p:ext uri="{BB962C8B-B14F-4D97-AF65-F5344CB8AC3E}">
        <p14:creationId xmlns:p14="http://schemas.microsoft.com/office/powerpoint/2010/main" val="327208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0287" y="364197"/>
            <a:ext cx="5899964" cy="132218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0287" y="1820976"/>
            <a:ext cx="5899964" cy="434025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0287" y="6340167"/>
            <a:ext cx="1539121" cy="364195"/>
          </a:xfrm>
          <a:prstGeom prst="rect">
            <a:avLst/>
          </a:prstGeom>
        </p:spPr>
        <p:txBody>
          <a:bodyPr vert="horz" lIns="91440" tIns="45720" rIns="91440" bIns="45720" rtlCol="0" anchor="ctr"/>
          <a:lstStyle>
            <a:lvl1pPr algn="l">
              <a:defRPr sz="898">
                <a:solidFill>
                  <a:schemeClr val="tx1">
                    <a:tint val="82000"/>
                  </a:schemeClr>
                </a:solidFill>
              </a:defRPr>
            </a:lvl1pPr>
          </a:lstStyle>
          <a:p>
            <a:fld id="{D652C12B-940E-4AC8-9E4A-D906016B0791}" type="datetimeFigureOut">
              <a:rPr lang="fr-FR" smtClean="0"/>
              <a:t>04/12/2024</a:t>
            </a:fld>
            <a:endParaRPr lang="fr-FR"/>
          </a:p>
        </p:txBody>
      </p:sp>
      <p:sp>
        <p:nvSpPr>
          <p:cNvPr id="5" name="Footer Placeholder 4"/>
          <p:cNvSpPr>
            <a:spLocks noGrp="1"/>
          </p:cNvSpPr>
          <p:nvPr>
            <p:ph type="ftr" sz="quarter" idx="3"/>
          </p:nvPr>
        </p:nvSpPr>
        <p:spPr>
          <a:xfrm>
            <a:off x="2265928" y="6340167"/>
            <a:ext cx="2308682" cy="364195"/>
          </a:xfrm>
          <a:prstGeom prst="rect">
            <a:avLst/>
          </a:prstGeom>
        </p:spPr>
        <p:txBody>
          <a:bodyPr vert="horz" lIns="91440" tIns="45720" rIns="91440" bIns="45720" rtlCol="0" anchor="ctr"/>
          <a:lstStyle>
            <a:lvl1pPr algn="ctr">
              <a:defRPr sz="898">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31130" y="6340167"/>
            <a:ext cx="1539121" cy="364195"/>
          </a:xfrm>
          <a:prstGeom prst="rect">
            <a:avLst/>
          </a:prstGeom>
        </p:spPr>
        <p:txBody>
          <a:bodyPr vert="horz" lIns="91440" tIns="45720" rIns="91440" bIns="45720" rtlCol="0" anchor="ctr"/>
          <a:lstStyle>
            <a:lvl1pPr algn="r">
              <a:defRPr sz="898">
                <a:solidFill>
                  <a:schemeClr val="tx1">
                    <a:tint val="82000"/>
                  </a:schemeClr>
                </a:solidFill>
              </a:defRPr>
            </a:lvl1pPr>
          </a:lstStyle>
          <a:p>
            <a:fld id="{FA67FD25-BD44-4504-B9FA-14B49C195D96}" type="slidenum">
              <a:rPr lang="fr-FR" smtClean="0"/>
              <a:t>‹N°›</a:t>
            </a:fld>
            <a:endParaRPr lang="fr-FR"/>
          </a:p>
        </p:txBody>
      </p:sp>
    </p:spTree>
    <p:extLst>
      <p:ext uri="{BB962C8B-B14F-4D97-AF65-F5344CB8AC3E}">
        <p14:creationId xmlns:p14="http://schemas.microsoft.com/office/powerpoint/2010/main" val="2206237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4063" rtl="0" eaLnBrk="1" latinLnBrk="0" hangingPunct="1">
        <a:lnSpc>
          <a:spcPct val="90000"/>
        </a:lnSpc>
        <a:spcBef>
          <a:spcPct val="0"/>
        </a:spcBef>
        <a:buNone/>
        <a:defRPr sz="3292" kern="1200">
          <a:solidFill>
            <a:schemeClr val="tx1"/>
          </a:solidFill>
          <a:latin typeface="+mj-lt"/>
          <a:ea typeface="+mj-ea"/>
          <a:cs typeface="+mj-cs"/>
        </a:defRPr>
      </a:lvl1pPr>
    </p:titleStyle>
    <p:bodyStyle>
      <a:lvl1pPr marL="171016" indent="-171016" algn="l" defTabSz="684063" rtl="0" eaLnBrk="1" latinLnBrk="0" hangingPunct="1">
        <a:lnSpc>
          <a:spcPct val="90000"/>
        </a:lnSpc>
        <a:spcBef>
          <a:spcPts val="748"/>
        </a:spcBef>
        <a:buFont typeface="Arial" panose="020B0604020202020204" pitchFamily="34" charset="0"/>
        <a:buChar char="•"/>
        <a:defRPr sz="2095" kern="1200">
          <a:solidFill>
            <a:schemeClr val="tx1"/>
          </a:solidFill>
          <a:latin typeface="+mn-lt"/>
          <a:ea typeface="+mn-ea"/>
          <a:cs typeface="+mn-cs"/>
        </a:defRPr>
      </a:lvl1pPr>
      <a:lvl2pPr marL="513047" indent="-171016" algn="l" defTabSz="684063" rtl="0" eaLnBrk="1" latinLnBrk="0" hangingPunct="1">
        <a:lnSpc>
          <a:spcPct val="90000"/>
        </a:lnSpc>
        <a:spcBef>
          <a:spcPts val="374"/>
        </a:spcBef>
        <a:buFont typeface="Arial" panose="020B0604020202020204" pitchFamily="34" charset="0"/>
        <a:buChar char="•"/>
        <a:defRPr sz="1795" kern="1200">
          <a:solidFill>
            <a:schemeClr val="tx1"/>
          </a:solidFill>
          <a:latin typeface="+mn-lt"/>
          <a:ea typeface="+mn-ea"/>
          <a:cs typeface="+mn-cs"/>
        </a:defRPr>
      </a:lvl2pPr>
      <a:lvl3pPr marL="855078" indent="-171016" algn="l" defTabSz="684063" rtl="0" eaLnBrk="1" latinLnBrk="0" hangingPunct="1">
        <a:lnSpc>
          <a:spcPct val="90000"/>
        </a:lnSpc>
        <a:spcBef>
          <a:spcPts val="374"/>
        </a:spcBef>
        <a:buFont typeface="Arial" panose="020B0604020202020204" pitchFamily="34" charset="0"/>
        <a:buChar char="•"/>
        <a:defRPr sz="1496" kern="1200">
          <a:solidFill>
            <a:schemeClr val="tx1"/>
          </a:solidFill>
          <a:latin typeface="+mn-lt"/>
          <a:ea typeface="+mn-ea"/>
          <a:cs typeface="+mn-cs"/>
        </a:defRPr>
      </a:lvl3pPr>
      <a:lvl4pPr marL="1197110"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4pPr>
      <a:lvl5pPr marL="1539141"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5pPr>
      <a:lvl6pPr marL="1881172"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6pPr>
      <a:lvl7pPr marL="2223204"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7pPr>
      <a:lvl8pPr marL="2565235"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8pPr>
      <a:lvl9pPr marL="2907266"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9pPr>
    </p:bodyStyle>
    <p:otherStyle>
      <a:defPPr>
        <a:defRPr lang="en-US"/>
      </a:defPPr>
      <a:lvl1pPr marL="0" algn="l" defTabSz="684063" rtl="0" eaLnBrk="1" latinLnBrk="0" hangingPunct="1">
        <a:defRPr sz="1347" kern="1200">
          <a:solidFill>
            <a:schemeClr val="tx1"/>
          </a:solidFill>
          <a:latin typeface="+mn-lt"/>
          <a:ea typeface="+mn-ea"/>
          <a:cs typeface="+mn-cs"/>
        </a:defRPr>
      </a:lvl1pPr>
      <a:lvl2pPr marL="342031" algn="l" defTabSz="684063" rtl="0" eaLnBrk="1" latinLnBrk="0" hangingPunct="1">
        <a:defRPr sz="1347" kern="1200">
          <a:solidFill>
            <a:schemeClr val="tx1"/>
          </a:solidFill>
          <a:latin typeface="+mn-lt"/>
          <a:ea typeface="+mn-ea"/>
          <a:cs typeface="+mn-cs"/>
        </a:defRPr>
      </a:lvl2pPr>
      <a:lvl3pPr marL="684063" algn="l" defTabSz="684063" rtl="0" eaLnBrk="1" latinLnBrk="0" hangingPunct="1">
        <a:defRPr sz="1347" kern="1200">
          <a:solidFill>
            <a:schemeClr val="tx1"/>
          </a:solidFill>
          <a:latin typeface="+mn-lt"/>
          <a:ea typeface="+mn-ea"/>
          <a:cs typeface="+mn-cs"/>
        </a:defRPr>
      </a:lvl3pPr>
      <a:lvl4pPr marL="1026094" algn="l" defTabSz="684063" rtl="0" eaLnBrk="1" latinLnBrk="0" hangingPunct="1">
        <a:defRPr sz="1347" kern="1200">
          <a:solidFill>
            <a:schemeClr val="tx1"/>
          </a:solidFill>
          <a:latin typeface="+mn-lt"/>
          <a:ea typeface="+mn-ea"/>
          <a:cs typeface="+mn-cs"/>
        </a:defRPr>
      </a:lvl4pPr>
      <a:lvl5pPr marL="1368125" algn="l" defTabSz="684063" rtl="0" eaLnBrk="1" latinLnBrk="0" hangingPunct="1">
        <a:defRPr sz="1347" kern="1200">
          <a:solidFill>
            <a:schemeClr val="tx1"/>
          </a:solidFill>
          <a:latin typeface="+mn-lt"/>
          <a:ea typeface="+mn-ea"/>
          <a:cs typeface="+mn-cs"/>
        </a:defRPr>
      </a:lvl5pPr>
      <a:lvl6pPr marL="1710157" algn="l" defTabSz="684063" rtl="0" eaLnBrk="1" latinLnBrk="0" hangingPunct="1">
        <a:defRPr sz="1347" kern="1200">
          <a:solidFill>
            <a:schemeClr val="tx1"/>
          </a:solidFill>
          <a:latin typeface="+mn-lt"/>
          <a:ea typeface="+mn-ea"/>
          <a:cs typeface="+mn-cs"/>
        </a:defRPr>
      </a:lvl6pPr>
      <a:lvl7pPr marL="2052188" algn="l" defTabSz="684063" rtl="0" eaLnBrk="1" latinLnBrk="0" hangingPunct="1">
        <a:defRPr sz="1347" kern="1200">
          <a:solidFill>
            <a:schemeClr val="tx1"/>
          </a:solidFill>
          <a:latin typeface="+mn-lt"/>
          <a:ea typeface="+mn-ea"/>
          <a:cs typeface="+mn-cs"/>
        </a:defRPr>
      </a:lvl7pPr>
      <a:lvl8pPr marL="2394219" algn="l" defTabSz="684063" rtl="0" eaLnBrk="1" latinLnBrk="0" hangingPunct="1">
        <a:defRPr sz="1347" kern="1200">
          <a:solidFill>
            <a:schemeClr val="tx1"/>
          </a:solidFill>
          <a:latin typeface="+mn-lt"/>
          <a:ea typeface="+mn-ea"/>
          <a:cs typeface="+mn-cs"/>
        </a:defRPr>
      </a:lvl8pPr>
      <a:lvl9pPr marL="2736251" algn="l" defTabSz="684063"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04F298-7C8D-7105-D7C7-F44FF7204580}"/>
              </a:ext>
            </a:extLst>
          </p:cNvPr>
          <p:cNvSpPr txBox="1"/>
          <p:nvPr/>
        </p:nvSpPr>
        <p:spPr>
          <a:xfrm>
            <a:off x="1842192" y="1614655"/>
            <a:ext cx="3156153" cy="2585323"/>
          </a:xfrm>
          <a:prstGeom prst="rect">
            <a:avLst/>
          </a:prstGeom>
          <a:noFill/>
        </p:spPr>
        <p:txBody>
          <a:bodyPr wrap="square" rtlCol="0">
            <a:spAutoFit/>
          </a:bodyPr>
          <a:lstStyle/>
          <a:p>
            <a:pPr algn="ctr"/>
            <a:r>
              <a:rPr lang="fr-FR" sz="5400" b="1" dirty="0">
                <a:latin typeface="Arial" panose="020B0604020202020204" pitchFamily="34" charset="0"/>
                <a:cs typeface="Arial" panose="020B0604020202020204" pitchFamily="34" charset="0"/>
              </a:rPr>
              <a:t>UTBM :</a:t>
            </a:r>
            <a:br>
              <a:rPr lang="fr-FR" sz="5400" b="1" dirty="0">
                <a:latin typeface="Arial" panose="020B0604020202020204" pitchFamily="34" charset="0"/>
                <a:cs typeface="Arial" panose="020B0604020202020204" pitchFamily="34" charset="0"/>
              </a:rPr>
            </a:br>
            <a:r>
              <a:rPr lang="fr-FR" sz="5400" b="1" dirty="0">
                <a:latin typeface="Arial" panose="020B0604020202020204" pitchFamily="34" charset="0"/>
                <a:cs typeface="Arial" panose="020B0604020202020204" pitchFamily="34" charset="0"/>
              </a:rPr>
              <a:t>Roll and Rule</a:t>
            </a:r>
          </a:p>
        </p:txBody>
      </p:sp>
      <p:sp>
        <p:nvSpPr>
          <p:cNvPr id="5" name="ZoneTexte 4">
            <a:extLst>
              <a:ext uri="{FF2B5EF4-FFF2-40B4-BE49-F238E27FC236}">
                <a16:creationId xmlns:a16="http://schemas.microsoft.com/office/drawing/2014/main" id="{ADA1FF7B-387E-2909-3B2D-95A27BEEE4F9}"/>
              </a:ext>
            </a:extLst>
          </p:cNvPr>
          <p:cNvSpPr txBox="1"/>
          <p:nvPr/>
        </p:nvSpPr>
        <p:spPr>
          <a:xfrm>
            <a:off x="-124261" y="1274819"/>
            <a:ext cx="7089058" cy="338554"/>
          </a:xfrm>
          <a:prstGeom prst="rect">
            <a:avLst/>
          </a:prstGeom>
          <a:noFill/>
        </p:spPr>
        <p:txBody>
          <a:bodyPr wrap="square" rtlCol="0">
            <a:spAutoFit/>
          </a:bodyPr>
          <a:lstStyle/>
          <a:p>
            <a:pPr algn="ctr"/>
            <a:r>
              <a:rPr lang="fr-FR" sz="1600" dirty="0"/>
              <a:t>Correard Alexis - Escande Titouan - Gomez </a:t>
            </a:r>
            <a:r>
              <a:rPr lang="fr-FR" sz="1600" dirty="0" err="1"/>
              <a:t>Esteban</a:t>
            </a:r>
            <a:r>
              <a:rPr lang="fr-FR" sz="1600" dirty="0"/>
              <a:t> - </a:t>
            </a:r>
            <a:r>
              <a:rPr lang="fr-FR" sz="1600" dirty="0" err="1"/>
              <a:t>Menicot</a:t>
            </a:r>
            <a:r>
              <a:rPr lang="fr-FR" sz="1600" dirty="0"/>
              <a:t> Simon</a:t>
            </a:r>
          </a:p>
        </p:txBody>
      </p:sp>
      <p:pic>
        <p:nvPicPr>
          <p:cNvPr id="1026" name="Picture 2">
            <a:extLst>
              <a:ext uri="{FF2B5EF4-FFF2-40B4-BE49-F238E27FC236}">
                <a16:creationId xmlns:a16="http://schemas.microsoft.com/office/drawing/2014/main" id="{02433C6E-B6C6-4F71-B5AA-F54EF7BBD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458" y="5861554"/>
            <a:ext cx="2263622" cy="92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5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6 576 600+ Fond Papier Photos, taleaux et images libre de droits - iStock |  Texture papier, Papier blanc, Feuille papier">
            <a:extLst>
              <a:ext uri="{FF2B5EF4-FFF2-40B4-BE49-F238E27FC236}">
                <a16:creationId xmlns:a16="http://schemas.microsoft.com/office/drawing/2014/main" id="{0B242C85-9563-2321-BE41-2E52128EB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DA04E4E-C477-8114-4847-E598ACB99A3D}"/>
              </a:ext>
            </a:extLst>
          </p:cNvPr>
          <p:cNvSpPr txBox="1"/>
          <p:nvPr/>
        </p:nvSpPr>
        <p:spPr>
          <a:xfrm>
            <a:off x="344128" y="349554"/>
            <a:ext cx="6152279" cy="369332"/>
          </a:xfrm>
          <a:prstGeom prst="rect">
            <a:avLst/>
          </a:prstGeom>
          <a:noFill/>
          <a:ln>
            <a:solidFill>
              <a:schemeClr val="tx1"/>
            </a:solidFill>
          </a:ln>
        </p:spPr>
        <p:txBody>
          <a:bodyPr wrap="square" rtlCol="0">
            <a:spAutoFit/>
          </a:bodyPr>
          <a:lstStyle/>
          <a:p>
            <a:r>
              <a:rPr lang="fr-FR" b="1" dirty="0">
                <a:latin typeface="Arial" panose="020B0604020202020204" pitchFamily="34" charset="0"/>
                <a:cs typeface="Arial" panose="020B0604020202020204" pitchFamily="34" charset="0"/>
              </a:rPr>
              <a:t>Fin de la partie</a:t>
            </a:r>
          </a:p>
        </p:txBody>
      </p:sp>
    </p:spTree>
    <p:extLst>
      <p:ext uri="{BB962C8B-B14F-4D97-AF65-F5344CB8AC3E}">
        <p14:creationId xmlns:p14="http://schemas.microsoft.com/office/powerpoint/2010/main" val="106676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6 576 600+ Fond Papier Photos, taleaux et images libre de droits - iStock |  Texture papier, Papier blanc, Feuille papier">
            <a:extLst>
              <a:ext uri="{FF2B5EF4-FFF2-40B4-BE49-F238E27FC236}">
                <a16:creationId xmlns:a16="http://schemas.microsoft.com/office/drawing/2014/main" id="{473403DE-21CA-E18B-1B02-25EC0F8F8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90DA7816-8A51-5F85-7FC2-E8F46E2FC4AE}"/>
              </a:ext>
            </a:extLst>
          </p:cNvPr>
          <p:cNvSpPr txBox="1"/>
          <p:nvPr/>
        </p:nvSpPr>
        <p:spPr>
          <a:xfrm>
            <a:off x="344128" y="884905"/>
            <a:ext cx="2743202" cy="307777"/>
          </a:xfrm>
          <a:prstGeom prst="rect">
            <a:avLst/>
          </a:prstGeom>
          <a:noFill/>
          <a:ln>
            <a:noFill/>
          </a:ln>
        </p:spPr>
        <p:txBody>
          <a:bodyPr wrap="square" rtlCol="0">
            <a:spAutoFit/>
          </a:bodyPr>
          <a:lstStyle/>
          <a:p>
            <a:r>
              <a:rPr lang="fr-FR" sz="1400" u="sng" dirty="0">
                <a:latin typeface="Arial" panose="020B0604020202020204" pitchFamily="34" charset="0"/>
                <a:cs typeface="Arial" panose="020B0604020202020204" pitchFamily="34" charset="0"/>
              </a:rPr>
              <a:t>3. Tableau d’honneur</a:t>
            </a:r>
          </a:p>
        </p:txBody>
      </p:sp>
      <p:pic>
        <p:nvPicPr>
          <p:cNvPr id="5" name="Picture 2">
            <a:extLst>
              <a:ext uri="{FF2B5EF4-FFF2-40B4-BE49-F238E27FC236}">
                <a16:creationId xmlns:a16="http://schemas.microsoft.com/office/drawing/2014/main" id="{8DA09AA3-6210-BCA5-D4F3-F7CCC3063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8458" y="5861554"/>
            <a:ext cx="2263622" cy="92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20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 576 600+ Fond Papier Photos, taleaux et images libre de droits - iStock |  Texture papier, Papier blanc, Feuille papier">
            <a:extLst>
              <a:ext uri="{FF2B5EF4-FFF2-40B4-BE49-F238E27FC236}">
                <a16:creationId xmlns:a16="http://schemas.microsoft.com/office/drawing/2014/main" id="{92655B16-5FE5-BBD8-E723-16F728289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EF572F71-8597-28EF-2768-D36582A1657A}"/>
              </a:ext>
            </a:extLst>
          </p:cNvPr>
          <p:cNvSpPr txBox="1"/>
          <p:nvPr/>
        </p:nvSpPr>
        <p:spPr>
          <a:xfrm>
            <a:off x="344129" y="934066"/>
            <a:ext cx="2585884" cy="2585323"/>
          </a:xfrm>
          <a:prstGeom prst="rect">
            <a:avLst/>
          </a:prstGeom>
          <a:noFill/>
        </p:spPr>
        <p:txBody>
          <a:bodyPr wrap="square" rtlCol="0">
            <a:spAutoFit/>
          </a:bodyPr>
          <a:lstStyle/>
          <a:p>
            <a:pPr algn="just"/>
            <a:r>
              <a:rPr lang="fr-FR" sz="900" b="1" dirty="0">
                <a:latin typeface="Arial" panose="020B0604020202020204" pitchFamily="34" charset="0"/>
                <a:cs typeface="Arial" panose="020B0604020202020204" pitchFamily="34" charset="0"/>
              </a:rPr>
              <a:t>Dans UTBM : Roll and Rule, chaque joueur représente un Conseil d’établissement visant à développer son école, organisée autour de trois entités : le personnel, les étudiants, et les enseignants-chercheurs.</a:t>
            </a:r>
          </a:p>
          <a:p>
            <a:pPr algn="just"/>
            <a:endParaRPr lang="fr-FR" sz="9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Mettez à profit les 8 années que dure une partie pour former des étudiants, développer des contrats de subvention, monter des associations, ou favoriser la recherche des enseignants-chercheurs</a:t>
            </a:r>
          </a:p>
          <a:p>
            <a:pPr algn="just"/>
            <a:r>
              <a:rPr lang="fr-FR" sz="900" dirty="0">
                <a:latin typeface="Arial" panose="020B0604020202020204" pitchFamily="34" charset="0"/>
                <a:cs typeface="Arial" panose="020B0604020202020204" pitchFamily="34" charset="0"/>
              </a:rPr>
              <a:t>Etablissez également des pôles administratifs, des résidences étudiantes, et des laboratoires de recherches</a:t>
            </a:r>
          </a:p>
          <a:p>
            <a:pPr algn="just"/>
            <a:endParaRPr lang="fr-FR" sz="9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A la fin de la partie, soyez le joueur qui a engrangé le plus de points de victoire pour l’emporter !</a:t>
            </a:r>
          </a:p>
        </p:txBody>
      </p:sp>
      <p:sp>
        <p:nvSpPr>
          <p:cNvPr id="5" name="ZoneTexte 4">
            <a:extLst>
              <a:ext uri="{FF2B5EF4-FFF2-40B4-BE49-F238E27FC236}">
                <a16:creationId xmlns:a16="http://schemas.microsoft.com/office/drawing/2014/main" id="{66C27130-EBA4-4848-38EC-32AF0D052C5B}"/>
              </a:ext>
            </a:extLst>
          </p:cNvPr>
          <p:cNvSpPr txBox="1"/>
          <p:nvPr/>
        </p:nvSpPr>
        <p:spPr>
          <a:xfrm>
            <a:off x="344129" y="344129"/>
            <a:ext cx="2912552" cy="369332"/>
          </a:xfrm>
          <a:prstGeom prst="rect">
            <a:avLst/>
          </a:prstGeom>
          <a:noFill/>
          <a:ln>
            <a:solidFill>
              <a:schemeClr val="tx1"/>
            </a:solidFill>
          </a:ln>
        </p:spPr>
        <p:txBody>
          <a:bodyPr wrap="square" rtlCol="0">
            <a:spAutoFit/>
          </a:bodyPr>
          <a:lstStyle/>
          <a:p>
            <a:r>
              <a:rPr lang="fr-FR" b="1" dirty="0">
                <a:latin typeface="Arial" panose="020B0604020202020204" pitchFamily="34" charset="0"/>
                <a:cs typeface="Arial" panose="020B0604020202020204" pitchFamily="34" charset="0"/>
              </a:rPr>
              <a:t>Idée du jeu</a:t>
            </a:r>
          </a:p>
        </p:txBody>
      </p:sp>
      <p:sp>
        <p:nvSpPr>
          <p:cNvPr id="8" name="ZoneTexte 7">
            <a:extLst>
              <a:ext uri="{FF2B5EF4-FFF2-40B4-BE49-F238E27FC236}">
                <a16:creationId xmlns:a16="http://schemas.microsoft.com/office/drawing/2014/main" id="{858F6732-E185-26D0-F73C-FFDC66F1FF47}"/>
              </a:ext>
            </a:extLst>
          </p:cNvPr>
          <p:cNvSpPr txBox="1"/>
          <p:nvPr/>
        </p:nvSpPr>
        <p:spPr>
          <a:xfrm>
            <a:off x="344128" y="3560778"/>
            <a:ext cx="6152279" cy="369332"/>
          </a:xfrm>
          <a:prstGeom prst="rect">
            <a:avLst/>
          </a:prstGeom>
          <a:noFill/>
          <a:ln>
            <a:solidFill>
              <a:schemeClr val="tx1"/>
            </a:solidFill>
          </a:ln>
        </p:spPr>
        <p:txBody>
          <a:bodyPr wrap="square" rtlCol="0">
            <a:spAutoFit/>
          </a:bodyPr>
          <a:lstStyle/>
          <a:p>
            <a:r>
              <a:rPr lang="fr-FR" b="1" dirty="0">
                <a:latin typeface="Arial" panose="020B0604020202020204" pitchFamily="34" charset="0"/>
                <a:cs typeface="Arial" panose="020B0604020202020204" pitchFamily="34" charset="0"/>
              </a:rPr>
              <a:t>Mise en place</a:t>
            </a:r>
          </a:p>
        </p:txBody>
      </p:sp>
      <p:sp>
        <p:nvSpPr>
          <p:cNvPr id="9" name="ZoneTexte 8">
            <a:extLst>
              <a:ext uri="{FF2B5EF4-FFF2-40B4-BE49-F238E27FC236}">
                <a16:creationId xmlns:a16="http://schemas.microsoft.com/office/drawing/2014/main" id="{CDD92F1F-9C5F-2701-BED3-94E74EDFFD9F}"/>
              </a:ext>
            </a:extLst>
          </p:cNvPr>
          <p:cNvSpPr txBox="1"/>
          <p:nvPr/>
        </p:nvSpPr>
        <p:spPr>
          <a:xfrm>
            <a:off x="3583857" y="344129"/>
            <a:ext cx="2912551" cy="369332"/>
          </a:xfrm>
          <a:prstGeom prst="rect">
            <a:avLst/>
          </a:prstGeom>
          <a:noFill/>
          <a:ln>
            <a:solidFill>
              <a:schemeClr val="tx1"/>
            </a:solidFill>
          </a:ln>
        </p:spPr>
        <p:txBody>
          <a:bodyPr wrap="square" rtlCol="0">
            <a:spAutoFit/>
          </a:bodyPr>
          <a:lstStyle/>
          <a:p>
            <a:r>
              <a:rPr lang="fr-FR" b="1" dirty="0">
                <a:latin typeface="Arial" panose="020B0604020202020204" pitchFamily="34" charset="0"/>
                <a:cs typeface="Arial" panose="020B0604020202020204" pitchFamily="34" charset="0"/>
              </a:rPr>
              <a:t>Matériel</a:t>
            </a:r>
          </a:p>
        </p:txBody>
      </p:sp>
      <p:cxnSp>
        <p:nvCxnSpPr>
          <p:cNvPr id="11" name="Connecteur droit 10">
            <a:extLst>
              <a:ext uri="{FF2B5EF4-FFF2-40B4-BE49-F238E27FC236}">
                <a16:creationId xmlns:a16="http://schemas.microsoft.com/office/drawing/2014/main" id="{796E0342-B00E-1156-650B-EE0F6757B232}"/>
              </a:ext>
            </a:extLst>
          </p:cNvPr>
          <p:cNvCxnSpPr>
            <a:cxnSpLocks/>
          </p:cNvCxnSpPr>
          <p:nvPr/>
        </p:nvCxnSpPr>
        <p:spPr>
          <a:xfrm>
            <a:off x="3420269" y="68824"/>
            <a:ext cx="0" cy="3450565"/>
          </a:xfrm>
          <a:prstGeom prst="line">
            <a:avLst/>
          </a:prstGeom>
        </p:spPr>
        <p:style>
          <a:lnRef idx="2">
            <a:schemeClr val="accent1"/>
          </a:lnRef>
          <a:fillRef idx="0">
            <a:schemeClr val="accent1"/>
          </a:fillRef>
          <a:effectRef idx="1">
            <a:schemeClr val="accent1"/>
          </a:effectRef>
          <a:fontRef idx="minor">
            <a:schemeClr val="tx1"/>
          </a:fontRef>
        </p:style>
      </p:cxnSp>
      <p:sp>
        <p:nvSpPr>
          <p:cNvPr id="16" name="ZoneTexte 15">
            <a:extLst>
              <a:ext uri="{FF2B5EF4-FFF2-40B4-BE49-F238E27FC236}">
                <a16:creationId xmlns:a16="http://schemas.microsoft.com/office/drawing/2014/main" id="{CAD9A282-E81D-FA93-BCA0-98AA92F78B32}"/>
              </a:ext>
            </a:extLst>
          </p:cNvPr>
          <p:cNvSpPr txBox="1"/>
          <p:nvPr/>
        </p:nvSpPr>
        <p:spPr>
          <a:xfrm>
            <a:off x="3419475" y="778447"/>
            <a:ext cx="1932040"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Un carnet de feuilles de notes</a:t>
            </a:r>
          </a:p>
        </p:txBody>
      </p:sp>
      <p:sp>
        <p:nvSpPr>
          <p:cNvPr id="17" name="ZoneTexte 16">
            <a:extLst>
              <a:ext uri="{FF2B5EF4-FFF2-40B4-BE49-F238E27FC236}">
                <a16:creationId xmlns:a16="http://schemas.microsoft.com/office/drawing/2014/main" id="{2AA06ED1-A448-4537-CD00-CEF1EBE1A4FE}"/>
              </a:ext>
            </a:extLst>
          </p:cNvPr>
          <p:cNvSpPr txBox="1"/>
          <p:nvPr/>
        </p:nvSpPr>
        <p:spPr>
          <a:xfrm>
            <a:off x="4990291" y="778753"/>
            <a:ext cx="1932040"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Une roue</a:t>
            </a:r>
          </a:p>
        </p:txBody>
      </p:sp>
      <p:sp>
        <p:nvSpPr>
          <p:cNvPr id="18" name="ZoneTexte 17">
            <a:extLst>
              <a:ext uri="{FF2B5EF4-FFF2-40B4-BE49-F238E27FC236}">
                <a16:creationId xmlns:a16="http://schemas.microsoft.com/office/drawing/2014/main" id="{290F61F8-B734-0C27-5B7F-A2C7B0ABD474}"/>
              </a:ext>
            </a:extLst>
          </p:cNvPr>
          <p:cNvSpPr txBox="1"/>
          <p:nvPr/>
        </p:nvSpPr>
        <p:spPr>
          <a:xfrm>
            <a:off x="3419475" y="1956837"/>
            <a:ext cx="1932040"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9 tuiles XXX</a:t>
            </a:r>
          </a:p>
        </p:txBody>
      </p:sp>
      <p:sp>
        <p:nvSpPr>
          <p:cNvPr id="19" name="ZoneTexte 18">
            <a:extLst>
              <a:ext uri="{FF2B5EF4-FFF2-40B4-BE49-F238E27FC236}">
                <a16:creationId xmlns:a16="http://schemas.microsoft.com/office/drawing/2014/main" id="{A78A920E-AE56-5FA1-F391-1485FEB30736}"/>
              </a:ext>
            </a:extLst>
          </p:cNvPr>
          <p:cNvSpPr txBox="1"/>
          <p:nvPr/>
        </p:nvSpPr>
        <p:spPr>
          <a:xfrm>
            <a:off x="3794484" y="2654459"/>
            <a:ext cx="1182021" cy="3693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3 dés transparents et 1 dé noir</a:t>
            </a:r>
          </a:p>
        </p:txBody>
      </p:sp>
      <p:sp>
        <p:nvSpPr>
          <p:cNvPr id="20" name="ZoneTexte 19">
            <a:extLst>
              <a:ext uri="{FF2B5EF4-FFF2-40B4-BE49-F238E27FC236}">
                <a16:creationId xmlns:a16="http://schemas.microsoft.com/office/drawing/2014/main" id="{5C869DD6-12F1-8435-C706-858DB13C5A29}"/>
              </a:ext>
            </a:extLst>
          </p:cNvPr>
          <p:cNvSpPr txBox="1"/>
          <p:nvPr/>
        </p:nvSpPr>
        <p:spPr>
          <a:xfrm>
            <a:off x="5317510" y="2644706"/>
            <a:ext cx="1182021"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Ce livret de règles</a:t>
            </a:r>
          </a:p>
        </p:txBody>
      </p:sp>
      <p:pic>
        <p:nvPicPr>
          <p:cNvPr id="2052" name="Picture 4" descr="Icones De, images Jeu de dés png et ico">
            <a:extLst>
              <a:ext uri="{FF2B5EF4-FFF2-40B4-BE49-F238E27FC236}">
                <a16:creationId xmlns:a16="http://schemas.microsoft.com/office/drawing/2014/main" id="{E38625CC-B6F8-1B9C-2628-43F8F43FA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183" y="3033158"/>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éléchargement gratuit d'Icônes de dice | FreeImages">
            <a:extLst>
              <a:ext uri="{FF2B5EF4-FFF2-40B4-BE49-F238E27FC236}">
                <a16:creationId xmlns:a16="http://schemas.microsoft.com/office/drawing/2014/main" id="{34B46294-58F5-59BE-1E2A-B1333B99D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1818" y="3036294"/>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Téléchargement gratuit d'Icônes de dice | FreeImages">
            <a:extLst>
              <a:ext uri="{FF2B5EF4-FFF2-40B4-BE49-F238E27FC236}">
                <a16:creationId xmlns:a16="http://schemas.microsoft.com/office/drawing/2014/main" id="{75E53ACE-15FF-90C2-AFBA-ECE14BB6B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539" y="3036294"/>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Téléchargement gratuit d'Icônes de dice | FreeImages">
            <a:extLst>
              <a:ext uri="{FF2B5EF4-FFF2-40B4-BE49-F238E27FC236}">
                <a16:creationId xmlns:a16="http://schemas.microsoft.com/office/drawing/2014/main" id="{C08E57C5-9B09-CBF2-24C6-461CF50608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438" y="303315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22EBBCB6-B7CE-E291-B6C6-4A96CB958DCC}"/>
              </a:ext>
            </a:extLst>
          </p:cNvPr>
          <p:cNvSpPr txBox="1"/>
          <p:nvPr/>
        </p:nvSpPr>
        <p:spPr>
          <a:xfrm>
            <a:off x="3529494" y="3995962"/>
            <a:ext cx="2481038" cy="2308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Placez la </a:t>
            </a:r>
            <a:r>
              <a:rPr lang="fr-FR" sz="900" b="1" dirty="0">
                <a:latin typeface="Arial" panose="020B0604020202020204" pitchFamily="34" charset="0"/>
                <a:cs typeface="Arial" panose="020B0604020202020204" pitchFamily="34" charset="0"/>
              </a:rPr>
              <a:t>roue</a:t>
            </a:r>
            <a:r>
              <a:rPr lang="fr-FR" sz="900" dirty="0">
                <a:latin typeface="Arial" panose="020B0604020202020204" pitchFamily="34" charset="0"/>
                <a:cs typeface="Arial" panose="020B0604020202020204" pitchFamily="34" charset="0"/>
              </a:rPr>
              <a:t> au centre de la table</a:t>
            </a:r>
          </a:p>
        </p:txBody>
      </p:sp>
      <p:sp>
        <p:nvSpPr>
          <p:cNvPr id="27" name="ZoneTexte 26">
            <a:extLst>
              <a:ext uri="{FF2B5EF4-FFF2-40B4-BE49-F238E27FC236}">
                <a16:creationId xmlns:a16="http://schemas.microsoft.com/office/drawing/2014/main" id="{0B4C724F-E3D3-B90B-4DDB-D9587C5859E1}"/>
              </a:ext>
            </a:extLst>
          </p:cNvPr>
          <p:cNvSpPr txBox="1"/>
          <p:nvPr/>
        </p:nvSpPr>
        <p:spPr>
          <a:xfrm>
            <a:off x="3529494" y="4260809"/>
            <a:ext cx="3150932" cy="507831"/>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Disposez les </a:t>
            </a:r>
            <a:r>
              <a:rPr lang="fr-FR" sz="900" b="1" dirty="0">
                <a:latin typeface="Arial" panose="020B0604020202020204" pitchFamily="34" charset="0"/>
                <a:cs typeface="Arial" panose="020B0604020202020204" pitchFamily="34" charset="0"/>
              </a:rPr>
              <a:t>9 tuiles XXX </a:t>
            </a:r>
            <a:r>
              <a:rPr lang="fr-FR" sz="900" dirty="0">
                <a:latin typeface="Arial" panose="020B0604020202020204" pitchFamily="34" charset="0"/>
                <a:cs typeface="Arial" panose="020B0604020202020204" pitchFamily="34" charset="0"/>
              </a:rPr>
              <a:t>dans les encoches de la grande rondelle. L’emplacement et la face visible de chaque tuile sont aléatoires</a:t>
            </a:r>
          </a:p>
        </p:txBody>
      </p:sp>
      <p:sp>
        <p:nvSpPr>
          <p:cNvPr id="28" name="ZoneTexte 27">
            <a:extLst>
              <a:ext uri="{FF2B5EF4-FFF2-40B4-BE49-F238E27FC236}">
                <a16:creationId xmlns:a16="http://schemas.microsoft.com/office/drawing/2014/main" id="{DFABBEA3-D225-C4BD-E04E-352E2F3DF855}"/>
              </a:ext>
            </a:extLst>
          </p:cNvPr>
          <p:cNvSpPr txBox="1"/>
          <p:nvPr/>
        </p:nvSpPr>
        <p:spPr>
          <a:xfrm>
            <a:off x="3529494" y="4814360"/>
            <a:ext cx="3150932" cy="3693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Tournez la </a:t>
            </a:r>
            <a:r>
              <a:rPr lang="fr-FR" sz="900" b="1" dirty="0">
                <a:latin typeface="Arial" panose="020B0604020202020204" pitchFamily="34" charset="0"/>
                <a:cs typeface="Arial" panose="020B0604020202020204" pitchFamily="34" charset="0"/>
              </a:rPr>
              <a:t>petite rondelle </a:t>
            </a:r>
            <a:r>
              <a:rPr lang="fr-FR" sz="900" dirty="0">
                <a:latin typeface="Arial" panose="020B0604020202020204" pitchFamily="34" charset="0"/>
                <a:cs typeface="Arial" panose="020B0604020202020204" pitchFamily="34" charset="0"/>
              </a:rPr>
              <a:t>de manière à laisser apparaître le numéro « 1 » dans la zone neutre de la roue</a:t>
            </a:r>
          </a:p>
        </p:txBody>
      </p:sp>
      <p:sp>
        <p:nvSpPr>
          <p:cNvPr id="29" name="ZoneTexte 28">
            <a:extLst>
              <a:ext uri="{FF2B5EF4-FFF2-40B4-BE49-F238E27FC236}">
                <a16:creationId xmlns:a16="http://schemas.microsoft.com/office/drawing/2014/main" id="{FFFCFE4A-82B8-D76D-4F6F-EB98B91FC498}"/>
              </a:ext>
            </a:extLst>
          </p:cNvPr>
          <p:cNvSpPr txBox="1"/>
          <p:nvPr/>
        </p:nvSpPr>
        <p:spPr>
          <a:xfrm>
            <a:off x="3529494" y="5226010"/>
            <a:ext cx="3150932" cy="507831"/>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Le dernier joueur à avoir gagné une partie de de UTBM : </a:t>
            </a:r>
            <a:r>
              <a:rPr lang="fr-FR" sz="900" dirty="0" err="1">
                <a:latin typeface="Arial" panose="020B0604020202020204" pitchFamily="34" charset="0"/>
                <a:cs typeface="Arial" panose="020B0604020202020204" pitchFamily="34" charset="0"/>
              </a:rPr>
              <a:t>Role</a:t>
            </a:r>
            <a:r>
              <a:rPr lang="fr-FR" sz="900" dirty="0">
                <a:latin typeface="Arial" panose="020B0604020202020204" pitchFamily="34" charset="0"/>
                <a:cs typeface="Arial" panose="020B0604020202020204" pitchFamily="34" charset="0"/>
              </a:rPr>
              <a:t> and Rule est nommé </a:t>
            </a:r>
            <a:r>
              <a:rPr lang="fr-FR" sz="900" b="1" dirty="0">
                <a:latin typeface="Arial" panose="020B0604020202020204" pitchFamily="34" charset="0"/>
                <a:cs typeface="Arial" panose="020B0604020202020204" pitchFamily="34" charset="0"/>
              </a:rPr>
              <a:t>XXX</a:t>
            </a:r>
            <a:r>
              <a:rPr lang="fr-FR" sz="900" dirty="0">
                <a:latin typeface="Arial" panose="020B0604020202020204" pitchFamily="34" charset="0"/>
                <a:cs typeface="Arial" panose="020B0604020202020204" pitchFamily="34" charset="0"/>
              </a:rPr>
              <a:t>, il prend les 4 dés et en sera responsable durant toute la partie.</a:t>
            </a:r>
          </a:p>
        </p:txBody>
      </p:sp>
      <p:sp>
        <p:nvSpPr>
          <p:cNvPr id="30" name="ZoneTexte 29">
            <a:extLst>
              <a:ext uri="{FF2B5EF4-FFF2-40B4-BE49-F238E27FC236}">
                <a16:creationId xmlns:a16="http://schemas.microsoft.com/office/drawing/2014/main" id="{784E26E4-E1E1-F3F3-2714-9325945B6D4F}"/>
              </a:ext>
            </a:extLst>
          </p:cNvPr>
          <p:cNvSpPr txBox="1"/>
          <p:nvPr/>
        </p:nvSpPr>
        <p:spPr>
          <a:xfrm>
            <a:off x="3529494" y="5779561"/>
            <a:ext cx="3150932" cy="3693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Chaque joueur prend un crayon (non inclus) et une </a:t>
            </a:r>
            <a:r>
              <a:rPr lang="fr-FR" sz="900" b="1" dirty="0">
                <a:latin typeface="Arial" panose="020B0604020202020204" pitchFamily="34" charset="0"/>
                <a:cs typeface="Arial" panose="020B0604020202020204" pitchFamily="34" charset="0"/>
              </a:rPr>
              <a:t>feuille de notes</a:t>
            </a:r>
            <a:r>
              <a:rPr lang="fr-FR" sz="900" dirty="0">
                <a:latin typeface="Arial" panose="020B0604020202020204" pitchFamily="34" charset="0"/>
                <a:cs typeface="Arial" panose="020B0604020202020204" pitchFamily="34" charset="0"/>
              </a:rPr>
              <a:t>, qu’il numérote comme expliqué en page 3.</a:t>
            </a:r>
          </a:p>
        </p:txBody>
      </p:sp>
      <p:sp>
        <p:nvSpPr>
          <p:cNvPr id="33" name="Rectangle : avec coins arrondis en diagonale 32">
            <a:extLst>
              <a:ext uri="{FF2B5EF4-FFF2-40B4-BE49-F238E27FC236}">
                <a16:creationId xmlns:a16="http://schemas.microsoft.com/office/drawing/2014/main" id="{4CA8B1EE-2276-13CA-602C-33553E8DC996}"/>
              </a:ext>
            </a:extLst>
          </p:cNvPr>
          <p:cNvSpPr/>
          <p:nvPr/>
        </p:nvSpPr>
        <p:spPr>
          <a:xfrm>
            <a:off x="3629729" y="6237382"/>
            <a:ext cx="2950461" cy="369332"/>
          </a:xfrm>
          <a:prstGeom prst="round2DiagRect">
            <a:avLst>
              <a:gd name="adj1" fmla="val 16667"/>
              <a:gd name="adj2" fmla="val 18577"/>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Soyez attentifs aux notes importantes dans les cadres rouges.</a:t>
            </a:r>
          </a:p>
        </p:txBody>
      </p:sp>
      <p:sp>
        <p:nvSpPr>
          <p:cNvPr id="34" name="Ellipse 33">
            <a:extLst>
              <a:ext uri="{FF2B5EF4-FFF2-40B4-BE49-F238E27FC236}">
                <a16:creationId xmlns:a16="http://schemas.microsoft.com/office/drawing/2014/main" id="{B06BB1F3-FBD3-A558-9197-386F547782E1}"/>
              </a:ext>
            </a:extLst>
          </p:cNvPr>
          <p:cNvSpPr/>
          <p:nvPr/>
        </p:nvSpPr>
        <p:spPr>
          <a:xfrm>
            <a:off x="3291645" y="3973938"/>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1</a:t>
            </a:r>
          </a:p>
        </p:txBody>
      </p:sp>
      <p:sp>
        <p:nvSpPr>
          <p:cNvPr id="35" name="Ellipse 34">
            <a:extLst>
              <a:ext uri="{FF2B5EF4-FFF2-40B4-BE49-F238E27FC236}">
                <a16:creationId xmlns:a16="http://schemas.microsoft.com/office/drawing/2014/main" id="{D31B1B07-743F-1FB3-8F5D-824BEF9FA1A2}"/>
              </a:ext>
            </a:extLst>
          </p:cNvPr>
          <p:cNvSpPr/>
          <p:nvPr/>
        </p:nvSpPr>
        <p:spPr>
          <a:xfrm>
            <a:off x="3291645" y="4263514"/>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2</a:t>
            </a:r>
          </a:p>
        </p:txBody>
      </p:sp>
      <p:sp>
        <p:nvSpPr>
          <p:cNvPr id="36" name="Ellipse 35">
            <a:extLst>
              <a:ext uri="{FF2B5EF4-FFF2-40B4-BE49-F238E27FC236}">
                <a16:creationId xmlns:a16="http://schemas.microsoft.com/office/drawing/2014/main" id="{6349D730-8FAB-8416-F6EE-F1335E8E8F95}"/>
              </a:ext>
            </a:extLst>
          </p:cNvPr>
          <p:cNvSpPr/>
          <p:nvPr/>
        </p:nvSpPr>
        <p:spPr>
          <a:xfrm>
            <a:off x="3291645" y="4812505"/>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3</a:t>
            </a:r>
          </a:p>
        </p:txBody>
      </p:sp>
      <p:sp>
        <p:nvSpPr>
          <p:cNvPr id="37" name="Ellipse 36">
            <a:extLst>
              <a:ext uri="{FF2B5EF4-FFF2-40B4-BE49-F238E27FC236}">
                <a16:creationId xmlns:a16="http://schemas.microsoft.com/office/drawing/2014/main" id="{1698B72C-9192-D5A8-4290-9EA6131DA98B}"/>
              </a:ext>
            </a:extLst>
          </p:cNvPr>
          <p:cNvSpPr/>
          <p:nvPr/>
        </p:nvSpPr>
        <p:spPr>
          <a:xfrm>
            <a:off x="3291645" y="5228081"/>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4</a:t>
            </a:r>
          </a:p>
        </p:txBody>
      </p:sp>
      <p:sp>
        <p:nvSpPr>
          <p:cNvPr id="38" name="Ellipse 37">
            <a:extLst>
              <a:ext uri="{FF2B5EF4-FFF2-40B4-BE49-F238E27FC236}">
                <a16:creationId xmlns:a16="http://schemas.microsoft.com/office/drawing/2014/main" id="{4B9E15B8-6465-FDF7-794D-0BCC8B7C36E4}"/>
              </a:ext>
            </a:extLst>
          </p:cNvPr>
          <p:cNvSpPr/>
          <p:nvPr/>
        </p:nvSpPr>
        <p:spPr>
          <a:xfrm>
            <a:off x="3291645" y="5776159"/>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5</a:t>
            </a:r>
          </a:p>
        </p:txBody>
      </p:sp>
      <p:sp>
        <p:nvSpPr>
          <p:cNvPr id="39" name="ZoneTexte 38">
            <a:extLst>
              <a:ext uri="{FF2B5EF4-FFF2-40B4-BE49-F238E27FC236}">
                <a16:creationId xmlns:a16="http://schemas.microsoft.com/office/drawing/2014/main" id="{7BF5BEFA-6A52-3AC7-2D3F-217478E87AE0}"/>
              </a:ext>
            </a:extLst>
          </p:cNvPr>
          <p:cNvSpPr txBox="1"/>
          <p:nvPr/>
        </p:nvSpPr>
        <p:spPr>
          <a:xfrm>
            <a:off x="154864" y="3995962"/>
            <a:ext cx="796412" cy="646331"/>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Rappel de la couleur de la face opposée</a:t>
            </a:r>
          </a:p>
        </p:txBody>
      </p:sp>
      <p:sp>
        <p:nvSpPr>
          <p:cNvPr id="40" name="ZoneTexte 39">
            <a:extLst>
              <a:ext uri="{FF2B5EF4-FFF2-40B4-BE49-F238E27FC236}">
                <a16:creationId xmlns:a16="http://schemas.microsoft.com/office/drawing/2014/main" id="{A1F7B018-692A-E67F-5759-CAD2DFC248A1}"/>
              </a:ext>
            </a:extLst>
          </p:cNvPr>
          <p:cNvSpPr txBox="1"/>
          <p:nvPr/>
        </p:nvSpPr>
        <p:spPr>
          <a:xfrm>
            <a:off x="1786513" y="4008267"/>
            <a:ext cx="1345021" cy="3693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Zone « après-midi » (foncée)</a:t>
            </a:r>
          </a:p>
        </p:txBody>
      </p:sp>
      <p:sp>
        <p:nvSpPr>
          <p:cNvPr id="41" name="Ellipse 40">
            <a:extLst>
              <a:ext uri="{FF2B5EF4-FFF2-40B4-BE49-F238E27FC236}">
                <a16:creationId xmlns:a16="http://schemas.microsoft.com/office/drawing/2014/main" id="{346469BB-291B-136D-D665-1583C9762CEC}"/>
              </a:ext>
            </a:extLst>
          </p:cNvPr>
          <p:cNvSpPr/>
          <p:nvPr/>
        </p:nvSpPr>
        <p:spPr>
          <a:xfrm>
            <a:off x="1608511" y="4164166"/>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1</a:t>
            </a:r>
          </a:p>
        </p:txBody>
      </p:sp>
      <p:sp>
        <p:nvSpPr>
          <p:cNvPr id="42" name="Ellipse 41">
            <a:extLst>
              <a:ext uri="{FF2B5EF4-FFF2-40B4-BE49-F238E27FC236}">
                <a16:creationId xmlns:a16="http://schemas.microsoft.com/office/drawing/2014/main" id="{A7B463CA-D7DC-DCEA-07F9-D03C04829227}"/>
              </a:ext>
            </a:extLst>
          </p:cNvPr>
          <p:cNvSpPr/>
          <p:nvPr/>
        </p:nvSpPr>
        <p:spPr>
          <a:xfrm>
            <a:off x="683536" y="4414270"/>
            <a:ext cx="2040887" cy="2007778"/>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4AF5AF23-7719-8DB4-F40A-5D1DD867D29A}"/>
              </a:ext>
            </a:extLst>
          </p:cNvPr>
          <p:cNvSpPr txBox="1"/>
          <p:nvPr/>
        </p:nvSpPr>
        <p:spPr>
          <a:xfrm>
            <a:off x="1031468" y="6422048"/>
            <a:ext cx="1345021"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Zone neutre</a:t>
            </a:r>
          </a:p>
        </p:txBody>
      </p:sp>
      <p:sp>
        <p:nvSpPr>
          <p:cNvPr id="44" name="ZoneTexte 43">
            <a:extLst>
              <a:ext uri="{FF2B5EF4-FFF2-40B4-BE49-F238E27FC236}">
                <a16:creationId xmlns:a16="http://schemas.microsoft.com/office/drawing/2014/main" id="{8A3FB7A9-941D-C615-ED1E-364D4D2FF253}"/>
              </a:ext>
            </a:extLst>
          </p:cNvPr>
          <p:cNvSpPr txBox="1"/>
          <p:nvPr/>
        </p:nvSpPr>
        <p:spPr>
          <a:xfrm>
            <a:off x="126162" y="6319465"/>
            <a:ext cx="1150909" cy="3693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Zone « matin » (claire)</a:t>
            </a:r>
          </a:p>
        </p:txBody>
      </p:sp>
      <p:sp>
        <p:nvSpPr>
          <p:cNvPr id="45" name="ZoneTexte 44">
            <a:extLst>
              <a:ext uri="{FF2B5EF4-FFF2-40B4-BE49-F238E27FC236}">
                <a16:creationId xmlns:a16="http://schemas.microsoft.com/office/drawing/2014/main" id="{4E744C32-430D-693B-E9C3-E6C4479E3D5F}"/>
              </a:ext>
            </a:extLst>
          </p:cNvPr>
          <p:cNvSpPr txBox="1"/>
          <p:nvPr/>
        </p:nvSpPr>
        <p:spPr>
          <a:xfrm>
            <a:off x="26287" y="5677776"/>
            <a:ext cx="1150909"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Tour de jeu</a:t>
            </a:r>
          </a:p>
        </p:txBody>
      </p:sp>
      <p:sp>
        <p:nvSpPr>
          <p:cNvPr id="46" name="Ellipse 45">
            <a:extLst>
              <a:ext uri="{FF2B5EF4-FFF2-40B4-BE49-F238E27FC236}">
                <a16:creationId xmlns:a16="http://schemas.microsoft.com/office/drawing/2014/main" id="{57801E0C-1731-9BAB-6B51-70E8C204A6DD}"/>
              </a:ext>
            </a:extLst>
          </p:cNvPr>
          <p:cNvSpPr/>
          <p:nvPr/>
        </p:nvSpPr>
        <p:spPr>
          <a:xfrm>
            <a:off x="2513320" y="4543907"/>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2</a:t>
            </a:r>
          </a:p>
        </p:txBody>
      </p:sp>
      <p:sp>
        <p:nvSpPr>
          <p:cNvPr id="47" name="Ellipse 46">
            <a:extLst>
              <a:ext uri="{FF2B5EF4-FFF2-40B4-BE49-F238E27FC236}">
                <a16:creationId xmlns:a16="http://schemas.microsoft.com/office/drawing/2014/main" id="{B3F513CB-EB7F-AEC1-0881-45FF70730569}"/>
              </a:ext>
            </a:extLst>
          </p:cNvPr>
          <p:cNvSpPr/>
          <p:nvPr/>
        </p:nvSpPr>
        <p:spPr>
          <a:xfrm>
            <a:off x="1572809" y="5793192"/>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3</a:t>
            </a:r>
          </a:p>
        </p:txBody>
      </p:sp>
      <p:sp>
        <p:nvSpPr>
          <p:cNvPr id="49" name="Ellipse 48">
            <a:extLst>
              <a:ext uri="{FF2B5EF4-FFF2-40B4-BE49-F238E27FC236}">
                <a16:creationId xmlns:a16="http://schemas.microsoft.com/office/drawing/2014/main" id="{A3893D83-7EFC-6580-15F1-F3235749A75F}"/>
              </a:ext>
            </a:extLst>
          </p:cNvPr>
          <p:cNvSpPr/>
          <p:nvPr/>
        </p:nvSpPr>
        <p:spPr>
          <a:xfrm>
            <a:off x="2459023" y="6159464"/>
            <a:ext cx="252000" cy="252000"/>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4</a:t>
            </a:r>
          </a:p>
        </p:txBody>
      </p:sp>
      <p:pic>
        <p:nvPicPr>
          <p:cNvPr id="50" name="Picture 4" descr="Icones De, images Jeu de dés png et ico">
            <a:extLst>
              <a:ext uri="{FF2B5EF4-FFF2-40B4-BE49-F238E27FC236}">
                <a16:creationId xmlns:a16="http://schemas.microsoft.com/office/drawing/2014/main" id="{69858559-4DDC-23D8-0D10-4447E9F5C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854834">
            <a:off x="3038459" y="5993546"/>
            <a:ext cx="200918" cy="20091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Téléchargement gratuit d'Icônes de dice | FreeImages">
            <a:extLst>
              <a:ext uri="{FF2B5EF4-FFF2-40B4-BE49-F238E27FC236}">
                <a16:creationId xmlns:a16="http://schemas.microsoft.com/office/drawing/2014/main" id="{7B66D910-8FAB-0B53-4B0A-6135EB9D2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8624">
            <a:off x="2669174" y="6004302"/>
            <a:ext cx="200918" cy="20091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Téléchargement gratuit d'Icônes de dice | FreeImages">
            <a:extLst>
              <a:ext uri="{FF2B5EF4-FFF2-40B4-BE49-F238E27FC236}">
                <a16:creationId xmlns:a16="http://schemas.microsoft.com/office/drawing/2014/main" id="{C911A071-2F69-55CA-7700-89FA58BBD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72286">
            <a:off x="2861277" y="5998030"/>
            <a:ext cx="200918" cy="20091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Téléchargement gratuit d'Icônes de dice | FreeImages">
            <a:extLst>
              <a:ext uri="{FF2B5EF4-FFF2-40B4-BE49-F238E27FC236}">
                <a16:creationId xmlns:a16="http://schemas.microsoft.com/office/drawing/2014/main" id="{0471695F-6C20-BD7A-BAF6-7C9B05FAB7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102533">
            <a:off x="2761827" y="5840908"/>
            <a:ext cx="200918" cy="200918"/>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CBA1FF85-68F1-9309-8FC0-5E775127AB43}"/>
              </a:ext>
            </a:extLst>
          </p:cNvPr>
          <p:cNvSpPr/>
          <p:nvPr/>
        </p:nvSpPr>
        <p:spPr>
          <a:xfrm>
            <a:off x="3850371" y="987748"/>
            <a:ext cx="1071043" cy="929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C580305F-4D3A-2DA9-AF27-10E948FEFE93}"/>
              </a:ext>
            </a:extLst>
          </p:cNvPr>
          <p:cNvSpPr/>
          <p:nvPr/>
        </p:nvSpPr>
        <p:spPr>
          <a:xfrm>
            <a:off x="5483062" y="1093870"/>
            <a:ext cx="888720" cy="874302"/>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473A379C-EF06-3083-9044-C15BFB6E74E4}"/>
              </a:ext>
            </a:extLst>
          </p:cNvPr>
          <p:cNvSpPr/>
          <p:nvPr/>
        </p:nvSpPr>
        <p:spPr>
          <a:xfrm>
            <a:off x="3556570" y="2153221"/>
            <a:ext cx="475828" cy="46810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a:extLst>
              <a:ext uri="{FF2B5EF4-FFF2-40B4-BE49-F238E27FC236}">
                <a16:creationId xmlns:a16="http://schemas.microsoft.com/office/drawing/2014/main" id="{4FFB3402-DA13-2489-C18B-7C0C70E91B64}"/>
              </a:ext>
            </a:extLst>
          </p:cNvPr>
          <p:cNvSpPr/>
          <p:nvPr/>
        </p:nvSpPr>
        <p:spPr>
          <a:xfrm>
            <a:off x="4136962" y="2160495"/>
            <a:ext cx="475828" cy="46810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a:extLst>
              <a:ext uri="{FF2B5EF4-FFF2-40B4-BE49-F238E27FC236}">
                <a16:creationId xmlns:a16="http://schemas.microsoft.com/office/drawing/2014/main" id="{5509F3BF-B8CF-17FF-A667-5F4E26EEF0F3}"/>
              </a:ext>
            </a:extLst>
          </p:cNvPr>
          <p:cNvSpPr/>
          <p:nvPr/>
        </p:nvSpPr>
        <p:spPr>
          <a:xfrm>
            <a:off x="4717354" y="2167769"/>
            <a:ext cx="475828" cy="46810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426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6 576 600+ Fond Papier Photos, taleaux et images libre de droits - iStock |  Texture papier, Papier blanc, Feuille papier">
            <a:extLst>
              <a:ext uri="{FF2B5EF4-FFF2-40B4-BE49-F238E27FC236}">
                <a16:creationId xmlns:a16="http://schemas.microsoft.com/office/drawing/2014/main" id="{6AAB4364-B3DD-501E-E84D-6E60ED75B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BF5A2A82-58C0-B91D-3C05-0FD6688CA821}"/>
              </a:ext>
            </a:extLst>
          </p:cNvPr>
          <p:cNvSpPr txBox="1"/>
          <p:nvPr/>
        </p:nvSpPr>
        <p:spPr>
          <a:xfrm>
            <a:off x="1345662" y="412955"/>
            <a:ext cx="4149213" cy="307777"/>
          </a:xfrm>
          <a:prstGeom prst="rect">
            <a:avLst/>
          </a:prstGeom>
          <a:noFill/>
          <a:ln>
            <a:noFill/>
          </a:ln>
        </p:spPr>
        <p:txBody>
          <a:bodyPr wrap="square" rtlCol="0">
            <a:spAutoFit/>
          </a:bodyPr>
          <a:lstStyle/>
          <a:p>
            <a:pPr algn="ctr"/>
            <a:r>
              <a:rPr lang="fr-FR" sz="1400" i="1" u="sng" dirty="0">
                <a:latin typeface="Arial" panose="020B0604020202020204" pitchFamily="34" charset="0"/>
                <a:cs typeface="Arial" panose="020B0604020202020204" pitchFamily="34" charset="0"/>
              </a:rPr>
              <a:t>Mise en place – La feuille de notes</a:t>
            </a:r>
          </a:p>
        </p:txBody>
      </p:sp>
      <p:sp>
        <p:nvSpPr>
          <p:cNvPr id="7" name="Rectangle 6">
            <a:extLst>
              <a:ext uri="{FF2B5EF4-FFF2-40B4-BE49-F238E27FC236}">
                <a16:creationId xmlns:a16="http://schemas.microsoft.com/office/drawing/2014/main" id="{211A10C2-E081-3132-8CB7-1E012418195E}"/>
              </a:ext>
            </a:extLst>
          </p:cNvPr>
          <p:cNvSpPr/>
          <p:nvPr/>
        </p:nvSpPr>
        <p:spPr>
          <a:xfrm rot="21540000">
            <a:off x="1140541" y="822940"/>
            <a:ext cx="3313471" cy="28428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2AC5FDF8-CF50-8DDF-CFB8-B52222A27560}"/>
              </a:ext>
            </a:extLst>
          </p:cNvPr>
          <p:cNvSpPr txBox="1"/>
          <p:nvPr/>
        </p:nvSpPr>
        <p:spPr>
          <a:xfrm>
            <a:off x="265471" y="539970"/>
            <a:ext cx="796412"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3 secteurs</a:t>
            </a:r>
          </a:p>
        </p:txBody>
      </p:sp>
      <p:sp>
        <p:nvSpPr>
          <p:cNvPr id="10" name="ZoneTexte 9">
            <a:extLst>
              <a:ext uri="{FF2B5EF4-FFF2-40B4-BE49-F238E27FC236}">
                <a16:creationId xmlns:a16="http://schemas.microsoft.com/office/drawing/2014/main" id="{3AC7B11B-129E-7316-1C17-92D87FB86F7A}"/>
              </a:ext>
            </a:extLst>
          </p:cNvPr>
          <p:cNvSpPr txBox="1"/>
          <p:nvPr/>
        </p:nvSpPr>
        <p:spPr>
          <a:xfrm>
            <a:off x="273482" y="1150855"/>
            <a:ext cx="796412"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personnel</a:t>
            </a:r>
          </a:p>
        </p:txBody>
      </p:sp>
      <p:sp>
        <p:nvSpPr>
          <p:cNvPr id="11" name="ZoneTexte 10">
            <a:extLst>
              <a:ext uri="{FF2B5EF4-FFF2-40B4-BE49-F238E27FC236}">
                <a16:creationId xmlns:a16="http://schemas.microsoft.com/office/drawing/2014/main" id="{0DA9938D-D8DC-1744-334A-0FCD20831AC2}"/>
              </a:ext>
            </a:extLst>
          </p:cNvPr>
          <p:cNvSpPr txBox="1"/>
          <p:nvPr/>
        </p:nvSpPr>
        <p:spPr>
          <a:xfrm>
            <a:off x="263012" y="1829121"/>
            <a:ext cx="796412" cy="2308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étudiant</a:t>
            </a:r>
          </a:p>
        </p:txBody>
      </p:sp>
      <p:sp>
        <p:nvSpPr>
          <p:cNvPr id="12" name="ZoneTexte 11">
            <a:extLst>
              <a:ext uri="{FF2B5EF4-FFF2-40B4-BE49-F238E27FC236}">
                <a16:creationId xmlns:a16="http://schemas.microsoft.com/office/drawing/2014/main" id="{57663B3E-204A-6B49-EF67-9D764BC8A1A2}"/>
              </a:ext>
            </a:extLst>
          </p:cNvPr>
          <p:cNvSpPr txBox="1"/>
          <p:nvPr/>
        </p:nvSpPr>
        <p:spPr>
          <a:xfrm>
            <a:off x="-132970" y="2535884"/>
            <a:ext cx="1357316" cy="215444"/>
          </a:xfrm>
          <a:prstGeom prst="rect">
            <a:avLst/>
          </a:prstGeom>
          <a:noFill/>
        </p:spPr>
        <p:txBody>
          <a:bodyPr wrap="square" rtlCol="0">
            <a:spAutoFit/>
          </a:bodyPr>
          <a:lstStyle/>
          <a:p>
            <a:pPr algn="ctr"/>
            <a:r>
              <a:rPr lang="fr-FR" sz="800" dirty="0" err="1">
                <a:latin typeface="Arial" panose="020B0604020202020204" pitchFamily="34" charset="0"/>
                <a:cs typeface="Arial" panose="020B0604020202020204" pitchFamily="34" charset="0"/>
              </a:rPr>
              <a:t>enseignants_chercheur</a:t>
            </a:r>
            <a:endParaRPr lang="fr-FR" sz="800" dirty="0">
              <a:latin typeface="Arial" panose="020B0604020202020204" pitchFamily="34" charset="0"/>
              <a:cs typeface="Arial" panose="020B0604020202020204" pitchFamily="34" charset="0"/>
            </a:endParaRPr>
          </a:p>
        </p:txBody>
      </p:sp>
      <p:sp>
        <p:nvSpPr>
          <p:cNvPr id="13" name="Ellipse 12">
            <a:extLst>
              <a:ext uri="{FF2B5EF4-FFF2-40B4-BE49-F238E27FC236}">
                <a16:creationId xmlns:a16="http://schemas.microsoft.com/office/drawing/2014/main" id="{D2CEBC00-6E03-C718-286F-A322FB3A3EA3}"/>
              </a:ext>
            </a:extLst>
          </p:cNvPr>
          <p:cNvSpPr/>
          <p:nvPr/>
        </p:nvSpPr>
        <p:spPr>
          <a:xfrm>
            <a:off x="549418" y="893662"/>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p:txBody>
      </p:sp>
      <p:sp>
        <p:nvSpPr>
          <p:cNvPr id="14" name="Ellipse 13">
            <a:extLst>
              <a:ext uri="{FF2B5EF4-FFF2-40B4-BE49-F238E27FC236}">
                <a16:creationId xmlns:a16="http://schemas.microsoft.com/office/drawing/2014/main" id="{EB290901-E2E0-9EEC-ECC7-B2745308BBAB}"/>
              </a:ext>
            </a:extLst>
          </p:cNvPr>
          <p:cNvSpPr/>
          <p:nvPr/>
        </p:nvSpPr>
        <p:spPr>
          <a:xfrm>
            <a:off x="549418" y="1498356"/>
            <a:ext cx="252000" cy="2520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
        <p:nvSpPr>
          <p:cNvPr id="15" name="Ellipse 14">
            <a:extLst>
              <a:ext uri="{FF2B5EF4-FFF2-40B4-BE49-F238E27FC236}">
                <a16:creationId xmlns:a16="http://schemas.microsoft.com/office/drawing/2014/main" id="{E52A0E31-76F8-CF56-2C92-658E5879EB75}"/>
              </a:ext>
            </a:extLst>
          </p:cNvPr>
          <p:cNvSpPr/>
          <p:nvPr/>
        </p:nvSpPr>
        <p:spPr>
          <a:xfrm>
            <a:off x="545688" y="2255387"/>
            <a:ext cx="252000" cy="252000"/>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a:t>
            </a:r>
          </a:p>
        </p:txBody>
      </p:sp>
      <p:sp>
        <p:nvSpPr>
          <p:cNvPr id="16" name="ZoneTexte 15">
            <a:extLst>
              <a:ext uri="{FF2B5EF4-FFF2-40B4-BE49-F238E27FC236}">
                <a16:creationId xmlns:a16="http://schemas.microsoft.com/office/drawing/2014/main" id="{986239C8-DE03-3395-5821-8051AA621738}"/>
              </a:ext>
            </a:extLst>
          </p:cNvPr>
          <p:cNvSpPr txBox="1"/>
          <p:nvPr/>
        </p:nvSpPr>
        <p:spPr>
          <a:xfrm>
            <a:off x="105580" y="3214150"/>
            <a:ext cx="796412" cy="3693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Rappel thèse</a:t>
            </a:r>
          </a:p>
        </p:txBody>
      </p:sp>
      <p:sp>
        <p:nvSpPr>
          <p:cNvPr id="17" name="ZoneTexte 16">
            <a:extLst>
              <a:ext uri="{FF2B5EF4-FFF2-40B4-BE49-F238E27FC236}">
                <a16:creationId xmlns:a16="http://schemas.microsoft.com/office/drawing/2014/main" id="{52F11D0C-AECC-60AF-25E7-BBA5411A348E}"/>
              </a:ext>
            </a:extLst>
          </p:cNvPr>
          <p:cNvSpPr txBox="1"/>
          <p:nvPr/>
        </p:nvSpPr>
        <p:spPr>
          <a:xfrm>
            <a:off x="661218" y="3772897"/>
            <a:ext cx="5985389" cy="246221"/>
          </a:xfrm>
          <a:prstGeom prst="rect">
            <a:avLst/>
          </a:prstGeom>
          <a:noFill/>
        </p:spPr>
        <p:txBody>
          <a:bodyPr wrap="square" rtlCol="0">
            <a:spAutoFit/>
          </a:bodyPr>
          <a:lstStyle/>
          <a:p>
            <a:pPr algn="ctr"/>
            <a:r>
              <a:rPr lang="fr-FR" sz="1000" b="1" dirty="0">
                <a:latin typeface="Arial" panose="020B0604020202020204" pitchFamily="34" charset="0"/>
                <a:cs typeface="Arial" panose="020B0604020202020204" pitchFamily="34" charset="0"/>
              </a:rPr>
              <a:t>Les 3 pistes Membre</a:t>
            </a:r>
            <a:r>
              <a:rPr lang="fr-FR" sz="1000" dirty="0">
                <a:latin typeface="Arial" panose="020B0604020202020204" pitchFamily="34" charset="0"/>
                <a:cs typeface="Arial" panose="020B0604020202020204" pitchFamily="34" charset="0"/>
              </a:rPr>
              <a:t>. Chaque membre gagné rapporte 1 point de victoire (ou 1 PV) en fin de partie</a:t>
            </a:r>
          </a:p>
        </p:txBody>
      </p:sp>
      <p:sp>
        <p:nvSpPr>
          <p:cNvPr id="18" name="ZoneTexte 17">
            <a:extLst>
              <a:ext uri="{FF2B5EF4-FFF2-40B4-BE49-F238E27FC236}">
                <a16:creationId xmlns:a16="http://schemas.microsoft.com/office/drawing/2014/main" id="{4D4FDAC3-0AAE-5D98-3C5A-AB5F4A7F1F60}"/>
              </a:ext>
            </a:extLst>
          </p:cNvPr>
          <p:cNvSpPr txBox="1"/>
          <p:nvPr/>
        </p:nvSpPr>
        <p:spPr>
          <a:xfrm>
            <a:off x="4346611" y="3296416"/>
            <a:ext cx="691899" cy="3693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Score final</a:t>
            </a:r>
          </a:p>
        </p:txBody>
      </p:sp>
      <p:sp>
        <p:nvSpPr>
          <p:cNvPr id="19" name="ZoneTexte 18">
            <a:extLst>
              <a:ext uri="{FF2B5EF4-FFF2-40B4-BE49-F238E27FC236}">
                <a16:creationId xmlns:a16="http://schemas.microsoft.com/office/drawing/2014/main" id="{342D0A3D-9663-4342-A994-A6140134906D}"/>
              </a:ext>
            </a:extLst>
          </p:cNvPr>
          <p:cNvSpPr txBox="1"/>
          <p:nvPr/>
        </p:nvSpPr>
        <p:spPr>
          <a:xfrm>
            <a:off x="4400559" y="708996"/>
            <a:ext cx="691899" cy="369332"/>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Nom du joueur</a:t>
            </a:r>
          </a:p>
        </p:txBody>
      </p:sp>
      <p:sp>
        <p:nvSpPr>
          <p:cNvPr id="20" name="ZoneTexte 19">
            <a:extLst>
              <a:ext uri="{FF2B5EF4-FFF2-40B4-BE49-F238E27FC236}">
                <a16:creationId xmlns:a16="http://schemas.microsoft.com/office/drawing/2014/main" id="{3EC9BC3C-C698-369D-BF07-677741211364}"/>
              </a:ext>
            </a:extLst>
          </p:cNvPr>
          <p:cNvSpPr txBox="1"/>
          <p:nvPr/>
        </p:nvSpPr>
        <p:spPr>
          <a:xfrm>
            <a:off x="4412589" y="1073653"/>
            <a:ext cx="691899" cy="507831"/>
          </a:xfrm>
          <a:prstGeom prst="rect">
            <a:avLst/>
          </a:prstGeom>
          <a:noFill/>
        </p:spPr>
        <p:txBody>
          <a:bodyPr wrap="square" rtlCol="0">
            <a:spAutoFit/>
          </a:bodyPr>
          <a:lstStyle/>
          <a:p>
            <a:pPr algn="ctr"/>
            <a:r>
              <a:rPr lang="fr-FR" sz="900" dirty="0">
                <a:latin typeface="Arial" panose="020B0604020202020204" pitchFamily="34" charset="0"/>
                <a:cs typeface="Arial" panose="020B0604020202020204" pitchFamily="34" charset="0"/>
              </a:rPr>
              <a:t>Colonne décompte final</a:t>
            </a:r>
          </a:p>
        </p:txBody>
      </p:sp>
      <p:sp>
        <p:nvSpPr>
          <p:cNvPr id="21" name="Rectangle 20">
            <a:extLst>
              <a:ext uri="{FF2B5EF4-FFF2-40B4-BE49-F238E27FC236}">
                <a16:creationId xmlns:a16="http://schemas.microsoft.com/office/drawing/2014/main" id="{AE281431-2AAF-6BC7-B207-29DF3A96E403}"/>
              </a:ext>
            </a:extLst>
          </p:cNvPr>
          <p:cNvSpPr/>
          <p:nvPr/>
        </p:nvSpPr>
        <p:spPr>
          <a:xfrm>
            <a:off x="273482" y="4024224"/>
            <a:ext cx="2951499" cy="2563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C34AEC95-54CE-55A7-E5CF-C39D2753914D}"/>
              </a:ext>
            </a:extLst>
          </p:cNvPr>
          <p:cNvSpPr txBox="1"/>
          <p:nvPr/>
        </p:nvSpPr>
        <p:spPr>
          <a:xfrm>
            <a:off x="545688" y="4128788"/>
            <a:ext cx="2638097" cy="646331"/>
          </a:xfrm>
          <a:prstGeom prst="rect">
            <a:avLst/>
          </a:prstGeom>
          <a:noFill/>
        </p:spPr>
        <p:txBody>
          <a:bodyPr wrap="square" rtlCol="0">
            <a:spAutoFit/>
          </a:bodyPr>
          <a:lstStyle/>
          <a:p>
            <a:pPr algn="just"/>
            <a:r>
              <a:rPr lang="fr-FR" sz="900" dirty="0">
                <a:latin typeface="Arial" panose="020B0604020202020204" pitchFamily="34" charset="0"/>
                <a:cs typeface="Arial" panose="020B0604020202020204" pitchFamily="34" charset="0"/>
              </a:rPr>
              <a:t>Chaque secteur est divisé en </a:t>
            </a:r>
            <a:r>
              <a:rPr lang="fr-FR" sz="900" b="1" dirty="0">
                <a:latin typeface="Arial" panose="020B0604020202020204" pitchFamily="34" charset="0"/>
                <a:cs typeface="Arial" panose="020B0604020202020204" pitchFamily="34" charset="0"/>
              </a:rPr>
              <a:t>6 colonnes</a:t>
            </a:r>
            <a:r>
              <a:rPr lang="fr-FR" sz="900" dirty="0">
                <a:latin typeface="Arial" panose="020B0604020202020204" pitchFamily="34" charset="0"/>
                <a:cs typeface="Arial" panose="020B0604020202020204" pitchFamily="34" charset="0"/>
              </a:rPr>
              <a:t>, chacune associée à un dé que les joueurs doivent numéroter avant le début de chaque partie.</a:t>
            </a:r>
          </a:p>
        </p:txBody>
      </p:sp>
      <p:sp>
        <p:nvSpPr>
          <p:cNvPr id="23" name="ZoneTexte 22">
            <a:extLst>
              <a:ext uri="{FF2B5EF4-FFF2-40B4-BE49-F238E27FC236}">
                <a16:creationId xmlns:a16="http://schemas.microsoft.com/office/drawing/2014/main" id="{E6EE869E-42BB-210C-0CD2-D21F3EE593CC}"/>
              </a:ext>
            </a:extLst>
          </p:cNvPr>
          <p:cNvSpPr txBox="1"/>
          <p:nvPr/>
        </p:nvSpPr>
        <p:spPr>
          <a:xfrm>
            <a:off x="273482" y="4815377"/>
            <a:ext cx="2910303" cy="369332"/>
          </a:xfrm>
          <a:prstGeom prst="rect">
            <a:avLst/>
          </a:prstGeom>
          <a:noFill/>
        </p:spPr>
        <p:txBody>
          <a:bodyPr wrap="square" rtlCol="0">
            <a:spAutoFit/>
          </a:bodyPr>
          <a:lstStyle/>
          <a:p>
            <a:pPr algn="just"/>
            <a:r>
              <a:rPr lang="fr-FR" sz="900" dirty="0">
                <a:latin typeface="Arial" panose="020B0604020202020204" pitchFamily="34" charset="0"/>
                <a:cs typeface="Arial" panose="020B0604020202020204" pitchFamily="34" charset="0"/>
              </a:rPr>
              <a:t>Pour votre première partie, </a:t>
            </a:r>
            <a:r>
              <a:rPr lang="fr-FR" sz="900" b="1" dirty="0">
                <a:latin typeface="Arial" panose="020B0604020202020204" pitchFamily="34" charset="0"/>
                <a:cs typeface="Arial" panose="020B0604020202020204" pitchFamily="34" charset="0"/>
              </a:rPr>
              <a:t>numérotez les dés</a:t>
            </a:r>
            <a:r>
              <a:rPr lang="fr-FR" sz="900" dirty="0">
                <a:latin typeface="Arial" panose="020B0604020202020204" pitchFamily="34" charset="0"/>
                <a:cs typeface="Arial" panose="020B0604020202020204" pitchFamily="34" charset="0"/>
              </a:rPr>
              <a:t> de chaque quartier de 1 à 6, de la gauche vers la droite :</a:t>
            </a:r>
          </a:p>
        </p:txBody>
      </p:sp>
      <p:sp>
        <p:nvSpPr>
          <p:cNvPr id="24" name="Rectangle 23">
            <a:extLst>
              <a:ext uri="{FF2B5EF4-FFF2-40B4-BE49-F238E27FC236}">
                <a16:creationId xmlns:a16="http://schemas.microsoft.com/office/drawing/2014/main" id="{32FF528E-5911-325C-3E2F-13CDBB629460}"/>
              </a:ext>
            </a:extLst>
          </p:cNvPr>
          <p:cNvSpPr/>
          <p:nvPr/>
        </p:nvSpPr>
        <p:spPr>
          <a:xfrm rot="16200000">
            <a:off x="1363118" y="4597526"/>
            <a:ext cx="790021" cy="25841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avec coins arrondis en diagonale 29">
            <a:extLst>
              <a:ext uri="{FF2B5EF4-FFF2-40B4-BE49-F238E27FC236}">
                <a16:creationId xmlns:a16="http://schemas.microsoft.com/office/drawing/2014/main" id="{31B95B0E-F56D-02AD-7111-1C178AAF2DCD}"/>
              </a:ext>
            </a:extLst>
          </p:cNvPr>
          <p:cNvSpPr/>
          <p:nvPr/>
        </p:nvSpPr>
        <p:spPr>
          <a:xfrm>
            <a:off x="5014450" y="1001556"/>
            <a:ext cx="1505882" cy="2664192"/>
          </a:xfrm>
          <a:prstGeom prst="round2DiagRect">
            <a:avLst>
              <a:gd name="adj1" fmla="val 16667"/>
              <a:gd name="adj2" fmla="val 18577"/>
            </a:avLst>
          </a:prstGeom>
          <a:solidFill>
            <a:schemeClr val="bg2"/>
          </a:solid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900" dirty="0"/>
          </a:p>
        </p:txBody>
      </p:sp>
      <p:sp>
        <p:nvSpPr>
          <p:cNvPr id="31" name="ZoneTexte 30">
            <a:extLst>
              <a:ext uri="{FF2B5EF4-FFF2-40B4-BE49-F238E27FC236}">
                <a16:creationId xmlns:a16="http://schemas.microsoft.com/office/drawing/2014/main" id="{C5D00C7B-A62C-201A-1E2E-330DBAFBE0ED}"/>
              </a:ext>
            </a:extLst>
          </p:cNvPr>
          <p:cNvSpPr txBox="1"/>
          <p:nvPr/>
        </p:nvSpPr>
        <p:spPr>
          <a:xfrm>
            <a:off x="5059896" y="1001556"/>
            <a:ext cx="1415844" cy="230832"/>
          </a:xfrm>
          <a:prstGeom prst="rect">
            <a:avLst/>
          </a:prstGeom>
          <a:noFill/>
        </p:spPr>
        <p:txBody>
          <a:bodyPr wrap="square" rtlCol="0">
            <a:spAutoFit/>
          </a:bodyPr>
          <a:lstStyle/>
          <a:p>
            <a:pPr algn="ctr"/>
            <a:r>
              <a:rPr lang="fr-FR" sz="900" b="1" dirty="0">
                <a:latin typeface="Arial" panose="020B0604020202020204" pitchFamily="34" charset="0"/>
                <a:cs typeface="Arial" panose="020B0604020202020204" pitchFamily="34" charset="0"/>
              </a:rPr>
              <a:t>3 actions de prestige</a:t>
            </a:r>
          </a:p>
        </p:txBody>
      </p:sp>
      <p:sp>
        <p:nvSpPr>
          <p:cNvPr id="32" name="ZoneTexte 31">
            <a:extLst>
              <a:ext uri="{FF2B5EF4-FFF2-40B4-BE49-F238E27FC236}">
                <a16:creationId xmlns:a16="http://schemas.microsoft.com/office/drawing/2014/main" id="{6C467847-9E3B-6A7D-D3DA-47898AB1F23C}"/>
              </a:ext>
            </a:extLst>
          </p:cNvPr>
          <p:cNvSpPr txBox="1"/>
          <p:nvPr/>
        </p:nvSpPr>
        <p:spPr>
          <a:xfrm>
            <a:off x="5252263" y="1206195"/>
            <a:ext cx="1354119" cy="2308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Contrat de subvention</a:t>
            </a:r>
          </a:p>
        </p:txBody>
      </p:sp>
      <p:sp>
        <p:nvSpPr>
          <p:cNvPr id="33" name="ZoneTexte 32">
            <a:extLst>
              <a:ext uri="{FF2B5EF4-FFF2-40B4-BE49-F238E27FC236}">
                <a16:creationId xmlns:a16="http://schemas.microsoft.com/office/drawing/2014/main" id="{5FE6607F-07B5-B600-D8CF-86CAD77CA779}"/>
              </a:ext>
            </a:extLst>
          </p:cNvPr>
          <p:cNvSpPr txBox="1"/>
          <p:nvPr/>
        </p:nvSpPr>
        <p:spPr>
          <a:xfrm>
            <a:off x="5249493" y="1402020"/>
            <a:ext cx="1226626" cy="3693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Constitution d’une association</a:t>
            </a:r>
          </a:p>
        </p:txBody>
      </p:sp>
      <p:sp>
        <p:nvSpPr>
          <p:cNvPr id="34" name="ZoneTexte 33">
            <a:extLst>
              <a:ext uri="{FF2B5EF4-FFF2-40B4-BE49-F238E27FC236}">
                <a16:creationId xmlns:a16="http://schemas.microsoft.com/office/drawing/2014/main" id="{26A24A66-F246-D314-3399-642394C9E5D6}"/>
              </a:ext>
            </a:extLst>
          </p:cNvPr>
          <p:cNvSpPr txBox="1"/>
          <p:nvPr/>
        </p:nvSpPr>
        <p:spPr>
          <a:xfrm>
            <a:off x="5249493" y="1736564"/>
            <a:ext cx="1226626" cy="3693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Publication d’une thèse</a:t>
            </a:r>
          </a:p>
        </p:txBody>
      </p:sp>
      <p:sp>
        <p:nvSpPr>
          <p:cNvPr id="35" name="ZoneTexte 34">
            <a:extLst>
              <a:ext uri="{FF2B5EF4-FFF2-40B4-BE49-F238E27FC236}">
                <a16:creationId xmlns:a16="http://schemas.microsoft.com/office/drawing/2014/main" id="{471377A4-EE3C-356A-F150-7ECF001FAD6D}"/>
              </a:ext>
            </a:extLst>
          </p:cNvPr>
          <p:cNvSpPr txBox="1"/>
          <p:nvPr/>
        </p:nvSpPr>
        <p:spPr>
          <a:xfrm>
            <a:off x="4958953" y="2064479"/>
            <a:ext cx="1616875" cy="230832"/>
          </a:xfrm>
          <a:prstGeom prst="rect">
            <a:avLst/>
          </a:prstGeom>
          <a:noFill/>
        </p:spPr>
        <p:txBody>
          <a:bodyPr wrap="square" rtlCol="0">
            <a:spAutoFit/>
          </a:bodyPr>
          <a:lstStyle/>
          <a:p>
            <a:pPr algn="ctr"/>
            <a:r>
              <a:rPr lang="fr-FR" sz="900" b="1" dirty="0">
                <a:latin typeface="Arial" panose="020B0604020202020204" pitchFamily="34" charset="0"/>
                <a:cs typeface="Arial" panose="020B0604020202020204" pitchFamily="34" charset="0"/>
              </a:rPr>
              <a:t>3 bâtiments de fonction</a:t>
            </a:r>
          </a:p>
        </p:txBody>
      </p:sp>
      <p:sp>
        <p:nvSpPr>
          <p:cNvPr id="36" name="ZoneTexte 35">
            <a:extLst>
              <a:ext uri="{FF2B5EF4-FFF2-40B4-BE49-F238E27FC236}">
                <a16:creationId xmlns:a16="http://schemas.microsoft.com/office/drawing/2014/main" id="{99618D5B-2D1A-E014-9774-ED1D3A888715}"/>
              </a:ext>
            </a:extLst>
          </p:cNvPr>
          <p:cNvSpPr txBox="1"/>
          <p:nvPr/>
        </p:nvSpPr>
        <p:spPr>
          <a:xfrm>
            <a:off x="5250615" y="2259822"/>
            <a:ext cx="1354119" cy="2308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Pôle administratif</a:t>
            </a:r>
          </a:p>
        </p:txBody>
      </p:sp>
      <p:sp>
        <p:nvSpPr>
          <p:cNvPr id="37" name="ZoneTexte 36">
            <a:extLst>
              <a:ext uri="{FF2B5EF4-FFF2-40B4-BE49-F238E27FC236}">
                <a16:creationId xmlns:a16="http://schemas.microsoft.com/office/drawing/2014/main" id="{E4BB5524-8037-D0F4-1364-06E48B73E4AB}"/>
              </a:ext>
            </a:extLst>
          </p:cNvPr>
          <p:cNvSpPr txBox="1"/>
          <p:nvPr/>
        </p:nvSpPr>
        <p:spPr>
          <a:xfrm>
            <a:off x="5250615" y="2452532"/>
            <a:ext cx="1354119" cy="2308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Résidence étudiante</a:t>
            </a:r>
          </a:p>
        </p:txBody>
      </p:sp>
      <p:sp>
        <p:nvSpPr>
          <p:cNvPr id="38" name="ZoneTexte 37">
            <a:extLst>
              <a:ext uri="{FF2B5EF4-FFF2-40B4-BE49-F238E27FC236}">
                <a16:creationId xmlns:a16="http://schemas.microsoft.com/office/drawing/2014/main" id="{20DFA675-84F9-072D-13A9-3892494CB3C7}"/>
              </a:ext>
            </a:extLst>
          </p:cNvPr>
          <p:cNvSpPr txBox="1"/>
          <p:nvPr/>
        </p:nvSpPr>
        <p:spPr>
          <a:xfrm>
            <a:off x="5249493" y="2648009"/>
            <a:ext cx="1354119" cy="369332"/>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Laboratoire de recherche</a:t>
            </a:r>
          </a:p>
        </p:txBody>
      </p:sp>
      <p:sp>
        <p:nvSpPr>
          <p:cNvPr id="40" name="ZoneTexte 39">
            <a:extLst>
              <a:ext uri="{FF2B5EF4-FFF2-40B4-BE49-F238E27FC236}">
                <a16:creationId xmlns:a16="http://schemas.microsoft.com/office/drawing/2014/main" id="{FF01E354-5570-64BE-BAE2-2B53C5374256}"/>
              </a:ext>
            </a:extLst>
          </p:cNvPr>
          <p:cNvSpPr txBox="1"/>
          <p:nvPr/>
        </p:nvSpPr>
        <p:spPr>
          <a:xfrm>
            <a:off x="4961158" y="2981544"/>
            <a:ext cx="1616875" cy="230832"/>
          </a:xfrm>
          <a:prstGeom prst="rect">
            <a:avLst/>
          </a:prstGeom>
          <a:noFill/>
        </p:spPr>
        <p:txBody>
          <a:bodyPr wrap="square" rtlCol="0">
            <a:spAutoFit/>
          </a:bodyPr>
          <a:lstStyle/>
          <a:p>
            <a:pPr algn="ctr"/>
            <a:r>
              <a:rPr lang="fr-FR" sz="900" b="1" dirty="0">
                <a:latin typeface="Arial" panose="020B0604020202020204" pitchFamily="34" charset="0"/>
                <a:cs typeface="Arial" panose="020B0604020202020204" pitchFamily="34" charset="0"/>
              </a:rPr>
              <a:t>3 types de ressources</a:t>
            </a:r>
          </a:p>
        </p:txBody>
      </p:sp>
      <p:sp>
        <p:nvSpPr>
          <p:cNvPr id="41" name="ZoneTexte 40">
            <a:extLst>
              <a:ext uri="{FF2B5EF4-FFF2-40B4-BE49-F238E27FC236}">
                <a16:creationId xmlns:a16="http://schemas.microsoft.com/office/drawing/2014/main" id="{546A9BCF-948E-7F18-DAD9-17A9AAF4F066}"/>
              </a:ext>
            </a:extLst>
          </p:cNvPr>
          <p:cNvSpPr txBox="1"/>
          <p:nvPr/>
        </p:nvSpPr>
        <p:spPr>
          <a:xfrm>
            <a:off x="5562283" y="3153932"/>
            <a:ext cx="1354119" cy="507831"/>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Fond</a:t>
            </a:r>
            <a:br>
              <a:rPr lang="fr-FR" sz="900" dirty="0">
                <a:latin typeface="Arial" panose="020B0604020202020204" pitchFamily="34" charset="0"/>
                <a:cs typeface="Arial" panose="020B0604020202020204" pitchFamily="34" charset="0"/>
              </a:rPr>
            </a:br>
            <a:r>
              <a:rPr lang="fr-FR" sz="900" dirty="0">
                <a:latin typeface="Arial" panose="020B0604020202020204" pitchFamily="34" charset="0"/>
                <a:cs typeface="Arial" panose="020B0604020202020204" pitchFamily="34" charset="0"/>
              </a:rPr>
              <a:t>Motivation</a:t>
            </a:r>
            <a:br>
              <a:rPr lang="fr-FR" sz="900" dirty="0">
                <a:latin typeface="Arial" panose="020B0604020202020204" pitchFamily="34" charset="0"/>
                <a:cs typeface="Arial" panose="020B0604020202020204" pitchFamily="34" charset="0"/>
              </a:rPr>
            </a:br>
            <a:r>
              <a:rPr lang="fr-FR" sz="900" dirty="0">
                <a:latin typeface="Arial" panose="020B0604020202020204" pitchFamily="34" charset="0"/>
                <a:cs typeface="Arial" panose="020B0604020202020204" pitchFamily="34" charset="0"/>
              </a:rPr>
              <a:t>Connaissance</a:t>
            </a:r>
          </a:p>
        </p:txBody>
      </p:sp>
      <p:sp>
        <p:nvSpPr>
          <p:cNvPr id="42" name="Rectangle : avec coin rogné 41">
            <a:extLst>
              <a:ext uri="{FF2B5EF4-FFF2-40B4-BE49-F238E27FC236}">
                <a16:creationId xmlns:a16="http://schemas.microsoft.com/office/drawing/2014/main" id="{1EC294BF-1926-6F75-75F4-62127B100879}"/>
              </a:ext>
            </a:extLst>
          </p:cNvPr>
          <p:cNvSpPr/>
          <p:nvPr/>
        </p:nvSpPr>
        <p:spPr>
          <a:xfrm rot="5400000">
            <a:off x="4604536" y="3039040"/>
            <a:ext cx="973534" cy="2951499"/>
          </a:xfrm>
          <a:prstGeom prst="snip1Rect">
            <a:avLst/>
          </a:prstGeom>
          <a:solidFill>
            <a:schemeClr val="bg2"/>
          </a:solidFill>
          <a:ln w="317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 avec coin rogné 42">
            <a:extLst>
              <a:ext uri="{FF2B5EF4-FFF2-40B4-BE49-F238E27FC236}">
                <a16:creationId xmlns:a16="http://schemas.microsoft.com/office/drawing/2014/main" id="{BCF62341-3A42-19DC-8AEB-3FAFC5B2F8A3}"/>
              </a:ext>
            </a:extLst>
          </p:cNvPr>
          <p:cNvSpPr/>
          <p:nvPr/>
        </p:nvSpPr>
        <p:spPr>
          <a:xfrm rot="5400000">
            <a:off x="4837259" y="3860988"/>
            <a:ext cx="497199" cy="2942724"/>
          </a:xfrm>
          <a:prstGeom prst="snip1Rect">
            <a:avLst/>
          </a:prstGeom>
          <a:solidFill>
            <a:schemeClr val="bg2"/>
          </a:solidFill>
          <a:ln w="317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Rectangle : avec coins arrondis en diagonale 44">
            <a:extLst>
              <a:ext uri="{FF2B5EF4-FFF2-40B4-BE49-F238E27FC236}">
                <a16:creationId xmlns:a16="http://schemas.microsoft.com/office/drawing/2014/main" id="{69ED535D-E8D2-49C5-9ECA-C398478F2330}"/>
              </a:ext>
            </a:extLst>
          </p:cNvPr>
          <p:cNvSpPr/>
          <p:nvPr/>
        </p:nvSpPr>
        <p:spPr>
          <a:xfrm>
            <a:off x="3614498" y="5664119"/>
            <a:ext cx="2942723" cy="923330"/>
          </a:xfrm>
          <a:prstGeom prst="round2DiagRect">
            <a:avLst>
              <a:gd name="adj1" fmla="val 16667"/>
              <a:gd name="adj2" fmla="val 18577"/>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900" dirty="0"/>
          </a:p>
        </p:txBody>
      </p:sp>
      <p:sp>
        <p:nvSpPr>
          <p:cNvPr id="46" name="ZoneTexte 45">
            <a:extLst>
              <a:ext uri="{FF2B5EF4-FFF2-40B4-BE49-F238E27FC236}">
                <a16:creationId xmlns:a16="http://schemas.microsoft.com/office/drawing/2014/main" id="{4004AF46-033F-5FCC-9EBF-FBD0E82C0E8D}"/>
              </a:ext>
            </a:extLst>
          </p:cNvPr>
          <p:cNvSpPr txBox="1"/>
          <p:nvPr/>
        </p:nvSpPr>
        <p:spPr>
          <a:xfrm>
            <a:off x="3614497" y="4042639"/>
            <a:ext cx="2942724" cy="923330"/>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Lors de vos </a:t>
            </a:r>
            <a:r>
              <a:rPr lang="fr-FR" sz="900" b="1" dirty="0">
                <a:latin typeface="Arial" panose="020B0604020202020204" pitchFamily="34" charset="0"/>
                <a:cs typeface="Arial" panose="020B0604020202020204" pitchFamily="34" charset="0"/>
              </a:rPr>
              <a:t>parties suivantes</a:t>
            </a:r>
            <a:r>
              <a:rPr lang="fr-FR" sz="900" dirty="0">
                <a:latin typeface="Arial" panose="020B0604020202020204" pitchFamily="34" charset="0"/>
                <a:cs typeface="Arial" panose="020B0604020202020204" pitchFamily="34" charset="0"/>
              </a:rPr>
              <a:t>, le XXX doit :</a:t>
            </a:r>
            <a:br>
              <a:rPr lang="fr-FR" sz="900" dirty="0">
                <a:latin typeface="Arial" panose="020B0604020202020204" pitchFamily="34" charset="0"/>
                <a:cs typeface="Arial" panose="020B0604020202020204" pitchFamily="34" charset="0"/>
              </a:rPr>
            </a:br>
            <a:r>
              <a:rPr lang="fr-FR" sz="900" dirty="0">
                <a:latin typeface="Arial" panose="020B0604020202020204" pitchFamily="34" charset="0"/>
                <a:cs typeface="Arial" panose="020B0604020202020204" pitchFamily="34" charset="0"/>
              </a:rPr>
              <a:t>- lancer un dé pour définir la valeur la plus à gauche,</a:t>
            </a:r>
          </a:p>
          <a:p>
            <a:r>
              <a:rPr lang="fr-FR" sz="900" dirty="0">
                <a:latin typeface="Arial" panose="020B0604020202020204" pitchFamily="34" charset="0"/>
                <a:cs typeface="Arial" panose="020B0604020202020204" pitchFamily="34" charset="0"/>
              </a:rPr>
              <a:t>- Choisir si la numérotation est croissante ou décroissante.</a:t>
            </a:r>
          </a:p>
          <a:p>
            <a:r>
              <a:rPr lang="fr-FR" sz="900" b="1" i="1" dirty="0">
                <a:latin typeface="Arial" panose="020B0604020202020204" pitchFamily="34" charset="0"/>
                <a:cs typeface="Arial" panose="020B0604020202020204" pitchFamily="34" charset="0"/>
              </a:rPr>
              <a:t>Exemple : </a:t>
            </a:r>
            <a:r>
              <a:rPr lang="fr-FR" sz="900" i="1" dirty="0">
                <a:latin typeface="Arial" panose="020B0604020202020204" pitchFamily="34" charset="0"/>
                <a:cs typeface="Arial" panose="020B0604020202020204" pitchFamily="34" charset="0"/>
              </a:rPr>
              <a:t>4, 5, 6, 1, 2, 3 (croissant) ou 4, 3, 2, 1, 6, 5 (décroissant).</a:t>
            </a:r>
          </a:p>
        </p:txBody>
      </p:sp>
      <p:sp>
        <p:nvSpPr>
          <p:cNvPr id="47" name="ZoneTexte 46">
            <a:extLst>
              <a:ext uri="{FF2B5EF4-FFF2-40B4-BE49-F238E27FC236}">
                <a16:creationId xmlns:a16="http://schemas.microsoft.com/office/drawing/2014/main" id="{7617D605-3602-68CB-A487-D6F880CAAA82}"/>
              </a:ext>
            </a:extLst>
          </p:cNvPr>
          <p:cNvSpPr txBox="1"/>
          <p:nvPr/>
        </p:nvSpPr>
        <p:spPr>
          <a:xfrm>
            <a:off x="3607315" y="5083750"/>
            <a:ext cx="3014009" cy="507831"/>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Vous pouvez également choisir de jouer en mode expert dans lequel le XXX numérote les colonnes dans l’ordre de son choix.</a:t>
            </a:r>
            <a:endParaRPr lang="fr-FR" sz="900" i="1" dirty="0">
              <a:latin typeface="Arial" panose="020B0604020202020204" pitchFamily="34" charset="0"/>
              <a:cs typeface="Arial" panose="020B0604020202020204" pitchFamily="34" charset="0"/>
            </a:endParaRPr>
          </a:p>
        </p:txBody>
      </p:sp>
      <p:sp>
        <p:nvSpPr>
          <p:cNvPr id="48" name="ZoneTexte 47">
            <a:extLst>
              <a:ext uri="{FF2B5EF4-FFF2-40B4-BE49-F238E27FC236}">
                <a16:creationId xmlns:a16="http://schemas.microsoft.com/office/drawing/2014/main" id="{78A2B107-8388-2DF1-AE2B-098BED69CF5C}"/>
              </a:ext>
            </a:extLst>
          </p:cNvPr>
          <p:cNvSpPr txBox="1"/>
          <p:nvPr/>
        </p:nvSpPr>
        <p:spPr>
          <a:xfrm>
            <a:off x="3614496" y="5687230"/>
            <a:ext cx="2589659" cy="923330"/>
          </a:xfrm>
          <a:prstGeom prst="rect">
            <a:avLst/>
          </a:prstGeom>
          <a:noFill/>
        </p:spPr>
        <p:txBody>
          <a:bodyPr wrap="square" rtlCol="0">
            <a:spAutoFit/>
          </a:bodyPr>
          <a:lstStyle/>
          <a:p>
            <a:r>
              <a:rPr lang="fr-FR" sz="900" dirty="0">
                <a:solidFill>
                  <a:schemeClr val="bg1"/>
                </a:solidFill>
                <a:latin typeface="Arial" panose="020B0604020202020204" pitchFamily="34" charset="0"/>
                <a:cs typeface="Arial" panose="020B0604020202020204" pitchFamily="34" charset="0"/>
              </a:rPr>
              <a:t>- Les valeurs de 1 à 6 doivent être utilisées une seule fois par secteur.</a:t>
            </a:r>
            <a:br>
              <a:rPr lang="fr-FR" sz="900" dirty="0">
                <a:solidFill>
                  <a:schemeClr val="bg1"/>
                </a:solidFill>
                <a:latin typeface="Arial" panose="020B0604020202020204" pitchFamily="34" charset="0"/>
                <a:cs typeface="Arial" panose="020B0604020202020204" pitchFamily="34" charset="0"/>
              </a:rPr>
            </a:br>
            <a:r>
              <a:rPr lang="fr-FR" sz="900" dirty="0">
                <a:solidFill>
                  <a:schemeClr val="bg1"/>
                </a:solidFill>
                <a:latin typeface="Arial" panose="020B0604020202020204" pitchFamily="34" charset="0"/>
                <a:cs typeface="Arial" panose="020B0604020202020204" pitchFamily="34" charset="0"/>
              </a:rPr>
              <a:t>- Tous les joueurs doivent utiliser la même numérotation.</a:t>
            </a:r>
            <a:br>
              <a:rPr lang="fr-FR" sz="900" dirty="0">
                <a:solidFill>
                  <a:schemeClr val="bg1"/>
                </a:solidFill>
                <a:latin typeface="Arial" panose="020B0604020202020204" pitchFamily="34" charset="0"/>
                <a:cs typeface="Arial" panose="020B0604020202020204" pitchFamily="34" charset="0"/>
              </a:rPr>
            </a:br>
            <a:r>
              <a:rPr lang="fr-FR" sz="900" dirty="0">
                <a:solidFill>
                  <a:schemeClr val="bg1"/>
                </a:solidFill>
                <a:latin typeface="Arial" panose="020B0604020202020204" pitchFamily="34" charset="0"/>
                <a:cs typeface="Arial" panose="020B0604020202020204" pitchFamily="34" charset="0"/>
              </a:rPr>
              <a:t>- Les valeurs d’une même colonne doivent être identiques.</a:t>
            </a:r>
            <a:endParaRPr lang="fr-FR" sz="9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92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6 576 600+ Fond Papier Photos, taleaux et images libre de droits - iStock |  Texture papier, Papier blanc, Feuille papier">
            <a:extLst>
              <a:ext uri="{FF2B5EF4-FFF2-40B4-BE49-F238E27FC236}">
                <a16:creationId xmlns:a16="http://schemas.microsoft.com/office/drawing/2014/main" id="{40D77EFD-A2B9-2D17-1E46-0AAE12659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AEB8BCA-C727-EA9F-82F0-6EC809325929}"/>
              </a:ext>
            </a:extLst>
          </p:cNvPr>
          <p:cNvSpPr txBox="1"/>
          <p:nvPr/>
        </p:nvSpPr>
        <p:spPr>
          <a:xfrm>
            <a:off x="344128" y="349554"/>
            <a:ext cx="6152279" cy="369332"/>
          </a:xfrm>
          <a:prstGeom prst="rect">
            <a:avLst/>
          </a:prstGeom>
          <a:noFill/>
          <a:ln>
            <a:solidFill>
              <a:schemeClr val="tx1"/>
            </a:solidFill>
          </a:ln>
        </p:spPr>
        <p:txBody>
          <a:bodyPr wrap="square" rtlCol="0">
            <a:spAutoFit/>
          </a:bodyPr>
          <a:lstStyle/>
          <a:p>
            <a:r>
              <a:rPr lang="fr-FR" b="1" dirty="0">
                <a:latin typeface="Arial" panose="020B0604020202020204" pitchFamily="34" charset="0"/>
                <a:cs typeface="Arial" panose="020B0604020202020204" pitchFamily="34" charset="0"/>
              </a:rPr>
              <a:t>Déroulement de la partie</a:t>
            </a:r>
          </a:p>
        </p:txBody>
      </p:sp>
      <p:cxnSp>
        <p:nvCxnSpPr>
          <p:cNvPr id="6" name="Connecteur droit 5">
            <a:extLst>
              <a:ext uri="{FF2B5EF4-FFF2-40B4-BE49-F238E27FC236}">
                <a16:creationId xmlns:a16="http://schemas.microsoft.com/office/drawing/2014/main" id="{D725F8A4-5E40-6504-CC36-A8BEB6D8FF93}"/>
              </a:ext>
            </a:extLst>
          </p:cNvPr>
          <p:cNvCxnSpPr>
            <a:cxnSpLocks/>
          </p:cNvCxnSpPr>
          <p:nvPr/>
        </p:nvCxnSpPr>
        <p:spPr>
          <a:xfrm>
            <a:off x="3420269" y="1681317"/>
            <a:ext cx="0" cy="4680154"/>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8" name="ZoneTexte 7">
            <a:extLst>
              <a:ext uri="{FF2B5EF4-FFF2-40B4-BE49-F238E27FC236}">
                <a16:creationId xmlns:a16="http://schemas.microsoft.com/office/drawing/2014/main" id="{A68E3438-3BB1-F979-56ED-31C49AF5917C}"/>
              </a:ext>
            </a:extLst>
          </p:cNvPr>
          <p:cNvSpPr txBox="1"/>
          <p:nvPr/>
        </p:nvSpPr>
        <p:spPr>
          <a:xfrm>
            <a:off x="95609" y="830770"/>
            <a:ext cx="6744929" cy="246221"/>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Une partie dure </a:t>
            </a:r>
            <a:r>
              <a:rPr lang="fr-FR" sz="1000" b="1" dirty="0">
                <a:latin typeface="Arial" panose="020B0604020202020204" pitchFamily="34" charset="0"/>
                <a:cs typeface="Arial" panose="020B0604020202020204" pitchFamily="34" charset="0"/>
              </a:rPr>
              <a:t>8 ans</a:t>
            </a:r>
            <a:r>
              <a:rPr lang="fr-FR" sz="1000" dirty="0">
                <a:latin typeface="Arial" panose="020B0604020202020204" pitchFamily="34" charset="0"/>
                <a:cs typeface="Arial" panose="020B0604020202020204" pitchFamily="34" charset="0"/>
              </a:rPr>
              <a:t>, chacun divisé lui-même en 2 semestres : le semestre d’automne et le semestre de printemps</a:t>
            </a:r>
          </a:p>
        </p:txBody>
      </p:sp>
      <p:sp>
        <p:nvSpPr>
          <p:cNvPr id="9" name="ZoneTexte 8">
            <a:extLst>
              <a:ext uri="{FF2B5EF4-FFF2-40B4-BE49-F238E27FC236}">
                <a16:creationId xmlns:a16="http://schemas.microsoft.com/office/drawing/2014/main" id="{26B94AB4-3D02-2B9B-D9B6-782DF1BBEDFB}"/>
              </a:ext>
            </a:extLst>
          </p:cNvPr>
          <p:cNvSpPr txBox="1"/>
          <p:nvPr/>
        </p:nvSpPr>
        <p:spPr>
          <a:xfrm>
            <a:off x="95608" y="1132932"/>
            <a:ext cx="6744929" cy="553998"/>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Au début de chaque semestre, le XXX lance 4 dés et les positionne sur les XXX en jeu. Ensuite, après la résolution de l’évènement déterminé par le dé noir (dé de coupure de budget), les joueurs choisissent simultanément un dé transparent (dé de compétence) pour réaliser une action.</a:t>
            </a:r>
          </a:p>
        </p:txBody>
      </p:sp>
    </p:spTree>
    <p:extLst>
      <p:ext uri="{BB962C8B-B14F-4D97-AF65-F5344CB8AC3E}">
        <p14:creationId xmlns:p14="http://schemas.microsoft.com/office/powerpoint/2010/main" val="118784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6 576 600+ Fond Papier Photos, taleaux et images libre de droits - iStock |  Texture papier, Papier blanc, Feuille papier">
            <a:extLst>
              <a:ext uri="{FF2B5EF4-FFF2-40B4-BE49-F238E27FC236}">
                <a16:creationId xmlns:a16="http://schemas.microsoft.com/office/drawing/2014/main" id="{27864504-CF04-BFAA-EF27-F268EE2F4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07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6 576 600+ Fond Papier Photos, taleaux et images libre de droits - iStock |  Texture papier, Papier blanc, Feuille papier">
            <a:extLst>
              <a:ext uri="{FF2B5EF4-FFF2-40B4-BE49-F238E27FC236}">
                <a16:creationId xmlns:a16="http://schemas.microsoft.com/office/drawing/2014/main" id="{691AEE0C-A7C9-C35B-E9CE-4611705AC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8A0FAA3C-475A-0D20-52C2-8C42079D7973}"/>
              </a:ext>
            </a:extLst>
          </p:cNvPr>
          <p:cNvSpPr txBox="1"/>
          <p:nvPr/>
        </p:nvSpPr>
        <p:spPr>
          <a:xfrm>
            <a:off x="344128" y="349554"/>
            <a:ext cx="6152279" cy="369332"/>
          </a:xfrm>
          <a:prstGeom prst="rect">
            <a:avLst/>
          </a:prstGeom>
          <a:noFill/>
          <a:ln>
            <a:solidFill>
              <a:schemeClr val="tx1"/>
            </a:solidFill>
          </a:ln>
        </p:spPr>
        <p:txBody>
          <a:bodyPr wrap="square" rtlCol="0">
            <a:spAutoFit/>
          </a:bodyPr>
          <a:lstStyle/>
          <a:p>
            <a:r>
              <a:rPr lang="fr-FR" b="1" dirty="0">
                <a:latin typeface="Arial" panose="020B0604020202020204" pitchFamily="34" charset="0"/>
                <a:cs typeface="Arial" panose="020B0604020202020204" pitchFamily="34" charset="0"/>
              </a:rPr>
              <a:t>Les actions en détail</a:t>
            </a:r>
          </a:p>
        </p:txBody>
      </p:sp>
      <p:sp>
        <p:nvSpPr>
          <p:cNvPr id="5" name="ZoneTexte 4">
            <a:extLst>
              <a:ext uri="{FF2B5EF4-FFF2-40B4-BE49-F238E27FC236}">
                <a16:creationId xmlns:a16="http://schemas.microsoft.com/office/drawing/2014/main" id="{7D0E48DA-966C-8F60-1604-5E984351FD94}"/>
              </a:ext>
            </a:extLst>
          </p:cNvPr>
          <p:cNvSpPr txBox="1"/>
          <p:nvPr/>
        </p:nvSpPr>
        <p:spPr>
          <a:xfrm>
            <a:off x="344128" y="884905"/>
            <a:ext cx="2743202" cy="307777"/>
          </a:xfrm>
          <a:prstGeom prst="rect">
            <a:avLst/>
          </a:prstGeom>
          <a:noFill/>
          <a:ln>
            <a:noFill/>
          </a:ln>
        </p:spPr>
        <p:txBody>
          <a:bodyPr wrap="square" rtlCol="0">
            <a:spAutoFit/>
          </a:bodyPr>
          <a:lstStyle/>
          <a:p>
            <a:r>
              <a:rPr lang="fr-FR" sz="1400" u="sng" dirty="0">
                <a:latin typeface="Arial" panose="020B0604020202020204" pitchFamily="34" charset="0"/>
                <a:cs typeface="Arial" panose="020B0604020202020204" pitchFamily="34" charset="0"/>
              </a:rPr>
              <a:t>1. Gagner des ressources</a:t>
            </a:r>
          </a:p>
        </p:txBody>
      </p:sp>
    </p:spTree>
    <p:extLst>
      <p:ext uri="{BB962C8B-B14F-4D97-AF65-F5344CB8AC3E}">
        <p14:creationId xmlns:p14="http://schemas.microsoft.com/office/powerpoint/2010/main" val="267482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6 576 600+ Fond Papier Photos, taleaux et images libre de droits - iStock |  Texture papier, Papier blanc, Feuille papier">
            <a:extLst>
              <a:ext uri="{FF2B5EF4-FFF2-40B4-BE49-F238E27FC236}">
                <a16:creationId xmlns:a16="http://schemas.microsoft.com/office/drawing/2014/main" id="{ADD42527-5C78-E9E5-D23F-7899BF115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13ECFFD4-159D-2694-DF0B-E0DB8EAB2AFC}"/>
              </a:ext>
            </a:extLst>
          </p:cNvPr>
          <p:cNvSpPr txBox="1"/>
          <p:nvPr/>
        </p:nvSpPr>
        <p:spPr>
          <a:xfrm>
            <a:off x="344128" y="884905"/>
            <a:ext cx="2743202" cy="307777"/>
          </a:xfrm>
          <a:prstGeom prst="rect">
            <a:avLst/>
          </a:prstGeom>
          <a:noFill/>
          <a:ln>
            <a:noFill/>
          </a:ln>
        </p:spPr>
        <p:txBody>
          <a:bodyPr wrap="square" rtlCol="0">
            <a:spAutoFit/>
          </a:bodyPr>
          <a:lstStyle/>
          <a:p>
            <a:r>
              <a:rPr lang="fr-FR" sz="1400" u="sng" dirty="0">
                <a:latin typeface="Arial" panose="020B0604020202020204" pitchFamily="34" charset="0"/>
                <a:cs typeface="Arial" panose="020B0604020202020204" pitchFamily="34" charset="0"/>
              </a:rPr>
              <a:t>2. Construire un bâtiment de</a:t>
            </a:r>
          </a:p>
        </p:txBody>
      </p:sp>
    </p:spTree>
    <p:extLst>
      <p:ext uri="{BB962C8B-B14F-4D97-AF65-F5344CB8AC3E}">
        <p14:creationId xmlns:p14="http://schemas.microsoft.com/office/powerpoint/2010/main" val="80755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6 576 600+ Fond Papier Photos, taleaux et images libre de droits - iStock |  Texture papier, Papier blanc, Feuille papier">
            <a:extLst>
              <a:ext uri="{FF2B5EF4-FFF2-40B4-BE49-F238E27FC236}">
                <a16:creationId xmlns:a16="http://schemas.microsoft.com/office/drawing/2014/main" id="{2D69C832-2423-CFCA-51FA-D3983BB28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4A22A86-F1F8-7D7A-A1BF-ADC4827E039F}"/>
              </a:ext>
            </a:extLst>
          </p:cNvPr>
          <p:cNvSpPr txBox="1"/>
          <p:nvPr/>
        </p:nvSpPr>
        <p:spPr>
          <a:xfrm>
            <a:off x="344128" y="349554"/>
            <a:ext cx="6152279" cy="369332"/>
          </a:xfrm>
          <a:prstGeom prst="rect">
            <a:avLst/>
          </a:prstGeom>
          <a:noFill/>
          <a:ln>
            <a:solidFill>
              <a:schemeClr val="tx1"/>
            </a:solidFill>
          </a:ln>
        </p:spPr>
        <p:txBody>
          <a:bodyPr wrap="square" rtlCol="0">
            <a:spAutoFit/>
          </a:bodyPr>
          <a:lstStyle/>
          <a:p>
            <a:r>
              <a:rPr lang="fr-FR" b="1" dirty="0">
                <a:latin typeface="Arial" panose="020B0604020202020204" pitchFamily="34" charset="0"/>
                <a:cs typeface="Arial" panose="020B0604020202020204" pitchFamily="34" charset="0"/>
              </a:rPr>
              <a:t>Les actions en détail (suite)</a:t>
            </a:r>
          </a:p>
        </p:txBody>
      </p:sp>
    </p:spTree>
    <p:extLst>
      <p:ext uri="{BB962C8B-B14F-4D97-AF65-F5344CB8AC3E}">
        <p14:creationId xmlns:p14="http://schemas.microsoft.com/office/powerpoint/2010/main" val="95780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6 576 600+ Fond Papier Photos, taleaux et images libre de droits - iStock |  Texture papier, Papier blanc, Feuille papier">
            <a:extLst>
              <a:ext uri="{FF2B5EF4-FFF2-40B4-BE49-F238E27FC236}">
                <a16:creationId xmlns:a16="http://schemas.microsoft.com/office/drawing/2014/main" id="{DF98F602-40A4-7270-E857-8DFEDCAD1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0"/>
            <a:ext cx="6842124" cy="684053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2BB5B81A-8806-B6C7-1881-6C767594E7E9}"/>
              </a:ext>
            </a:extLst>
          </p:cNvPr>
          <p:cNvSpPr txBox="1"/>
          <p:nvPr/>
        </p:nvSpPr>
        <p:spPr>
          <a:xfrm>
            <a:off x="344128" y="884905"/>
            <a:ext cx="2743202" cy="307777"/>
          </a:xfrm>
          <a:prstGeom prst="rect">
            <a:avLst/>
          </a:prstGeom>
          <a:noFill/>
          <a:ln>
            <a:noFill/>
          </a:ln>
        </p:spPr>
        <p:txBody>
          <a:bodyPr wrap="square" rtlCol="0">
            <a:spAutoFit/>
          </a:bodyPr>
          <a:lstStyle/>
          <a:p>
            <a:r>
              <a:rPr lang="fr-FR" sz="1400" u="sng" dirty="0">
                <a:latin typeface="Arial" panose="020B0604020202020204" pitchFamily="34" charset="0"/>
                <a:cs typeface="Arial" panose="020B0604020202020204" pitchFamily="34" charset="0"/>
              </a:rPr>
              <a:t>3. Construire un bâtiment de</a:t>
            </a:r>
          </a:p>
        </p:txBody>
      </p:sp>
    </p:spTree>
    <p:extLst>
      <p:ext uri="{BB962C8B-B14F-4D97-AF65-F5344CB8AC3E}">
        <p14:creationId xmlns:p14="http://schemas.microsoft.com/office/powerpoint/2010/main" val="83600715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815</TotalTime>
  <Words>677</Words>
  <Application>Microsoft Office PowerPoint</Application>
  <PresentationFormat>Personnalisé</PresentationFormat>
  <Paragraphs>77</Paragraphs>
  <Slides>11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Aptos</vt:lpstr>
      <vt:lpstr>Aptos Display</vt:lpstr>
      <vt:lpstr>Arial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Alexis Correard</dc:creator>
  <cp:lastModifiedBy>Alexis Correard</cp:lastModifiedBy>
  <cp:revision>21</cp:revision>
  <dcterms:created xsi:type="dcterms:W3CDTF">2024-12-04T21:09:46Z</dcterms:created>
  <dcterms:modified xsi:type="dcterms:W3CDTF">2024-12-05T10:45:09Z</dcterms:modified>
</cp:coreProperties>
</file>