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2" r:id="rId4"/>
    <p:sldId id="283" r:id="rId5"/>
    <p:sldId id="285" r:id="rId6"/>
    <p:sldId id="284" r:id="rId7"/>
    <p:sldId id="274" r:id="rId8"/>
    <p:sldId id="268" r:id="rId9"/>
    <p:sldId id="27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 Lions" initials="DL" lastIdx="1" clrIdx="0">
    <p:extLst/>
  </p:cmAuthor>
  <p:cmAuthor id="2" name="Lua" initials="L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820000"/>
    <a:srgbClr val="91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C69B-DD13-2249-843D-FD1F8125D124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8933-4C30-3F4F-AF63-80F421F8AC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A72C9-C9E0-477D-A353-91963DA9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5649F9-2176-4C7A-B160-93532C562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178C22-5BEA-49D4-9B96-1146E50E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A47ABA-B8D6-46A5-8150-7F803265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46541D-3174-4892-9040-051E83C9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698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17123-2A1A-4848-8177-6B29FE7A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355E0BE-6D82-4739-A18D-22712F4A8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0DF76D-9BC1-4ADC-BDDD-0600F967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0719F6-75EC-4F5D-AB5A-3AB9510D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9F9EE7-7DF7-47CB-A242-4C7336A4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2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92CEEE9-27FD-4C25-BB5B-ABE9287C8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D55CB2F-A965-4E2A-ABC4-2FC35CA2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B4813A-8903-4AAF-821A-356D1C86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D16B6A-6900-4ADD-9ACC-5B583C1B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7891D9-07FA-4FC1-B60F-EF56B85E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9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2C0BF-16CF-48CA-9C7F-76DD5865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F338BE-60D0-46F5-8BBB-A76A3357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80ED4C-D151-4447-8171-4A1B5B52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C1AE6B-229A-4424-ADA1-E1F3DB5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5BCB31-EE8C-4BAF-B76A-8644978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805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078C3-CCDF-4F0A-9D70-89D6EBD9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A91351-B800-4C83-9B27-B78DFEDFF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DA6E7A-8F05-404C-9C08-BABE2137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DE2A33-1A93-43D7-9CA6-B28B21D1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B07687-B0E2-4F39-96BC-CF0860CD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2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CFEEA-C1A2-4561-A3D0-AD6FBAC4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4A9F9D-E214-431A-8808-76382E542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88A568-D5A7-4D92-BCAC-39B4C407A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96F9ED-C347-4098-AD7C-BD46843D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0F19C3-1549-4138-B5D4-DB1E5CF5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5E5F7A-5421-4327-B535-1B931C3B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700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0DC815-0527-4FF8-B814-8F3B11E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AE2BF5-A8DE-4FB4-A1BF-3307ADF0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31A26F-E6A9-452B-9ECB-C418EF4B5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6D4241-540F-499E-96B9-4A151802B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8A50F51-CC0C-4FCD-93D2-6CD254B3B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EF1A014-78C7-4BCE-9045-FD40D9D0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CF8933-4697-4D73-A5B2-BA0F26A2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A33093D-6804-495B-B61D-8D55DF45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78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F9E6A8-5372-4A8C-961B-E49EAE61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A34170D-3522-4651-B3EE-06FC81B0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05A7EA9-1091-44CE-930E-91E95471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43AD540-EA50-4EB9-A879-0FD355A3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88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EDFCA74-5356-4D65-879E-A23658DB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7E0D192-0275-432E-A62C-FC47F3EF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D1F66FD-6B41-4A9F-B505-D71B43FD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92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0CE6AF-1511-4F0B-A919-355770CC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609966-22EB-4DF6-9BEE-F6F065F8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CE01F6-6752-4D4C-83B8-BF99F41AA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A62749-4899-4246-8BD8-1F4AB6EC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67CBEB-68CA-4B18-A277-DDA76ECC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EE0E98-3537-42DF-9A1E-C6622AF0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207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89DC1-E38E-410A-96F2-C67F4DF4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40496F8-0E34-407F-8FEA-2364F918B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8F50587-53E0-4895-8564-73D165775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B380DB-BCD4-4DC4-AA16-301416A9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09C154-A509-46D4-AA91-9FFA65E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6C688D-4748-4D14-A85B-3ADA1751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2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C8EFE07-38DF-4DD6-9900-1D7ECC2F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3A4DA8-E22E-476D-B15B-97B652AA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773ACE-9EAC-4D2B-A662-BF4DD8CDB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B2C98-9097-4359-AA83-0B21CFA8B4C8}" type="datetimeFigureOut">
              <a:rPr lang="pl-PL" smtClean="0"/>
              <a:t>29.01.2018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91221B-86BC-447A-8E2A-9CF8980D3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C3CD02-F811-4F41-BE25-1E81879FB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AFDC-A102-48DA-940E-385DC7091E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6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awesomeness.com/understanding-aerial-data-normalized-difference-vegetation-index-ndv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arthobservatory.nasa.gov/NaturalHazards/view.php?id=836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iki.landscapetoolbox.org/doku.php/remote_sensing_methods:normalized_burn_rat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E1D9EB2-9F33-41D9-9113-CBB5C663E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51904"/>
            <a:ext cx="3583059" cy="128766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54CBA5B-1BEF-47D9-AA6B-569EC763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590" y="4242816"/>
            <a:ext cx="10765410" cy="1888020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</a:br>
            <a:b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</a:br>
            <a:b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</a:br>
            <a: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  <a:t>Obrabianie zdjęć satelitarnych po </a:t>
            </a:r>
            <a:r>
              <a:rPr lang="pl-PL" sz="4000" b="1" dirty="0" err="1">
                <a:solidFill>
                  <a:srgbClr val="960000"/>
                </a:solidFill>
                <a:latin typeface="Century" panose="02040604050505020304" pitchFamily="18" charset="0"/>
              </a:rPr>
              <a:t>Pythonowemu</a:t>
            </a:r>
            <a: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  <a:t>, czyli wprowadzenie do biblioteki </a:t>
            </a:r>
            <a:r>
              <a:rPr lang="pl-PL" sz="4000" b="1" dirty="0" err="1">
                <a:solidFill>
                  <a:srgbClr val="960000"/>
                </a:solidFill>
                <a:latin typeface="Century" panose="02040604050505020304" pitchFamily="18" charset="0"/>
              </a:rPr>
              <a:t>rasterio</a:t>
            </a:r>
            <a:endParaRPr lang="pl-PL" sz="4000" b="1" dirty="0">
              <a:solidFill>
                <a:srgbClr val="960000"/>
              </a:solidFill>
              <a:latin typeface="Century" panose="02040604050505020304" pitchFamily="18" charset="0"/>
            </a:endParaRP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8EC9C6ED-1C3F-2648-9E5C-1A57528C00B5}"/>
              </a:ext>
            </a:extLst>
          </p:cNvPr>
          <p:cNvSpPr txBox="1">
            <a:spLocks/>
          </p:cNvSpPr>
          <p:nvPr/>
        </p:nvSpPr>
        <p:spPr>
          <a:xfrm>
            <a:off x="1426590" y="2354796"/>
            <a:ext cx="10765410" cy="18880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</a:br>
            <a:b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</a:br>
            <a:b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</a:br>
            <a:r>
              <a:rPr lang="pl-PL" sz="4000" b="1" dirty="0" err="1">
                <a:solidFill>
                  <a:srgbClr val="960000"/>
                </a:solidFill>
                <a:latin typeface="Century" panose="02040604050505020304" pitchFamily="18" charset="0"/>
              </a:rPr>
              <a:t>PyGDA</a:t>
            </a:r>
            <a: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  <a:t> #32</a:t>
            </a:r>
          </a:p>
        </p:txBody>
      </p:sp>
    </p:spTree>
    <p:extLst>
      <p:ext uri="{BB962C8B-B14F-4D97-AF65-F5344CB8AC3E}">
        <p14:creationId xmlns:p14="http://schemas.microsoft.com/office/powerpoint/2010/main" val="43336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01BA5B5F-50DC-4A80-A45B-2CBC1ADE07FE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gradFill flip="none" rotWithShape="1">
            <a:gsLst>
              <a:gs pos="90000">
                <a:srgbClr val="910000"/>
              </a:gs>
              <a:gs pos="8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72CC994-1CDB-4D89-A3C2-911164E68DB8}"/>
              </a:ext>
            </a:extLst>
          </p:cNvPr>
          <p:cNvSpPr txBox="1"/>
          <p:nvPr/>
        </p:nvSpPr>
        <p:spPr>
          <a:xfrm>
            <a:off x="1735414" y="487681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>
                <a:solidFill>
                  <a:srgbClr val="960000"/>
                </a:solidFill>
                <a:latin typeface="Century" panose="02040604050505020304" pitchFamily="18" charset="0"/>
              </a:rPr>
              <a:t>Agenda:</a:t>
            </a:r>
            <a:endParaRPr lang="en-GB" sz="3600" b="1" dirty="0">
              <a:solidFill>
                <a:srgbClr val="960000"/>
              </a:solidFill>
              <a:latin typeface="Century" panose="020406040505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743B1D2-3E42-4140-B931-C49E5ADAD347}"/>
              </a:ext>
            </a:extLst>
          </p:cNvPr>
          <p:cNvSpPr txBox="1"/>
          <p:nvPr/>
        </p:nvSpPr>
        <p:spPr>
          <a:xfrm>
            <a:off x="1735414" y="1335485"/>
            <a:ext cx="9642457" cy="341632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>
                <a:latin typeface="Palatino Linotype" panose="02040502050505030304" pitchFamily="18" charset="0"/>
              </a:rPr>
              <a:t>1) -&gt; Zdjęcia satelitarne (EO </a:t>
            </a:r>
            <a:r>
              <a:rPr lang="mr-IN" sz="2400" dirty="0">
                <a:latin typeface="Palatino Linotype" panose="02040502050505030304" pitchFamily="18" charset="0"/>
              </a:rPr>
              <a:t>–</a:t>
            </a:r>
            <a:r>
              <a:rPr lang="pl-PL" sz="2400" dirty="0">
                <a:latin typeface="Palatino Linotype" panose="02040502050505030304" pitchFamily="18" charset="0"/>
              </a:rPr>
              <a:t> Earth </a:t>
            </a:r>
            <a:r>
              <a:rPr lang="pl-PL" sz="2400" dirty="0" err="1">
                <a:latin typeface="Palatino Linotype" panose="02040502050505030304" pitchFamily="18" charset="0"/>
              </a:rPr>
              <a:t>Observation</a:t>
            </a:r>
            <a:r>
              <a:rPr lang="pl-PL" sz="2400" dirty="0">
                <a:latin typeface="Palatino Linotype" panose="02040502050505030304" pitchFamily="18" charset="0"/>
              </a:rPr>
              <a:t>), po co je obrabiać?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Palatino Linotype" panose="02040502050505030304" pitchFamily="18" charset="0"/>
              </a:rPr>
              <a:t>2) -&gt; Sposoby przetwarzania zdjęć EO (przy wykorzystaniu </a:t>
            </a:r>
            <a:r>
              <a:rPr lang="pl-PL" sz="2400" dirty="0" err="1">
                <a:latin typeface="Palatino Linotype" panose="02040502050505030304" pitchFamily="18" charset="0"/>
              </a:rPr>
              <a:t>Pythona</a:t>
            </a:r>
            <a:r>
              <a:rPr lang="pl-PL" sz="2400" dirty="0">
                <a:latin typeface="Palatino Linotype" panose="02040502050505030304" pitchFamily="18" charset="0"/>
              </a:rPr>
              <a:t>)</a:t>
            </a:r>
            <a:endParaRPr lang="en-GB" sz="2400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Palatino Linotype" panose="02040502050505030304" pitchFamily="18" charset="0"/>
              </a:rPr>
              <a:t>3) </a:t>
            </a:r>
            <a:r>
              <a:rPr lang="en-GB" sz="2400" dirty="0">
                <a:latin typeface="Palatino Linotype" panose="02040502050505030304" pitchFamily="18" charset="0"/>
              </a:rPr>
              <a:t>-&gt; </a:t>
            </a:r>
            <a:r>
              <a:rPr lang="en-GB" sz="2400" dirty="0" err="1">
                <a:latin typeface="Palatino Linotype" panose="02040502050505030304" pitchFamily="18" charset="0"/>
              </a:rPr>
              <a:t>Biblioteka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dirty="0" err="1">
                <a:latin typeface="Palatino Linotype" panose="02040502050505030304" pitchFamily="18" charset="0"/>
              </a:rPr>
              <a:t>rasterio</a:t>
            </a:r>
            <a:endParaRPr lang="en-GB" sz="2400" b="1" i="1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Palatino Linotype" panose="02040502050505030304" pitchFamily="18" charset="0"/>
              </a:rPr>
              <a:t>4) </a:t>
            </a:r>
            <a:r>
              <a:rPr lang="en-GB" sz="2400" dirty="0">
                <a:latin typeface="Palatino Linotype" panose="02040502050505030304" pitchFamily="18" charset="0"/>
              </a:rPr>
              <a:t>-&gt; </a:t>
            </a:r>
            <a:r>
              <a:rPr lang="en-GB" sz="2400" dirty="0" err="1">
                <a:latin typeface="Palatino Linotype" panose="02040502050505030304" pitchFamily="18" charset="0"/>
              </a:rPr>
              <a:t>Przykład</a:t>
            </a:r>
            <a:r>
              <a:rPr lang="en-GB" sz="2400" dirty="0">
                <a:latin typeface="Palatino Linotype" panose="02040502050505030304" pitchFamily="18" charset="0"/>
              </a:rPr>
              <a:t> 1: </a:t>
            </a:r>
            <a:r>
              <a:rPr lang="en-GB" sz="2400" dirty="0" err="1">
                <a:latin typeface="Palatino Linotype" panose="02040502050505030304" pitchFamily="18" charset="0"/>
              </a:rPr>
              <a:t>wczytanie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dirty="0" err="1">
                <a:latin typeface="Palatino Linotype" panose="02040502050505030304" pitchFamily="18" charset="0"/>
              </a:rPr>
              <a:t>i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dirty="0" err="1">
                <a:latin typeface="Palatino Linotype" panose="02040502050505030304" pitchFamily="18" charset="0"/>
              </a:rPr>
              <a:t>wyświetlenie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dirty="0" err="1">
                <a:latin typeface="Palatino Linotype" panose="02040502050505030304" pitchFamily="18" charset="0"/>
              </a:rPr>
              <a:t>zdjęcia</a:t>
            </a:r>
            <a:endParaRPr lang="en-GB" sz="2400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Palatino Linotype" panose="02040502050505030304" pitchFamily="18" charset="0"/>
              </a:rPr>
              <a:t>5) </a:t>
            </a:r>
            <a:r>
              <a:rPr lang="en-GB" sz="2400" dirty="0">
                <a:latin typeface="Palatino Linotype" panose="02040502050505030304" pitchFamily="18" charset="0"/>
              </a:rPr>
              <a:t>-&gt; </a:t>
            </a:r>
            <a:r>
              <a:rPr lang="en-GB" sz="2400" dirty="0" err="1">
                <a:latin typeface="Palatino Linotype" panose="02040502050505030304" pitchFamily="18" charset="0"/>
              </a:rPr>
              <a:t>Przykład</a:t>
            </a:r>
            <a:r>
              <a:rPr lang="en-GB" sz="2400" dirty="0">
                <a:latin typeface="Palatino Linotype" panose="02040502050505030304" pitchFamily="18" charset="0"/>
              </a:rPr>
              <a:t> 2: </a:t>
            </a:r>
            <a:r>
              <a:rPr lang="en-GB" sz="2400" dirty="0" err="1">
                <a:latin typeface="Palatino Linotype" panose="02040502050505030304" pitchFamily="18" charset="0"/>
              </a:rPr>
              <a:t>operowanie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dirty="0" err="1">
                <a:latin typeface="Palatino Linotype" panose="02040502050505030304" pitchFamily="18" charset="0"/>
              </a:rPr>
              <a:t>na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dirty="0" err="1">
                <a:latin typeface="Palatino Linotype" panose="02040502050505030304" pitchFamily="18" charset="0"/>
              </a:rPr>
              <a:t>warstwach</a:t>
            </a:r>
            <a:endParaRPr lang="en-GB" sz="2400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latin typeface="Palatino Linotype" panose="02040502050505030304" pitchFamily="18" charset="0"/>
              </a:rPr>
              <a:t>6) -&gt; </a:t>
            </a:r>
            <a:r>
              <a:rPr lang="en-GB" sz="2400" dirty="0" err="1">
                <a:latin typeface="Palatino Linotype" panose="02040502050505030304" pitchFamily="18" charset="0"/>
              </a:rPr>
              <a:t>Przykład</a:t>
            </a:r>
            <a:r>
              <a:rPr lang="en-GB" sz="2400" dirty="0">
                <a:latin typeface="Palatino Linotype" panose="02040502050505030304" pitchFamily="18" charset="0"/>
              </a:rPr>
              <a:t> 3: </a:t>
            </a:r>
            <a:r>
              <a:rPr lang="en-GB" sz="2400" dirty="0" err="1">
                <a:latin typeface="Palatino Linotype" panose="02040502050505030304" pitchFamily="18" charset="0"/>
              </a:rPr>
              <a:t>automatyzacja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dirty="0" err="1">
                <a:latin typeface="Palatino Linotype" panose="02040502050505030304" pitchFamily="18" charset="0"/>
              </a:rPr>
              <a:t>obliczeń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dirty="0" err="1">
                <a:latin typeface="Palatino Linotype" panose="02040502050505030304" pitchFamily="18" charset="0"/>
              </a:rPr>
              <a:t>wskaźnika</a:t>
            </a:r>
            <a:r>
              <a:rPr lang="en-GB" sz="2400" dirty="0">
                <a:latin typeface="Palatino Linotype" panose="02040502050505030304" pitchFamily="18" charset="0"/>
              </a:rPr>
              <a:t> NDVI</a:t>
            </a:r>
            <a:endParaRPr lang="pl-PL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01BA5B5F-50DC-4A80-A45B-2CBC1ADE07FE}"/>
              </a:ext>
            </a:extLst>
          </p:cNvPr>
          <p:cNvSpPr/>
          <p:nvPr/>
        </p:nvSpPr>
        <p:spPr>
          <a:xfrm>
            <a:off x="0" y="3929"/>
            <a:ext cx="914400" cy="6858000"/>
          </a:xfrm>
          <a:prstGeom prst="rect">
            <a:avLst/>
          </a:prstGeom>
          <a:gradFill flip="none" rotWithShape="1">
            <a:gsLst>
              <a:gs pos="90000">
                <a:srgbClr val="910000"/>
              </a:gs>
              <a:gs pos="8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VI image Drone Remote Sensing Geoawesome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9"/>
            <a:ext cx="9312560" cy="6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914400" y="6130643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http://geoawesomeness.com/understanding-aerial-data-normalized-difference-vegetation-index-ndvi/</a:t>
            </a:r>
            <a:endParaRPr lang="pl-PL" dirty="0"/>
          </a:p>
          <a:p>
            <a:r>
              <a:rPr lang="pl-PL" dirty="0"/>
              <a:t>(GEO </a:t>
            </a:r>
            <a:r>
              <a:rPr lang="pl-PL" dirty="0" err="1"/>
              <a:t>Awesomeness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19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01BA5B5F-50DC-4A80-A45B-2CBC1ADE07FE}"/>
              </a:ext>
            </a:extLst>
          </p:cNvPr>
          <p:cNvSpPr/>
          <p:nvPr/>
        </p:nvSpPr>
        <p:spPr>
          <a:xfrm>
            <a:off x="0" y="3929"/>
            <a:ext cx="914400" cy="6858000"/>
          </a:xfrm>
          <a:prstGeom prst="rect">
            <a:avLst/>
          </a:prstGeom>
          <a:gradFill flip="none" rotWithShape="1">
            <a:gsLst>
              <a:gs pos="90000">
                <a:srgbClr val="910000"/>
              </a:gs>
              <a:gs pos="8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14400" y="6300924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https://earthobservatory.nasa.gov/NaturalHazards/view.php?id=83697</a:t>
            </a:r>
            <a:r>
              <a:rPr lang="pl-PL" dirty="0"/>
              <a:t> (NASA)</a:t>
            </a:r>
          </a:p>
        </p:txBody>
      </p:sp>
      <p:pic>
        <p:nvPicPr>
          <p:cNvPr id="2050" name="Picture 2" descr="evere Flooding in the Balk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9311640" cy="62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7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01BA5B5F-50DC-4A80-A45B-2CBC1ADE07FE}"/>
              </a:ext>
            </a:extLst>
          </p:cNvPr>
          <p:cNvSpPr/>
          <p:nvPr/>
        </p:nvSpPr>
        <p:spPr>
          <a:xfrm>
            <a:off x="0" y="3929"/>
            <a:ext cx="914400" cy="6858000"/>
          </a:xfrm>
          <a:prstGeom prst="rect">
            <a:avLst/>
          </a:prstGeom>
          <a:gradFill flip="none" rotWithShape="1">
            <a:gsLst>
              <a:gs pos="90000">
                <a:srgbClr val="910000"/>
              </a:gs>
              <a:gs pos="8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14400" y="6215598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http://wiki.landscapetoolbox.org/doku.php/remote_sensing_methods:normalized_burn_ratio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(The </a:t>
            </a:r>
            <a:r>
              <a:rPr lang="pl-PL" dirty="0" err="1"/>
              <a:t>Landscape</a:t>
            </a:r>
            <a:r>
              <a:rPr lang="pl-PL" dirty="0"/>
              <a:t> </a:t>
            </a:r>
            <a:r>
              <a:rPr lang="pl-PL" dirty="0" err="1"/>
              <a:t>Toolbox</a:t>
            </a:r>
            <a:r>
              <a:rPr lang="pl-PL" dirty="0"/>
              <a:t>)</a:t>
            </a:r>
          </a:p>
        </p:txBody>
      </p:sp>
      <p:pic>
        <p:nvPicPr>
          <p:cNvPr id="4098" name="Picture 2" descr="ttp://wiki.landscapetoolbox.org/lib/exe/fetch.php/remote_sensing_methods:nbr_example_maps.jpg?w=700&amp;tok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9296400" cy="620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01BA5B5F-50DC-4A80-A45B-2CBC1ADE07FE}"/>
              </a:ext>
            </a:extLst>
          </p:cNvPr>
          <p:cNvSpPr/>
          <p:nvPr/>
        </p:nvSpPr>
        <p:spPr>
          <a:xfrm>
            <a:off x="0" y="3929"/>
            <a:ext cx="914400" cy="6858000"/>
          </a:xfrm>
          <a:prstGeom prst="rect">
            <a:avLst/>
          </a:prstGeom>
          <a:gradFill flip="none" rotWithShape="1">
            <a:gsLst>
              <a:gs pos="90000">
                <a:srgbClr val="910000"/>
              </a:gs>
              <a:gs pos="8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14400" y="6300924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(Data Lions)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8534400" cy="63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01BA5B5F-50DC-4A80-A45B-2CBC1ADE07FE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gradFill flip="none" rotWithShape="1">
            <a:gsLst>
              <a:gs pos="90000">
                <a:srgbClr val="910000"/>
              </a:gs>
              <a:gs pos="8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D7DE7EF-143D-44D3-A9EA-1093B470E9E9}"/>
              </a:ext>
            </a:extLst>
          </p:cNvPr>
          <p:cNvSpPr txBox="1"/>
          <p:nvPr/>
        </p:nvSpPr>
        <p:spPr>
          <a:xfrm>
            <a:off x="1100429" y="1394059"/>
            <a:ext cx="105879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l-PL" sz="2000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Aktualnie najbardziej „</a:t>
            </a:r>
            <a:r>
              <a:rPr lang="pl-PL" sz="2000" b="1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Pythonowy</a:t>
            </a:r>
            <a:r>
              <a:rPr lang="pl-PL" sz="2000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” sposób to wykorzystanie biblioteki </a:t>
            </a:r>
            <a:r>
              <a:rPr lang="pl-PL" sz="2000" b="1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rasterio</a:t>
            </a:r>
            <a:r>
              <a:rPr lang="pl-PL" sz="2000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-&gt; </a:t>
            </a:r>
            <a:r>
              <a:rPr lang="pl-PL" sz="2000" b="1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https</a:t>
            </a:r>
            <a:r>
              <a:rPr lang="pl-PL" sz="2000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://</a:t>
            </a:r>
            <a:r>
              <a:rPr lang="pl-PL" sz="2000" b="1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github.com</a:t>
            </a:r>
            <a:r>
              <a:rPr lang="pl-PL" sz="2000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/</a:t>
            </a:r>
            <a:r>
              <a:rPr lang="pl-PL" sz="2000" b="1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mapbox</a:t>
            </a:r>
            <a:r>
              <a:rPr lang="pl-PL" sz="2000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/</a:t>
            </a:r>
            <a:r>
              <a:rPr lang="pl-PL" sz="2000" b="1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rasterio</a:t>
            </a:r>
            <a:endParaRPr lang="pl-PL" sz="2000" dirty="0">
              <a:latin typeface="Palatino Linotype" panose="0204050205050503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l-PL" sz="2000" dirty="0">
              <a:latin typeface="Palatino Linotype" panose="0204050205050503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GB" sz="2000" dirty="0" err="1">
                <a:latin typeface="Palatino Linotype" panose="02040502050505030304" pitchFamily="18" charset="0"/>
              </a:rPr>
              <a:t>Mniej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Pythonowy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sposób</a:t>
            </a:r>
            <a:r>
              <a:rPr lang="en-GB" sz="2000" dirty="0">
                <a:latin typeface="Palatino Linotype" panose="02040502050505030304" pitchFamily="18" charset="0"/>
              </a:rPr>
              <a:t>, ale </a:t>
            </a:r>
            <a:r>
              <a:rPr lang="en-GB" sz="2000" dirty="0" err="1">
                <a:latin typeface="Palatino Linotype" panose="02040502050505030304" pitchFamily="18" charset="0"/>
              </a:rPr>
              <a:t>wciąż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oparty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na</a:t>
            </a:r>
            <a:r>
              <a:rPr lang="en-GB" sz="2000" dirty="0">
                <a:latin typeface="Palatino Linotype" panose="02040502050505030304" pitchFamily="18" charset="0"/>
              </a:rPr>
              <a:t> Open Source, to </a:t>
            </a:r>
            <a:r>
              <a:rPr lang="en-GB" sz="2000" dirty="0" err="1">
                <a:latin typeface="Palatino Linotype" panose="02040502050505030304" pitchFamily="18" charset="0"/>
              </a:rPr>
              <a:t>wykorzystanie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bibliotek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b="1" dirty="0">
                <a:latin typeface="Palatino Linotype" panose="02040502050505030304" pitchFamily="18" charset="0"/>
              </a:rPr>
              <a:t>GDAL/OGR</a:t>
            </a:r>
            <a:r>
              <a:rPr lang="en-GB" sz="2000" dirty="0">
                <a:latin typeface="Palatino Linotype" panose="02040502050505030304" pitchFamily="18" charset="0"/>
              </a:rPr>
              <a:t>. </a:t>
            </a:r>
            <a:r>
              <a:rPr lang="en-GB" sz="2000" dirty="0" err="1">
                <a:latin typeface="Palatino Linotype" panose="02040502050505030304" pitchFamily="18" charset="0"/>
              </a:rPr>
              <a:t>Są</a:t>
            </a:r>
            <a:r>
              <a:rPr lang="en-GB" sz="2000" dirty="0">
                <a:latin typeface="Palatino Linotype" panose="02040502050505030304" pitchFamily="18" charset="0"/>
              </a:rPr>
              <a:t> to </a:t>
            </a:r>
            <a:r>
              <a:rPr lang="en-GB" sz="2000" dirty="0" err="1">
                <a:latin typeface="Palatino Linotype" panose="02040502050505030304" pitchFamily="18" charset="0"/>
              </a:rPr>
              <a:t>potężne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narzędzia</a:t>
            </a:r>
            <a:r>
              <a:rPr lang="en-GB" sz="2000" dirty="0">
                <a:latin typeface="Palatino Linotype" panose="02040502050505030304" pitchFamily="18" charset="0"/>
              </a:rPr>
              <a:t>, </a:t>
            </a:r>
            <a:r>
              <a:rPr lang="en-GB" sz="2000" dirty="0" err="1">
                <a:latin typeface="Palatino Linotype" panose="02040502050505030304" pitchFamily="18" charset="0"/>
              </a:rPr>
              <a:t>wyposażone</a:t>
            </a:r>
            <a:r>
              <a:rPr lang="en-GB" sz="2000" dirty="0">
                <a:latin typeface="Palatino Linotype" panose="02040502050505030304" pitchFamily="18" charset="0"/>
              </a:rPr>
              <a:t> w </a:t>
            </a:r>
            <a:r>
              <a:rPr lang="en-GB" sz="2000" dirty="0" err="1">
                <a:latin typeface="Palatino Linotype" panose="02040502050505030304" pitchFamily="18" charset="0"/>
              </a:rPr>
              <a:t>wiele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algorytmów</a:t>
            </a:r>
            <a:r>
              <a:rPr lang="en-GB" sz="2000" dirty="0">
                <a:latin typeface="Palatino Linotype" panose="02040502050505030304" pitchFamily="18" charset="0"/>
              </a:rPr>
              <a:t> do </a:t>
            </a:r>
            <a:r>
              <a:rPr lang="en-GB" sz="2000" dirty="0" err="1">
                <a:latin typeface="Palatino Linotype" panose="02040502050505030304" pitchFamily="18" charset="0"/>
              </a:rPr>
              <a:t>przetwarzania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danych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satelitarnych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i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danych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wektorowych</a:t>
            </a:r>
            <a:r>
              <a:rPr lang="en-GB" sz="2000" dirty="0">
                <a:latin typeface="Palatino Linotype" panose="02040502050505030304" pitchFamily="18" charset="0"/>
              </a:rPr>
              <a:t>. </a:t>
            </a:r>
            <a:r>
              <a:rPr lang="en-GB" sz="2000" dirty="0" err="1">
                <a:latin typeface="Palatino Linotype" panose="02040502050505030304" pitchFamily="18" charset="0"/>
              </a:rPr>
              <a:t>Minusy</a:t>
            </a:r>
            <a:r>
              <a:rPr lang="en-GB" sz="2000" dirty="0">
                <a:latin typeface="Palatino Linotype" panose="02040502050505030304" pitchFamily="18" charset="0"/>
              </a:rPr>
              <a:t>: </a:t>
            </a:r>
            <a:r>
              <a:rPr lang="en-GB" sz="2000" dirty="0" err="1">
                <a:latin typeface="Palatino Linotype" panose="02040502050505030304" pitchFamily="18" charset="0"/>
              </a:rPr>
              <a:t>trzeba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pamiętać</a:t>
            </a:r>
            <a:r>
              <a:rPr lang="en-GB" sz="2000" dirty="0">
                <a:latin typeface="Palatino Linotype" panose="02040502050505030304" pitchFamily="18" charset="0"/>
              </a:rPr>
              <a:t> o </a:t>
            </a:r>
            <a:r>
              <a:rPr lang="en-GB" sz="2000" dirty="0" err="1">
                <a:latin typeface="Palatino Linotype" panose="02040502050505030304" pitchFamily="18" charset="0"/>
              </a:rPr>
              <a:t>alokacji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oraz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dealokacji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pamięci</a:t>
            </a:r>
            <a:r>
              <a:rPr lang="en-GB" sz="2000" dirty="0">
                <a:latin typeface="Palatino Linotype" panose="02040502050505030304" pitchFamily="18" charset="0"/>
              </a:rPr>
              <a:t>, </a:t>
            </a:r>
            <a:r>
              <a:rPr lang="en-GB" sz="2000" dirty="0" err="1">
                <a:latin typeface="Palatino Linotype" panose="02040502050505030304" pitchFamily="18" charset="0"/>
              </a:rPr>
              <a:t>biblioteki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raczej</a:t>
            </a:r>
            <a:r>
              <a:rPr lang="en-GB" sz="2000" dirty="0">
                <a:latin typeface="Palatino Linotype" panose="02040502050505030304" pitchFamily="18" charset="0"/>
              </a:rPr>
              <a:t> pod C/C++ </a:t>
            </a:r>
            <a:r>
              <a:rPr lang="en-GB" sz="2000" dirty="0" err="1">
                <a:latin typeface="Palatino Linotype" panose="02040502050505030304" pitchFamily="18" charset="0"/>
              </a:rPr>
              <a:t>niż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Pythona</a:t>
            </a:r>
            <a:r>
              <a:rPr lang="en-GB" sz="2000" dirty="0">
                <a:latin typeface="Palatino Linotype" panose="0204050205050503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GB" sz="2000" dirty="0">
              <a:latin typeface="Palatino Linotype" panose="0204050205050503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GB" sz="2000" dirty="0" err="1">
                <a:latin typeface="Palatino Linotype" panose="02040502050505030304" pitchFamily="18" charset="0"/>
              </a:rPr>
              <a:t>Wciąż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mniej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Pythonowy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sposób</a:t>
            </a:r>
            <a:r>
              <a:rPr lang="en-GB" sz="2000" dirty="0">
                <a:latin typeface="Palatino Linotype" panose="02040502050505030304" pitchFamily="18" charset="0"/>
              </a:rPr>
              <a:t> to </a:t>
            </a:r>
            <a:r>
              <a:rPr lang="en-GB" sz="2000" dirty="0" err="1">
                <a:latin typeface="Palatino Linotype" panose="02040502050505030304" pitchFamily="18" charset="0"/>
              </a:rPr>
              <a:t>wykorzystanie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zewnętrznych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źródeł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takich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jak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b="1" dirty="0">
                <a:latin typeface="Palatino Linotype" panose="02040502050505030304" pitchFamily="18" charset="0"/>
              </a:rPr>
              <a:t>GRASS GIS, SAGA GIS, QGIS</a:t>
            </a:r>
            <a:r>
              <a:rPr lang="en-GB" sz="2000" dirty="0">
                <a:latin typeface="Palatino Linotype" panose="02040502050505030304" pitchFamily="18" charset="0"/>
              </a:rPr>
              <a:t>. </a:t>
            </a:r>
            <a:r>
              <a:rPr lang="en-GB" sz="2000" dirty="0" err="1">
                <a:latin typeface="Palatino Linotype" panose="02040502050505030304" pitchFamily="18" charset="0"/>
              </a:rPr>
              <a:t>Być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może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bardziej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wskazany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na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etapie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prototypowania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skomplikowanych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algorytmów</a:t>
            </a:r>
            <a:r>
              <a:rPr lang="en-GB" sz="2000" dirty="0">
                <a:latin typeface="Palatino Linotype" panose="02040502050505030304" pitchFamily="18" charset="0"/>
              </a:rPr>
              <a:t>! </a:t>
            </a:r>
            <a:r>
              <a:rPr lang="en-GB" sz="2000" dirty="0" err="1">
                <a:latin typeface="Palatino Linotype" panose="02040502050505030304" pitchFamily="18" charset="0"/>
              </a:rPr>
              <a:t>Trudno</a:t>
            </a:r>
            <a:r>
              <a:rPr lang="en-GB" sz="2000" dirty="0">
                <a:latin typeface="Palatino Linotype" panose="02040502050505030304" pitchFamily="18" charset="0"/>
              </a:rPr>
              <a:t> </a:t>
            </a:r>
            <a:r>
              <a:rPr lang="en-GB" sz="2000" dirty="0" err="1">
                <a:latin typeface="Palatino Linotype" panose="02040502050505030304" pitchFamily="18" charset="0"/>
              </a:rPr>
              <a:t>zintegrować</a:t>
            </a:r>
            <a:r>
              <a:rPr lang="en-GB" sz="2000" dirty="0">
                <a:latin typeface="Palatino Linotype" panose="02040502050505030304" pitchFamily="18" charset="0"/>
              </a:rPr>
              <a:t> z </a:t>
            </a:r>
            <a:r>
              <a:rPr lang="en-GB" sz="2000" dirty="0" err="1">
                <a:latin typeface="Palatino Linotype" panose="02040502050505030304" pitchFamily="18" charset="0"/>
              </a:rPr>
              <a:t>Anacondą</a:t>
            </a:r>
            <a:r>
              <a:rPr lang="en-GB" sz="2000" dirty="0">
                <a:latin typeface="Palatino Linotype" panose="02040502050505030304" pitchFamily="18" charset="0"/>
              </a:rPr>
              <a:t>, </a:t>
            </a:r>
            <a:r>
              <a:rPr lang="en-GB" sz="2000" dirty="0" err="1">
                <a:latin typeface="Palatino Linotype" panose="02040502050505030304" pitchFamily="18" charset="0"/>
              </a:rPr>
              <a:t>narzucony</a:t>
            </a:r>
            <a:r>
              <a:rPr lang="en-GB" sz="2000" dirty="0">
                <a:latin typeface="Palatino Linotype" panose="02040502050505030304" pitchFamily="18" charset="0"/>
              </a:rPr>
              <a:t> Python 2.7.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GB" sz="2000" dirty="0">
              <a:latin typeface="Palatino Linotype" panose="0204050205050503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l-PL" sz="2000" dirty="0">
                <a:latin typeface="Palatino Linotype" panose="02040502050505030304" pitchFamily="18" charset="0"/>
              </a:rPr>
              <a:t>A już w ogóle </a:t>
            </a:r>
            <a:r>
              <a:rPr lang="pl-PL" sz="2000" dirty="0" err="1">
                <a:latin typeface="Palatino Linotype" panose="02040502050505030304" pitchFamily="18" charset="0"/>
              </a:rPr>
              <a:t>niepythonowe</a:t>
            </a:r>
            <a:r>
              <a:rPr lang="pl-PL" sz="2000" dirty="0">
                <a:latin typeface="Palatino Linotype" panose="02040502050505030304" pitchFamily="18" charset="0"/>
              </a:rPr>
              <a:t> jest wykorzystywanie takich kombajnów jak </a:t>
            </a:r>
            <a:r>
              <a:rPr lang="pl-PL" sz="2000" b="1" dirty="0" err="1">
                <a:latin typeface="Palatino Linotype" panose="02040502050505030304" pitchFamily="18" charset="0"/>
              </a:rPr>
              <a:t>ArcGIS</a:t>
            </a:r>
            <a:r>
              <a:rPr lang="pl-PL" sz="2000" dirty="0">
                <a:latin typeface="Palatino Linotype" panose="02040502050505030304" pitchFamily="18" charset="0"/>
              </a:rPr>
              <a:t> ;) (Gdzie pisać można </a:t>
            </a:r>
            <a:r>
              <a:rPr lang="pl-PL" sz="2000" dirty="0" err="1">
                <a:latin typeface="Palatino Linotype" panose="02040502050505030304" pitchFamily="18" charset="0"/>
              </a:rPr>
              <a:t>pythonowe</a:t>
            </a:r>
            <a:r>
              <a:rPr lang="pl-PL" sz="2000" dirty="0">
                <a:latin typeface="Palatino Linotype" panose="02040502050505030304" pitchFamily="18" charset="0"/>
              </a:rPr>
              <a:t> skrypty).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72CC994-1CDB-4D89-A3C2-911164E68DB8}"/>
              </a:ext>
            </a:extLst>
          </p:cNvPr>
          <p:cNvSpPr txBox="1"/>
          <p:nvPr/>
        </p:nvSpPr>
        <p:spPr>
          <a:xfrm>
            <a:off x="1703857" y="297154"/>
            <a:ext cx="823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>
                <a:solidFill>
                  <a:srgbClr val="960000"/>
                </a:solidFill>
                <a:latin typeface="Century" panose="02040604050505020304" pitchFamily="18" charset="0"/>
              </a:rPr>
              <a:t>Jak przetwarzać zdjęcia satelitarne?</a:t>
            </a:r>
            <a:endParaRPr lang="en-GB" sz="3600" b="1" dirty="0">
              <a:solidFill>
                <a:srgbClr val="96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>
            <a:extLst>
              <a:ext uri="{FF2B5EF4-FFF2-40B4-BE49-F238E27FC236}">
                <a16:creationId xmlns:a16="http://schemas.microsoft.com/office/drawing/2014/main" id="{01BA5B5F-50DC-4A80-A45B-2CBC1ADE07FE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gradFill flip="none" rotWithShape="1">
            <a:gsLst>
              <a:gs pos="90000">
                <a:srgbClr val="910000"/>
              </a:gs>
              <a:gs pos="8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D7DE7EF-143D-44D3-A9EA-1093B470E9E9}"/>
              </a:ext>
            </a:extLst>
          </p:cNvPr>
          <p:cNvSpPr txBox="1"/>
          <p:nvPr/>
        </p:nvSpPr>
        <p:spPr>
          <a:xfrm>
            <a:off x="1364973" y="1072456"/>
            <a:ext cx="10223863" cy="44627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latin typeface="Palatino Linotype" panose="02040502050505030304" pitchFamily="18" charset="0"/>
              </a:rPr>
              <a:t>Biblioteka powstała ze względu na problemy z biblioteką GDAL, która była daleka od ZEN znanego z </a:t>
            </a:r>
            <a:r>
              <a:rPr lang="pl-PL" sz="2400" dirty="0" err="1">
                <a:latin typeface="Palatino Linotype" panose="02040502050505030304" pitchFamily="18" charset="0"/>
              </a:rPr>
              <a:t>Pythona</a:t>
            </a:r>
            <a:r>
              <a:rPr lang="pl-PL" sz="2400" dirty="0">
                <a:latin typeface="Palatino Linotype" panose="02040502050505030304" pitchFamily="18" charset="0"/>
              </a:rPr>
              <a:t>. Najważniejszy problem tyczył się alokacji pamięci i zarządzania pamięcią – co w przypadku </a:t>
            </a:r>
            <a:r>
              <a:rPr lang="pl-PL" sz="2400" dirty="0" err="1">
                <a:latin typeface="Palatino Linotype" panose="02040502050505030304" pitchFamily="18" charset="0"/>
              </a:rPr>
              <a:t>Pythona</a:t>
            </a:r>
            <a:r>
              <a:rPr lang="pl-PL" sz="2400" dirty="0">
                <a:latin typeface="Palatino Linotype" panose="02040502050505030304" pitchFamily="18" charset="0"/>
              </a:rPr>
              <a:t> powinno odbywać się automatycznie.</a:t>
            </a:r>
          </a:p>
          <a:p>
            <a:r>
              <a:rPr lang="pl-PL" sz="2400" dirty="0">
                <a:latin typeface="Palatino Linotype" panose="02040502050505030304" pitchFamily="18" charset="0"/>
              </a:rPr>
              <a:t>-------------------------</a:t>
            </a:r>
          </a:p>
          <a:p>
            <a:r>
              <a:rPr lang="pl-PL" sz="1400" dirty="0"/>
              <a:t>import </a:t>
            </a:r>
            <a:r>
              <a:rPr lang="pl-PL" sz="1400" dirty="0" err="1"/>
              <a:t>gdal</a:t>
            </a:r>
            <a:endParaRPr lang="pl-PL" sz="1400" dirty="0"/>
          </a:p>
          <a:p>
            <a:r>
              <a:rPr lang="pl-PL" sz="1400" dirty="0" err="1"/>
              <a:t>Dataset</a:t>
            </a:r>
            <a:r>
              <a:rPr lang="pl-PL" sz="1400" dirty="0"/>
              <a:t> = </a:t>
            </a:r>
            <a:r>
              <a:rPr lang="pl-PL" sz="1400" dirty="0" err="1"/>
              <a:t>gdal.Open</a:t>
            </a:r>
            <a:r>
              <a:rPr lang="pl-PL" sz="1400" dirty="0"/>
              <a:t>('</a:t>
            </a:r>
            <a:r>
              <a:rPr lang="pl-PL" sz="1400" dirty="0" err="1"/>
              <a:t>test.tif</a:t>
            </a:r>
            <a:r>
              <a:rPr lang="pl-PL" sz="1400" dirty="0"/>
              <a:t>’)</a:t>
            </a:r>
          </a:p>
          <a:p>
            <a:endParaRPr lang="pl-PL" sz="1400" dirty="0"/>
          </a:p>
          <a:p>
            <a:r>
              <a:rPr lang="pl-PL" sz="1400" dirty="0"/>
              <a:t>(…)</a:t>
            </a:r>
          </a:p>
          <a:p>
            <a:endParaRPr lang="pl-PL" sz="1400" dirty="0"/>
          </a:p>
          <a:p>
            <a:r>
              <a:rPr lang="pl-PL" sz="1400" dirty="0" err="1"/>
              <a:t>dataset</a:t>
            </a:r>
            <a:r>
              <a:rPr lang="pl-PL" sz="1400" dirty="0"/>
              <a:t> = </a:t>
            </a:r>
            <a:r>
              <a:rPr lang="pl-PL" sz="1400" dirty="0" err="1"/>
              <a:t>None</a:t>
            </a:r>
            <a:endParaRPr lang="pl-PL" sz="1400" dirty="0">
              <a:latin typeface="Palatino Linotype" panose="02040502050505030304" pitchFamily="18" charset="0"/>
            </a:endParaRPr>
          </a:p>
          <a:p>
            <a:r>
              <a:rPr lang="pl-PL" sz="2400" dirty="0">
                <a:latin typeface="Palatino Linotype" panose="02040502050505030304" pitchFamily="18" charset="0"/>
              </a:rPr>
              <a:t>-------------------------</a:t>
            </a:r>
          </a:p>
          <a:p>
            <a:r>
              <a:rPr lang="pl-PL" sz="1400" dirty="0"/>
              <a:t>import </a:t>
            </a:r>
            <a:r>
              <a:rPr lang="pl-PL" sz="1400" dirty="0" err="1"/>
              <a:t>rasterio</a:t>
            </a:r>
            <a:endParaRPr lang="pl-PL" sz="1400" dirty="0"/>
          </a:p>
          <a:p>
            <a:r>
              <a:rPr lang="pl-PL" sz="1400" dirty="0"/>
              <a:t>with </a:t>
            </a:r>
            <a:r>
              <a:rPr lang="pl-PL" sz="1400" dirty="0" err="1"/>
              <a:t>rasterio.open</a:t>
            </a:r>
            <a:r>
              <a:rPr lang="pl-PL" sz="1400" dirty="0"/>
              <a:t>('</a:t>
            </a:r>
            <a:r>
              <a:rPr lang="pl-PL" sz="1400" dirty="0" err="1"/>
              <a:t>test.tif</a:t>
            </a:r>
            <a:r>
              <a:rPr lang="pl-PL" sz="1400" dirty="0"/>
              <a:t>’) as </a:t>
            </a:r>
            <a:r>
              <a:rPr lang="pl-PL" sz="1400" dirty="0" err="1"/>
              <a:t>src</a:t>
            </a:r>
            <a:r>
              <a:rPr lang="pl-PL" sz="1400" dirty="0"/>
              <a:t>:</a:t>
            </a:r>
          </a:p>
          <a:p>
            <a:r>
              <a:rPr lang="pl-PL" sz="1400" dirty="0"/>
              <a:t>	</a:t>
            </a:r>
            <a:r>
              <a:rPr lang="pl-PL" sz="1400" dirty="0" err="1"/>
              <a:t>img</a:t>
            </a:r>
            <a:r>
              <a:rPr lang="pl-PL" sz="1400" dirty="0"/>
              <a:t> = </a:t>
            </a:r>
            <a:r>
              <a:rPr lang="pl-PL" sz="1400" dirty="0" err="1"/>
              <a:t>src.read</a:t>
            </a:r>
            <a:r>
              <a:rPr lang="pl-PL" sz="1400" dirty="0"/>
              <a:t>()</a:t>
            </a:r>
          </a:p>
          <a:p>
            <a:r>
              <a:rPr lang="pl-PL" sz="1400" dirty="0">
                <a:latin typeface="Palatino Linotype" panose="02040502050505030304" pitchFamily="18" charset="0"/>
              </a:rPr>
              <a:t>(…)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72CC994-1CDB-4D89-A3C2-911164E68DB8}"/>
              </a:ext>
            </a:extLst>
          </p:cNvPr>
          <p:cNvSpPr txBox="1"/>
          <p:nvPr/>
        </p:nvSpPr>
        <p:spPr>
          <a:xfrm>
            <a:off x="1695503" y="487681"/>
            <a:ext cx="1005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960000"/>
                </a:solidFill>
                <a:latin typeface="Century" panose="02040604050505020304" pitchFamily="18" charset="0"/>
              </a:rPr>
              <a:t>Kilka słów o różnicach między GDAL a </a:t>
            </a:r>
            <a:r>
              <a:rPr lang="pl-PL" sz="3200" b="1" dirty="0" err="1">
                <a:solidFill>
                  <a:srgbClr val="960000"/>
                </a:solidFill>
                <a:latin typeface="Century" panose="02040604050505020304" pitchFamily="18" charset="0"/>
              </a:rPr>
              <a:t>rasterio</a:t>
            </a:r>
            <a:endParaRPr lang="en-GB" sz="3200" b="1" dirty="0">
              <a:solidFill>
                <a:srgbClr val="96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9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4CBA5B-1BEF-47D9-AA6B-569EC763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95" y="3362181"/>
            <a:ext cx="10765410" cy="880635"/>
          </a:xfrm>
        </p:spPr>
        <p:txBody>
          <a:bodyPr>
            <a:noAutofit/>
          </a:bodyPr>
          <a:lstStyle/>
          <a:p>
            <a:r>
              <a:rPr lang="pl-PL" sz="4000" b="1" dirty="0">
                <a:solidFill>
                  <a:srgbClr val="960000"/>
                </a:solidFill>
                <a:latin typeface="Century" panose="02040604050505020304" pitchFamily="18" charset="0"/>
              </a:rPr>
              <a:t>Czas na kodowanie!</a:t>
            </a:r>
          </a:p>
        </p:txBody>
      </p:sp>
    </p:spTree>
    <p:extLst>
      <p:ext uri="{BB962C8B-B14F-4D97-AF65-F5344CB8AC3E}">
        <p14:creationId xmlns:p14="http://schemas.microsoft.com/office/powerpoint/2010/main" val="10596279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341</Words>
  <Application>Microsoft Macintosh PowerPoint</Application>
  <PresentationFormat>Panoramiczny</PresentationFormat>
  <Paragraphs>37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</vt:lpstr>
      <vt:lpstr>Mangal</vt:lpstr>
      <vt:lpstr>Palatino Linotype</vt:lpstr>
      <vt:lpstr>Wingdings</vt:lpstr>
      <vt:lpstr>Motyw pakietu Office</vt:lpstr>
      <vt:lpstr>   Obrabianie zdjęć satelitarnych po Pythonowemu, czyli wprowadzenie do biblioteki rasterio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Czas na kodowanie!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Szymek</dc:creator>
  <cp:lastModifiedBy>Data Lions</cp:lastModifiedBy>
  <cp:revision>152</cp:revision>
  <dcterms:created xsi:type="dcterms:W3CDTF">2017-08-02T15:21:17Z</dcterms:created>
  <dcterms:modified xsi:type="dcterms:W3CDTF">2018-01-29T11:26:57Z</dcterms:modified>
</cp:coreProperties>
</file>