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88150" cy="10020300"/>
  <p:embeddedFontLst>
    <p:embeddedFont>
      <p:font typeface="Barlow Condensed Medium"/>
      <p:regular r:id="rId25"/>
      <p:bold r:id="rId26"/>
      <p:italic r:id="rId27"/>
      <p:boldItalic r:id="rId28"/>
    </p:embeddedFont>
    <p:embeddedFont>
      <p:font typeface="Barlow Condensed"/>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709">
          <p15:clr>
            <a:srgbClr val="A4A3A4"/>
          </p15:clr>
        </p15:guide>
        <p15:guide id="4" orient="horz" pos="527">
          <p15:clr>
            <a:srgbClr val="A4A3A4"/>
          </p15:clr>
        </p15:guide>
        <p15:guide id="5" pos="7197">
          <p15:clr>
            <a:srgbClr val="A4A3A4"/>
          </p15:clr>
        </p15:guide>
        <p15:guide id="6" pos="4793">
          <p15:clr>
            <a:srgbClr val="A4A3A4"/>
          </p15:clr>
        </p15:guide>
        <p15:guide id="7" pos="619">
          <p15:clr>
            <a:srgbClr val="A4A3A4"/>
          </p15:clr>
        </p15:guide>
        <p15:guide id="8" orient="horz" pos="4156">
          <p15:clr>
            <a:srgbClr val="A4A3A4"/>
          </p15:clr>
        </p15:guide>
        <p15:guide id="9" pos="11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3031C5-4DD2-4B16-B222-681E111040AA}">
  <a:tblStyle styleId="{5A3031C5-4DD2-4B16-B222-681E111040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709" orient="horz"/>
        <p:guide pos="527" orient="horz"/>
        <p:guide pos="7197"/>
        <p:guide pos="4793"/>
        <p:guide pos="619"/>
        <p:guide pos="4156" orient="horz"/>
        <p:guide pos="116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BarlowCondensedMedium-bold.fntdata"/><Relationship Id="rId25" Type="http://schemas.openxmlformats.org/officeDocument/2006/relationships/font" Target="fonts/BarlowCondensedMedium-regular.fntdata"/><Relationship Id="rId28" Type="http://schemas.openxmlformats.org/officeDocument/2006/relationships/font" Target="fonts/BarlowCondensedMedium-boldItalic.fntdata"/><Relationship Id="rId27" Type="http://schemas.openxmlformats.org/officeDocument/2006/relationships/font" Target="fonts/BarlowCondensed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arlowCondensed-bold.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BarlowCondense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4871" cy="502755"/>
          </a:xfrm>
          <a:prstGeom prst="rect">
            <a:avLst/>
          </a:prstGeom>
          <a:noFill/>
          <a:ln>
            <a:noFill/>
          </a:ln>
        </p:spPr>
        <p:txBody>
          <a:bodyPr anchorCtr="0" anchor="t" bIns="48300" lIns="96600" spcFirstLastPara="1" rIns="96600" wrap="square" tIns="4830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01698" y="0"/>
            <a:ext cx="2984871" cy="502755"/>
          </a:xfrm>
          <a:prstGeom prst="rect">
            <a:avLst/>
          </a:prstGeom>
          <a:noFill/>
          <a:ln>
            <a:noFill/>
          </a:ln>
        </p:spPr>
        <p:txBody>
          <a:bodyPr anchorCtr="0" anchor="t" bIns="48300" lIns="96600" spcFirstLastPara="1" rIns="96600" wrap="square" tIns="48300">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39738" y="1252538"/>
            <a:ext cx="6008687"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817" y="4822269"/>
            <a:ext cx="5510530" cy="3945493"/>
          </a:xfrm>
          <a:prstGeom prst="rect">
            <a:avLst/>
          </a:prstGeom>
          <a:noFill/>
          <a:ln>
            <a:noFill/>
          </a:ln>
        </p:spPr>
        <p:txBody>
          <a:bodyPr anchorCtr="0" anchor="t" bIns="48300" lIns="96600" spcFirstLastPara="1" rIns="96600" wrap="square" tIns="483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17547"/>
            <a:ext cx="2984871" cy="502754"/>
          </a:xfrm>
          <a:prstGeom prst="rect">
            <a:avLst/>
          </a:prstGeom>
          <a:noFill/>
          <a:ln>
            <a:noFill/>
          </a:ln>
        </p:spPr>
        <p:txBody>
          <a:bodyPr anchorCtr="0" anchor="b" bIns="48300" lIns="96600" spcFirstLastPara="1" rIns="96600" wrap="square" tIns="4830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01698" y="9517547"/>
            <a:ext cx="2984871" cy="502754"/>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6c411b1a4_0_111:notes"/>
          <p:cNvSpPr/>
          <p:nvPr>
            <p:ph idx="2" type="sldImg"/>
          </p:nvPr>
        </p:nvSpPr>
        <p:spPr>
          <a:xfrm>
            <a:off x="439738" y="1252538"/>
            <a:ext cx="6008700" cy="33813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6c411b1a4_0_111:notes"/>
          <p:cNvSpPr txBox="1"/>
          <p:nvPr>
            <p:ph idx="1" type="body"/>
          </p:nvPr>
        </p:nvSpPr>
        <p:spPr>
          <a:xfrm>
            <a:off x="688817" y="4822269"/>
            <a:ext cx="5510400" cy="3945600"/>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60" name="Google Shape;60;g106c411b1a4_0_111:notes"/>
          <p:cNvSpPr txBox="1"/>
          <p:nvPr>
            <p:ph idx="12" type="sldNum"/>
          </p:nvPr>
        </p:nvSpPr>
        <p:spPr>
          <a:xfrm>
            <a:off x="3901698" y="9517547"/>
            <a:ext cx="2985000" cy="502800"/>
          </a:xfrm>
          <a:prstGeom prst="rect">
            <a:avLst/>
          </a:prstGeom>
        </p:spPr>
        <p:txBody>
          <a:bodyPr anchorCtr="0" anchor="b" bIns="48300" lIns="96600" spcFirstLastPara="1" rIns="96600" wrap="square" tIns="48300">
            <a:noAutofit/>
          </a:bodyPr>
          <a:lstStyle/>
          <a:p>
            <a:pPr indent="0" lvl="0" marL="0" rtl="0" algn="r">
              <a:spcBef>
                <a:spcPts val="0"/>
              </a:spcBef>
              <a:spcAft>
                <a:spcPts val="0"/>
              </a:spcAft>
              <a:buClr>
                <a:srgbClr val="000000"/>
              </a:buClr>
              <a:buSzPts val="1300"/>
              <a:buFont typeface="Arial"/>
              <a:buNone/>
            </a:pPr>
            <a:fld id="{00000000-1234-1234-1234-123412341234}" type="slidenum">
              <a:rPr lang="pl-PL"/>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83988b913_0_7:notes"/>
          <p:cNvSpPr/>
          <p:nvPr>
            <p:ph idx="2" type="sldImg"/>
          </p:nvPr>
        </p:nvSpPr>
        <p:spPr>
          <a:xfrm>
            <a:off x="439738" y="1252538"/>
            <a:ext cx="60087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f83988b913_0_7:notes"/>
          <p:cNvSpPr txBox="1"/>
          <p:nvPr>
            <p:ph idx="1" type="body"/>
          </p:nvPr>
        </p:nvSpPr>
        <p:spPr>
          <a:xfrm>
            <a:off x="688817" y="4822269"/>
            <a:ext cx="5510400" cy="3945600"/>
          </a:xfrm>
          <a:prstGeom prst="rect">
            <a:avLst/>
          </a:prstGeom>
          <a:noFill/>
          <a:ln>
            <a:noFill/>
          </a:ln>
        </p:spPr>
        <p:txBody>
          <a:bodyPr anchorCtr="0" anchor="t" bIns="48300" lIns="96600" spcFirstLastPara="1" rIns="96600" wrap="square" tIns="48300">
            <a:noAutofit/>
          </a:bodyPr>
          <a:lstStyle/>
          <a:p>
            <a:pPr indent="-228600" lvl="0" marL="457200" marR="0" rtl="0" algn="l">
              <a:lnSpc>
                <a:spcPct val="100000"/>
              </a:lnSpc>
              <a:spcBef>
                <a:spcPts val="0"/>
              </a:spcBef>
              <a:spcAft>
                <a:spcPts val="0"/>
              </a:spcAft>
              <a:buClr>
                <a:srgbClr val="000000"/>
              </a:buClr>
              <a:buSzPts val="1400"/>
              <a:buFont typeface="Arial"/>
              <a:buNone/>
            </a:pPr>
            <a:r>
              <a:rPr lang="pl-PL"/>
              <a:t>Zdjęcia wklejamy na całą wysokość slajdu. Nie zostawiamy białych obramowań. Nie stosujemy formatowania grafik (nie dodajemy ramek, gradientów itp.)</a:t>
            </a:r>
            <a:endParaRPr/>
          </a:p>
        </p:txBody>
      </p:sp>
      <p:sp>
        <p:nvSpPr>
          <p:cNvPr id="209" name="Google Shape;209;gf83988b913_0_7:notes"/>
          <p:cNvSpPr txBox="1"/>
          <p:nvPr>
            <p:ph idx="12" type="sldNum"/>
          </p:nvPr>
        </p:nvSpPr>
        <p:spPr>
          <a:xfrm>
            <a:off x="3901698" y="9517547"/>
            <a:ext cx="2985000" cy="502800"/>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83988b913_0_40:notes"/>
          <p:cNvSpPr/>
          <p:nvPr>
            <p:ph idx="2" type="sldImg"/>
          </p:nvPr>
        </p:nvSpPr>
        <p:spPr>
          <a:xfrm>
            <a:off x="439738" y="1252538"/>
            <a:ext cx="60087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f83988b913_0_40:notes"/>
          <p:cNvSpPr txBox="1"/>
          <p:nvPr>
            <p:ph idx="1" type="body"/>
          </p:nvPr>
        </p:nvSpPr>
        <p:spPr>
          <a:xfrm>
            <a:off x="688817" y="4822269"/>
            <a:ext cx="5510400" cy="3945600"/>
          </a:xfrm>
          <a:prstGeom prst="rect">
            <a:avLst/>
          </a:prstGeom>
          <a:noFill/>
          <a:ln>
            <a:noFill/>
          </a:ln>
        </p:spPr>
        <p:txBody>
          <a:bodyPr anchorCtr="0" anchor="t" bIns="48300" lIns="96600" spcFirstLastPara="1" rIns="96600" wrap="square" tIns="48300">
            <a:noAutofit/>
          </a:bodyPr>
          <a:lstStyle/>
          <a:p>
            <a:pPr indent="-228600" lvl="0" marL="457200" marR="0" rtl="0" algn="l">
              <a:lnSpc>
                <a:spcPct val="100000"/>
              </a:lnSpc>
              <a:spcBef>
                <a:spcPts val="0"/>
              </a:spcBef>
              <a:spcAft>
                <a:spcPts val="0"/>
              </a:spcAft>
              <a:buClr>
                <a:srgbClr val="000000"/>
              </a:buClr>
              <a:buSzPts val="1400"/>
              <a:buFont typeface="Arial"/>
              <a:buNone/>
            </a:pPr>
            <a:r>
              <a:rPr lang="pl-PL"/>
              <a:t>Zdjęcia wklejamy na całą wysokość slajdu. Nie zostawiamy białych obramowań. Nie stosujemy formatowania grafik (nie dodajemy ramek, gradientów itp.)</a:t>
            </a:r>
            <a:endParaRPr/>
          </a:p>
        </p:txBody>
      </p:sp>
      <p:sp>
        <p:nvSpPr>
          <p:cNvPr id="236" name="Google Shape;236;gf83988b913_0_40:notes"/>
          <p:cNvSpPr txBox="1"/>
          <p:nvPr>
            <p:ph idx="12" type="sldNum"/>
          </p:nvPr>
        </p:nvSpPr>
        <p:spPr>
          <a:xfrm>
            <a:off x="3901698" y="9517547"/>
            <a:ext cx="2985000" cy="502800"/>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6a948d7f0_0_86:notes"/>
          <p:cNvSpPr/>
          <p:nvPr>
            <p:ph idx="2" type="sldImg"/>
          </p:nvPr>
        </p:nvSpPr>
        <p:spPr>
          <a:xfrm>
            <a:off x="439738" y="1252538"/>
            <a:ext cx="60087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106a948d7f0_0_86:notes"/>
          <p:cNvSpPr txBox="1"/>
          <p:nvPr>
            <p:ph idx="1" type="body"/>
          </p:nvPr>
        </p:nvSpPr>
        <p:spPr>
          <a:xfrm>
            <a:off x="688817" y="4822269"/>
            <a:ext cx="5510400" cy="3945600"/>
          </a:xfrm>
          <a:prstGeom prst="rect">
            <a:avLst/>
          </a:prstGeom>
          <a:noFill/>
          <a:ln>
            <a:noFill/>
          </a:ln>
        </p:spPr>
        <p:txBody>
          <a:bodyPr anchorCtr="0" anchor="t" bIns="48300" lIns="96600" spcFirstLastPara="1" rIns="96600" wrap="square" tIns="48300">
            <a:noAutofit/>
          </a:bodyPr>
          <a:lstStyle/>
          <a:p>
            <a:pPr indent="-228600" lvl="0" marL="457200" marR="0" rtl="0" algn="l">
              <a:lnSpc>
                <a:spcPct val="100000"/>
              </a:lnSpc>
              <a:spcBef>
                <a:spcPts val="0"/>
              </a:spcBef>
              <a:spcAft>
                <a:spcPts val="0"/>
              </a:spcAft>
              <a:buClr>
                <a:srgbClr val="000000"/>
              </a:buClr>
              <a:buSzPts val="1400"/>
              <a:buFont typeface="Arial"/>
              <a:buNone/>
            </a:pPr>
            <a:r>
              <a:rPr lang="pl-PL"/>
              <a:t>Zdjęcia wklejamy na całą wysokość slajdu. Nie zostawiamy białych obramowań. Nie stosujemy formatowania grafik (nie dodajemy ramek, gradientów itp.)</a:t>
            </a:r>
            <a:endParaRPr/>
          </a:p>
        </p:txBody>
      </p:sp>
      <p:sp>
        <p:nvSpPr>
          <p:cNvPr id="251" name="Google Shape;251;g106a948d7f0_0_86:notes"/>
          <p:cNvSpPr txBox="1"/>
          <p:nvPr>
            <p:ph idx="12" type="sldNum"/>
          </p:nvPr>
        </p:nvSpPr>
        <p:spPr>
          <a:xfrm>
            <a:off x="3901698" y="9517547"/>
            <a:ext cx="2985000" cy="502800"/>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6a948d7f0_0_111:notes"/>
          <p:cNvSpPr/>
          <p:nvPr>
            <p:ph idx="2" type="sldImg"/>
          </p:nvPr>
        </p:nvSpPr>
        <p:spPr>
          <a:xfrm>
            <a:off x="439738" y="1252538"/>
            <a:ext cx="60087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106a948d7f0_0_111:notes"/>
          <p:cNvSpPr txBox="1"/>
          <p:nvPr>
            <p:ph idx="1" type="body"/>
          </p:nvPr>
        </p:nvSpPr>
        <p:spPr>
          <a:xfrm>
            <a:off x="688817" y="4822269"/>
            <a:ext cx="5510400" cy="3945600"/>
          </a:xfrm>
          <a:prstGeom prst="rect">
            <a:avLst/>
          </a:prstGeom>
          <a:noFill/>
          <a:ln>
            <a:noFill/>
          </a:ln>
        </p:spPr>
        <p:txBody>
          <a:bodyPr anchorCtr="0" anchor="t" bIns="48300" lIns="96600" spcFirstLastPara="1" rIns="96600" wrap="square" tIns="48300">
            <a:noAutofit/>
          </a:bodyPr>
          <a:lstStyle/>
          <a:p>
            <a:pPr indent="-228600" lvl="0" marL="457200" marR="0" rtl="0" algn="l">
              <a:lnSpc>
                <a:spcPct val="100000"/>
              </a:lnSpc>
              <a:spcBef>
                <a:spcPts val="0"/>
              </a:spcBef>
              <a:spcAft>
                <a:spcPts val="0"/>
              </a:spcAft>
              <a:buClr>
                <a:srgbClr val="000000"/>
              </a:buClr>
              <a:buSzPts val="1400"/>
              <a:buFont typeface="Arial"/>
              <a:buNone/>
            </a:pPr>
            <a:r>
              <a:rPr lang="pl-PL"/>
              <a:t>Zdjęcia wklejamy na całą wysokość slajdu. Nie zostawiamy białych obramowań. Nie stosujemy formatowania grafik (nie dodajemy ramek, gradientów itp.)</a:t>
            </a:r>
            <a:endParaRPr/>
          </a:p>
        </p:txBody>
      </p:sp>
      <p:sp>
        <p:nvSpPr>
          <p:cNvPr id="262" name="Google Shape;262;g106a948d7f0_0_111:notes"/>
          <p:cNvSpPr txBox="1"/>
          <p:nvPr>
            <p:ph idx="12" type="sldNum"/>
          </p:nvPr>
        </p:nvSpPr>
        <p:spPr>
          <a:xfrm>
            <a:off x="3901698" y="9517547"/>
            <a:ext cx="2985000" cy="502800"/>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83988b913_0_67:notes"/>
          <p:cNvSpPr/>
          <p:nvPr>
            <p:ph idx="2" type="sldImg"/>
          </p:nvPr>
        </p:nvSpPr>
        <p:spPr>
          <a:xfrm>
            <a:off x="439738" y="1252538"/>
            <a:ext cx="60087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f83988b913_0_67:notes"/>
          <p:cNvSpPr txBox="1"/>
          <p:nvPr>
            <p:ph idx="1" type="body"/>
          </p:nvPr>
        </p:nvSpPr>
        <p:spPr>
          <a:xfrm>
            <a:off x="688817" y="4822269"/>
            <a:ext cx="5510400" cy="3945600"/>
          </a:xfrm>
          <a:prstGeom prst="rect">
            <a:avLst/>
          </a:prstGeom>
          <a:noFill/>
          <a:ln>
            <a:noFill/>
          </a:ln>
        </p:spPr>
        <p:txBody>
          <a:bodyPr anchorCtr="0" anchor="t" bIns="48300" lIns="96600" spcFirstLastPara="1" rIns="96600" wrap="square" tIns="48300">
            <a:noAutofit/>
          </a:bodyPr>
          <a:lstStyle/>
          <a:p>
            <a:pPr indent="-317500" lvl="0" marL="457200" rtl="0" algn="l">
              <a:spcBef>
                <a:spcPts val="0"/>
              </a:spcBef>
              <a:spcAft>
                <a:spcPts val="0"/>
              </a:spcAft>
              <a:buClr>
                <a:schemeClr val="dk1"/>
              </a:buClr>
              <a:buSzPts val="1400"/>
              <a:buFont typeface="Barlow Condensed"/>
              <a:buAutoNum type="arabicParenR"/>
            </a:pPr>
            <a:r>
              <a:rPr lang="pl-PL" sz="1400">
                <a:latin typeface="Barlow Condensed"/>
                <a:ea typeface="Barlow Condensed"/>
                <a:cs typeface="Barlow Condensed"/>
                <a:sym typeface="Barlow Condensed"/>
              </a:rPr>
              <a:t>Index matters! Index of (session / item) in (ST / IT) marks their (items / sessions) in Ragged Tensors (RST / RIT).</a:t>
            </a:r>
            <a:endParaRPr sz="1400">
              <a:latin typeface="Barlow Condensed"/>
              <a:ea typeface="Barlow Condensed"/>
              <a:cs typeface="Barlow Condensed"/>
              <a:sym typeface="Barlow Condensed"/>
            </a:endParaRPr>
          </a:p>
          <a:p>
            <a:pPr indent="-317500" lvl="0" marL="457200" rtl="0" algn="l">
              <a:spcBef>
                <a:spcPts val="0"/>
              </a:spcBef>
              <a:spcAft>
                <a:spcPts val="0"/>
              </a:spcAft>
              <a:buClr>
                <a:schemeClr val="dk1"/>
              </a:buClr>
              <a:buSzPts val="1400"/>
              <a:buFont typeface="Barlow Condensed"/>
              <a:buAutoNum type="arabicParenR"/>
            </a:pPr>
            <a:r>
              <a:rPr lang="pl-PL" sz="1400">
                <a:latin typeface="Barlow Condensed"/>
                <a:ea typeface="Barlow Condensed"/>
                <a:cs typeface="Barlow Condensed"/>
                <a:sym typeface="Barlow Condensed"/>
              </a:rPr>
              <a:t>We don’t know maximum number of items per session and sessions per item. That’s why Ragged Tensors are used. It complicates prediction because TensorFlow is very strict on Tensor’s shape tracking. It is hard to speed-up algorithm without any length-related constraints.</a:t>
            </a:r>
            <a:endParaRPr sz="1400">
              <a:latin typeface="Barlow Condensed"/>
              <a:ea typeface="Barlow Condensed"/>
              <a:cs typeface="Barlow Condensed"/>
              <a:sym typeface="Barlow Condensed"/>
            </a:endParaRPr>
          </a:p>
          <a:p>
            <a:pPr indent="-317500" lvl="0" marL="457200" rtl="0" algn="l">
              <a:spcBef>
                <a:spcPts val="0"/>
              </a:spcBef>
              <a:spcAft>
                <a:spcPts val="0"/>
              </a:spcAft>
              <a:buClr>
                <a:schemeClr val="dk1"/>
              </a:buClr>
              <a:buSzPts val="1400"/>
              <a:buFont typeface="Barlow Condensed"/>
              <a:buAutoNum type="arabicParenR"/>
            </a:pPr>
            <a:r>
              <a:rPr lang="pl-PL" sz="1400">
                <a:latin typeface="Barlow Condensed"/>
                <a:ea typeface="Barlow Condensed"/>
                <a:cs typeface="Barlow Condensed"/>
                <a:sym typeface="Barlow Condensed"/>
              </a:rPr>
              <a:t>Even constant values (zero, one) must be implemented as Tensors.</a:t>
            </a:r>
            <a:endParaRPr sz="1400">
              <a:latin typeface="Barlow Condensed"/>
              <a:ea typeface="Barlow Condensed"/>
              <a:cs typeface="Barlow Condensed"/>
              <a:sym typeface="Barlow Condensed"/>
            </a:endParaRPr>
          </a:p>
          <a:p>
            <a:pPr indent="-317500" lvl="0" marL="457200" rtl="0" algn="l">
              <a:spcBef>
                <a:spcPts val="0"/>
              </a:spcBef>
              <a:spcAft>
                <a:spcPts val="0"/>
              </a:spcAft>
              <a:buClr>
                <a:schemeClr val="dk1"/>
              </a:buClr>
              <a:buSzPts val="1400"/>
              <a:buFont typeface="Barlow Condensed"/>
              <a:buAutoNum type="arabicParenR"/>
            </a:pPr>
            <a:r>
              <a:rPr lang="pl-PL" sz="1400">
                <a:latin typeface="Barlow Condensed"/>
                <a:ea typeface="Barlow Condensed"/>
                <a:cs typeface="Barlow Condensed"/>
                <a:sym typeface="Barlow Condensed"/>
              </a:rPr>
              <a:t>We can create TensorArrays with dynamic size to create lists of elements which are expanding through iterations: e.g.: list of closest items or sessions.</a:t>
            </a:r>
            <a:endParaRPr sz="1400">
              <a:latin typeface="Barlow Condensed"/>
              <a:ea typeface="Barlow Condensed"/>
              <a:cs typeface="Barlow Condensed"/>
              <a:sym typeface="Barlow Condensed"/>
            </a:endParaRPr>
          </a:p>
          <a:p>
            <a:pPr indent="-317500" lvl="0" marL="457200" rtl="0" algn="l">
              <a:spcBef>
                <a:spcPts val="0"/>
              </a:spcBef>
              <a:spcAft>
                <a:spcPts val="0"/>
              </a:spcAft>
              <a:buClr>
                <a:schemeClr val="dk1"/>
              </a:buClr>
              <a:buSzPts val="1400"/>
              <a:buFont typeface="Barlow Condensed"/>
              <a:buAutoNum type="arabicParenR"/>
            </a:pPr>
            <a:r>
              <a:rPr lang="pl-PL" sz="1400">
                <a:latin typeface="Barlow Condensed"/>
                <a:ea typeface="Barlow Condensed"/>
                <a:cs typeface="Barlow Condensed"/>
                <a:sym typeface="Barlow Condensed"/>
              </a:rPr>
              <a:t>Due to the fact that k-NN is a memory-based model there is upper limit of the input data size. It is not possible to use this algorithm on very big databases with multiple sessions and large items base.</a:t>
            </a:r>
            <a:endParaRPr sz="1400">
              <a:latin typeface="Barlow Condensed"/>
              <a:ea typeface="Barlow Condensed"/>
              <a:cs typeface="Barlow Condensed"/>
              <a:sym typeface="Barlow Condensed"/>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84" name="Google Shape;284;gf83988b913_0_67:notes"/>
          <p:cNvSpPr txBox="1"/>
          <p:nvPr>
            <p:ph idx="12" type="sldNum"/>
          </p:nvPr>
        </p:nvSpPr>
        <p:spPr>
          <a:xfrm>
            <a:off x="3901698" y="9517547"/>
            <a:ext cx="2985000" cy="502800"/>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6a948d7f0_0_131:notes"/>
          <p:cNvSpPr/>
          <p:nvPr>
            <p:ph idx="2" type="sldImg"/>
          </p:nvPr>
        </p:nvSpPr>
        <p:spPr>
          <a:xfrm>
            <a:off x="439738" y="1252538"/>
            <a:ext cx="60087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106a948d7f0_0_131:notes"/>
          <p:cNvSpPr txBox="1"/>
          <p:nvPr>
            <p:ph idx="1" type="body"/>
          </p:nvPr>
        </p:nvSpPr>
        <p:spPr>
          <a:xfrm>
            <a:off x="688817" y="4822269"/>
            <a:ext cx="5510400" cy="3945600"/>
          </a:xfrm>
          <a:prstGeom prst="rect">
            <a:avLst/>
          </a:prstGeom>
          <a:noFill/>
          <a:ln>
            <a:noFill/>
          </a:ln>
        </p:spPr>
        <p:txBody>
          <a:bodyPr anchorCtr="0" anchor="t" bIns="48300" lIns="96600" spcFirstLastPara="1" rIns="96600" wrap="square" tIns="48300">
            <a:noAutofit/>
          </a:bodyPr>
          <a:lstStyle/>
          <a:p>
            <a:pPr indent="-228600" lvl="0" marL="457200" marR="0" rtl="0" algn="l">
              <a:lnSpc>
                <a:spcPct val="100000"/>
              </a:lnSpc>
              <a:spcBef>
                <a:spcPts val="0"/>
              </a:spcBef>
              <a:spcAft>
                <a:spcPts val="0"/>
              </a:spcAft>
              <a:buClr>
                <a:srgbClr val="000000"/>
              </a:buClr>
              <a:buSzPts val="1400"/>
              <a:buFont typeface="Arial"/>
              <a:buNone/>
            </a:pPr>
            <a:r>
              <a:rPr lang="pl-PL"/>
              <a:t>Zdjęcia wklejamy na całą wysokość slajdu. Nie zostawiamy białych obramowań. Nie stosujemy formatowania grafik (nie dodajemy ramek, gradientów itp.)</a:t>
            </a:r>
            <a:endParaRPr/>
          </a:p>
        </p:txBody>
      </p:sp>
      <p:sp>
        <p:nvSpPr>
          <p:cNvPr id="307" name="Google Shape;307;g106a948d7f0_0_131:notes"/>
          <p:cNvSpPr txBox="1"/>
          <p:nvPr>
            <p:ph idx="12" type="sldNum"/>
          </p:nvPr>
        </p:nvSpPr>
        <p:spPr>
          <a:xfrm>
            <a:off x="3901698" y="9517547"/>
            <a:ext cx="2985000" cy="502800"/>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6a948d7f0_0_155:notes"/>
          <p:cNvSpPr/>
          <p:nvPr>
            <p:ph idx="2" type="sldImg"/>
          </p:nvPr>
        </p:nvSpPr>
        <p:spPr>
          <a:xfrm>
            <a:off x="439738" y="1252538"/>
            <a:ext cx="60087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106a948d7f0_0_155:notes"/>
          <p:cNvSpPr txBox="1"/>
          <p:nvPr>
            <p:ph idx="1" type="body"/>
          </p:nvPr>
        </p:nvSpPr>
        <p:spPr>
          <a:xfrm>
            <a:off x="688817" y="4822269"/>
            <a:ext cx="5510400" cy="3945600"/>
          </a:xfrm>
          <a:prstGeom prst="rect">
            <a:avLst/>
          </a:prstGeom>
          <a:noFill/>
          <a:ln>
            <a:noFill/>
          </a:ln>
        </p:spPr>
        <p:txBody>
          <a:bodyPr anchorCtr="0" anchor="t" bIns="48300" lIns="96600" spcFirstLastPara="1" rIns="96600" wrap="square" tIns="48300">
            <a:noAutofit/>
          </a:bodyPr>
          <a:lstStyle/>
          <a:p>
            <a:pPr indent="-228600" lvl="0" marL="457200" marR="0" rtl="0" algn="l">
              <a:lnSpc>
                <a:spcPct val="100000"/>
              </a:lnSpc>
              <a:spcBef>
                <a:spcPts val="0"/>
              </a:spcBef>
              <a:spcAft>
                <a:spcPts val="0"/>
              </a:spcAft>
              <a:buClr>
                <a:srgbClr val="000000"/>
              </a:buClr>
              <a:buSzPts val="1400"/>
              <a:buFont typeface="Arial"/>
              <a:buNone/>
            </a:pPr>
            <a:r>
              <a:rPr lang="pl-PL"/>
              <a:t>Zdjęcia wklejamy na całą wysokość slajdu. Nie zostawiamy białych obramowań. Nie stosujemy formatowania grafik (nie dodajemy ramek, gradientów itp.)</a:t>
            </a:r>
            <a:endParaRPr/>
          </a:p>
        </p:txBody>
      </p:sp>
      <p:sp>
        <p:nvSpPr>
          <p:cNvPr id="332" name="Google Shape;332;g106a948d7f0_0_155:notes"/>
          <p:cNvSpPr txBox="1"/>
          <p:nvPr>
            <p:ph idx="12" type="sldNum"/>
          </p:nvPr>
        </p:nvSpPr>
        <p:spPr>
          <a:xfrm>
            <a:off x="3901698" y="9517547"/>
            <a:ext cx="2985000" cy="502800"/>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6a948d7f0_0_179:notes"/>
          <p:cNvSpPr/>
          <p:nvPr>
            <p:ph idx="2" type="sldImg"/>
          </p:nvPr>
        </p:nvSpPr>
        <p:spPr>
          <a:xfrm>
            <a:off x="439738" y="1252538"/>
            <a:ext cx="60087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106a948d7f0_0_179:notes"/>
          <p:cNvSpPr txBox="1"/>
          <p:nvPr>
            <p:ph idx="1" type="body"/>
          </p:nvPr>
        </p:nvSpPr>
        <p:spPr>
          <a:xfrm>
            <a:off x="688817" y="4822269"/>
            <a:ext cx="5510400" cy="3945600"/>
          </a:xfrm>
          <a:prstGeom prst="rect">
            <a:avLst/>
          </a:prstGeom>
          <a:noFill/>
          <a:ln>
            <a:noFill/>
          </a:ln>
        </p:spPr>
        <p:txBody>
          <a:bodyPr anchorCtr="0" anchor="t" bIns="48300" lIns="96600" spcFirstLastPara="1" rIns="96600" wrap="square" tIns="48300">
            <a:noAutofit/>
          </a:bodyPr>
          <a:lstStyle/>
          <a:p>
            <a:pPr indent="-228600" lvl="0" marL="457200" marR="0" rtl="0" algn="l">
              <a:lnSpc>
                <a:spcPct val="100000"/>
              </a:lnSpc>
              <a:spcBef>
                <a:spcPts val="0"/>
              </a:spcBef>
              <a:spcAft>
                <a:spcPts val="0"/>
              </a:spcAft>
              <a:buClr>
                <a:srgbClr val="000000"/>
              </a:buClr>
              <a:buSzPts val="1400"/>
              <a:buFont typeface="Arial"/>
              <a:buNone/>
            </a:pPr>
            <a:r>
              <a:rPr lang="pl-PL"/>
              <a:t>Zdjęcia wklejamy na całą wysokość slajdu. Nie zostawiamy białych obramowań. Nie stosujemy formatowania grafik (nie dodajemy ramek, gradientów itp.)</a:t>
            </a:r>
            <a:endParaRPr/>
          </a:p>
        </p:txBody>
      </p:sp>
      <p:sp>
        <p:nvSpPr>
          <p:cNvPr id="344" name="Google Shape;344;g106a948d7f0_0_179:notes"/>
          <p:cNvSpPr txBox="1"/>
          <p:nvPr>
            <p:ph idx="12" type="sldNum"/>
          </p:nvPr>
        </p:nvSpPr>
        <p:spPr>
          <a:xfrm>
            <a:off x="3901698" y="9517547"/>
            <a:ext cx="2985000" cy="502800"/>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6a948d7f0_0_203:notes"/>
          <p:cNvSpPr/>
          <p:nvPr>
            <p:ph idx="2" type="sldImg"/>
          </p:nvPr>
        </p:nvSpPr>
        <p:spPr>
          <a:xfrm>
            <a:off x="439738" y="1252538"/>
            <a:ext cx="60087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106a948d7f0_0_203:notes"/>
          <p:cNvSpPr txBox="1"/>
          <p:nvPr>
            <p:ph idx="1" type="body"/>
          </p:nvPr>
        </p:nvSpPr>
        <p:spPr>
          <a:xfrm>
            <a:off x="688817" y="4822269"/>
            <a:ext cx="5510400" cy="3945600"/>
          </a:xfrm>
          <a:prstGeom prst="rect">
            <a:avLst/>
          </a:prstGeom>
          <a:noFill/>
          <a:ln>
            <a:noFill/>
          </a:ln>
        </p:spPr>
        <p:txBody>
          <a:bodyPr anchorCtr="0" anchor="t" bIns="48300" lIns="96600" spcFirstLastPara="1" rIns="96600" wrap="square" tIns="48300">
            <a:noAutofit/>
          </a:bodyPr>
          <a:lstStyle/>
          <a:p>
            <a:pPr indent="-228600" lvl="0" marL="457200" marR="0" rtl="0" algn="l">
              <a:lnSpc>
                <a:spcPct val="100000"/>
              </a:lnSpc>
              <a:spcBef>
                <a:spcPts val="0"/>
              </a:spcBef>
              <a:spcAft>
                <a:spcPts val="0"/>
              </a:spcAft>
              <a:buClr>
                <a:srgbClr val="000000"/>
              </a:buClr>
              <a:buSzPts val="1400"/>
              <a:buFont typeface="Arial"/>
              <a:buNone/>
            </a:pPr>
            <a:r>
              <a:rPr lang="pl-PL"/>
              <a:t>Zdjęcia wklejamy na całą wysokość slajdu. Nie zostawiamy białych obramowań. Nie stosujemy formatowania grafik (nie dodajemy ramek, gradientów itp.)</a:t>
            </a:r>
            <a:endParaRPr/>
          </a:p>
        </p:txBody>
      </p:sp>
      <p:sp>
        <p:nvSpPr>
          <p:cNvPr id="358" name="Google Shape;358;g106a948d7f0_0_203:notes"/>
          <p:cNvSpPr txBox="1"/>
          <p:nvPr>
            <p:ph idx="12" type="sldNum"/>
          </p:nvPr>
        </p:nvSpPr>
        <p:spPr>
          <a:xfrm>
            <a:off x="3901698" y="9517547"/>
            <a:ext cx="2985000" cy="502800"/>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88817" y="4822269"/>
            <a:ext cx="5510530" cy="3945493"/>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439738" y="1252538"/>
            <a:ext cx="6008687"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6a948d7f0_0_0:notes"/>
          <p:cNvSpPr/>
          <p:nvPr>
            <p:ph idx="2" type="sldImg"/>
          </p:nvPr>
        </p:nvSpPr>
        <p:spPr>
          <a:xfrm>
            <a:off x="439738" y="1252538"/>
            <a:ext cx="60087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g106a948d7f0_0_0:notes"/>
          <p:cNvSpPr txBox="1"/>
          <p:nvPr>
            <p:ph idx="1" type="body"/>
          </p:nvPr>
        </p:nvSpPr>
        <p:spPr>
          <a:xfrm>
            <a:off x="688817" y="4822269"/>
            <a:ext cx="5510400" cy="3945600"/>
          </a:xfrm>
          <a:prstGeom prst="rect">
            <a:avLst/>
          </a:prstGeom>
          <a:noFill/>
          <a:ln>
            <a:noFill/>
          </a:ln>
        </p:spPr>
        <p:txBody>
          <a:bodyPr anchorCtr="0" anchor="t" bIns="48300" lIns="96600" spcFirstLastPara="1" rIns="96600" wrap="square" tIns="48300">
            <a:noAutofit/>
          </a:bodyPr>
          <a:lstStyle/>
          <a:p>
            <a:pPr indent="-228600" lvl="0" marL="457200" marR="0" rtl="0" algn="l">
              <a:lnSpc>
                <a:spcPct val="100000"/>
              </a:lnSpc>
              <a:spcBef>
                <a:spcPts val="0"/>
              </a:spcBef>
              <a:spcAft>
                <a:spcPts val="0"/>
              </a:spcAft>
              <a:buClr>
                <a:srgbClr val="000000"/>
              </a:buClr>
              <a:buSzPts val="1400"/>
              <a:buFont typeface="Arial"/>
              <a:buNone/>
            </a:pPr>
            <a:r>
              <a:rPr lang="pl-PL"/>
              <a:t>Zdjęcia wklejamy na całą wysokość slajdu. Nie zostawiamy białych obramowań. Nie stosujemy formatowania grafik (nie dodajemy ramek, gradientów itp.)</a:t>
            </a:r>
            <a:endParaRPr/>
          </a:p>
        </p:txBody>
      </p:sp>
      <p:sp>
        <p:nvSpPr>
          <p:cNvPr id="74" name="Google Shape;74;g106a948d7f0_0_0:notes"/>
          <p:cNvSpPr txBox="1"/>
          <p:nvPr>
            <p:ph idx="12" type="sldNum"/>
          </p:nvPr>
        </p:nvSpPr>
        <p:spPr>
          <a:xfrm>
            <a:off x="3901698" y="9517547"/>
            <a:ext cx="2985000" cy="502800"/>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a948d7f0_0_10:notes"/>
          <p:cNvSpPr/>
          <p:nvPr>
            <p:ph idx="2" type="sldImg"/>
          </p:nvPr>
        </p:nvSpPr>
        <p:spPr>
          <a:xfrm>
            <a:off x="439738" y="1252538"/>
            <a:ext cx="60087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g106a948d7f0_0_10:notes"/>
          <p:cNvSpPr txBox="1"/>
          <p:nvPr>
            <p:ph idx="1" type="body"/>
          </p:nvPr>
        </p:nvSpPr>
        <p:spPr>
          <a:xfrm>
            <a:off x="688817" y="4822269"/>
            <a:ext cx="5510400" cy="3945600"/>
          </a:xfrm>
          <a:prstGeom prst="rect">
            <a:avLst/>
          </a:prstGeom>
          <a:noFill/>
          <a:ln>
            <a:noFill/>
          </a:ln>
        </p:spPr>
        <p:txBody>
          <a:bodyPr anchorCtr="0" anchor="t" bIns="48300" lIns="96600" spcFirstLastPara="1" rIns="96600" wrap="square" tIns="48300">
            <a:noAutofit/>
          </a:bodyPr>
          <a:lstStyle/>
          <a:p>
            <a:pPr indent="-228600" lvl="0" marL="457200" marR="0" rtl="0" algn="l">
              <a:lnSpc>
                <a:spcPct val="100000"/>
              </a:lnSpc>
              <a:spcBef>
                <a:spcPts val="0"/>
              </a:spcBef>
              <a:spcAft>
                <a:spcPts val="0"/>
              </a:spcAft>
              <a:buClr>
                <a:srgbClr val="000000"/>
              </a:buClr>
              <a:buSzPts val="1400"/>
              <a:buFont typeface="Arial"/>
              <a:buNone/>
            </a:pPr>
            <a:r>
              <a:rPr lang="pl-PL"/>
              <a:t>Zdjęcia wklejamy na całą wysokość slajdu. Nie zostawiamy białych obramowań. Nie stosujemy formatowania grafik (nie dodajemy ramek, gradientów itp.)</a:t>
            </a:r>
            <a:endParaRPr/>
          </a:p>
        </p:txBody>
      </p:sp>
      <p:sp>
        <p:nvSpPr>
          <p:cNvPr id="90" name="Google Shape;90;g106a948d7f0_0_10:notes"/>
          <p:cNvSpPr txBox="1"/>
          <p:nvPr>
            <p:ph idx="12" type="sldNum"/>
          </p:nvPr>
        </p:nvSpPr>
        <p:spPr>
          <a:xfrm>
            <a:off x="3901698" y="9517547"/>
            <a:ext cx="2985000" cy="502800"/>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6a948d7f0_0_30:notes"/>
          <p:cNvSpPr/>
          <p:nvPr>
            <p:ph idx="2" type="sldImg"/>
          </p:nvPr>
        </p:nvSpPr>
        <p:spPr>
          <a:xfrm>
            <a:off x="439738" y="1252538"/>
            <a:ext cx="60087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106a948d7f0_0_30:notes"/>
          <p:cNvSpPr txBox="1"/>
          <p:nvPr>
            <p:ph idx="1" type="body"/>
          </p:nvPr>
        </p:nvSpPr>
        <p:spPr>
          <a:xfrm>
            <a:off x="688817" y="4822269"/>
            <a:ext cx="5510400" cy="3945600"/>
          </a:xfrm>
          <a:prstGeom prst="rect">
            <a:avLst/>
          </a:prstGeom>
          <a:noFill/>
          <a:ln>
            <a:noFill/>
          </a:ln>
        </p:spPr>
        <p:txBody>
          <a:bodyPr anchorCtr="0" anchor="t" bIns="48300" lIns="96600" spcFirstLastPara="1" rIns="96600" wrap="square" tIns="48300">
            <a:noAutofit/>
          </a:bodyPr>
          <a:lstStyle/>
          <a:p>
            <a:pPr indent="-228600" lvl="0" marL="457200" marR="0" rtl="0" algn="l">
              <a:lnSpc>
                <a:spcPct val="100000"/>
              </a:lnSpc>
              <a:spcBef>
                <a:spcPts val="0"/>
              </a:spcBef>
              <a:spcAft>
                <a:spcPts val="0"/>
              </a:spcAft>
              <a:buClr>
                <a:srgbClr val="000000"/>
              </a:buClr>
              <a:buSzPts val="1400"/>
              <a:buFont typeface="Arial"/>
              <a:buNone/>
            </a:pPr>
            <a:r>
              <a:rPr lang="pl-PL"/>
              <a:t>Zdjęcia wklejamy na całą wysokość slajdu. Nie zostawiamy białych obramowań. Nie stosujemy formatowania grafik (nie dodajemy ramek, gradientów itp.)</a:t>
            </a:r>
            <a:endParaRPr/>
          </a:p>
        </p:txBody>
      </p:sp>
      <p:sp>
        <p:nvSpPr>
          <p:cNvPr id="102" name="Google Shape;102;g106a948d7f0_0_30:notes"/>
          <p:cNvSpPr txBox="1"/>
          <p:nvPr>
            <p:ph idx="12" type="sldNum"/>
          </p:nvPr>
        </p:nvSpPr>
        <p:spPr>
          <a:xfrm>
            <a:off x="3901698" y="9517547"/>
            <a:ext cx="2985000" cy="502800"/>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a948d7f0_0_20:notes"/>
          <p:cNvSpPr/>
          <p:nvPr>
            <p:ph idx="2" type="sldImg"/>
          </p:nvPr>
        </p:nvSpPr>
        <p:spPr>
          <a:xfrm>
            <a:off x="439738" y="1252538"/>
            <a:ext cx="60087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106a948d7f0_0_20:notes"/>
          <p:cNvSpPr txBox="1"/>
          <p:nvPr>
            <p:ph idx="1" type="body"/>
          </p:nvPr>
        </p:nvSpPr>
        <p:spPr>
          <a:xfrm>
            <a:off x="688817" y="4822269"/>
            <a:ext cx="5510400" cy="3945600"/>
          </a:xfrm>
          <a:prstGeom prst="rect">
            <a:avLst/>
          </a:prstGeom>
          <a:noFill/>
          <a:ln>
            <a:noFill/>
          </a:ln>
        </p:spPr>
        <p:txBody>
          <a:bodyPr anchorCtr="0" anchor="t" bIns="48300" lIns="96600" spcFirstLastPara="1" rIns="96600" wrap="square" tIns="48300">
            <a:noAutofit/>
          </a:bodyPr>
          <a:lstStyle/>
          <a:p>
            <a:pPr indent="-228600" lvl="0" marL="457200" marR="0" rtl="0" algn="l">
              <a:lnSpc>
                <a:spcPct val="100000"/>
              </a:lnSpc>
              <a:spcBef>
                <a:spcPts val="0"/>
              </a:spcBef>
              <a:spcAft>
                <a:spcPts val="0"/>
              </a:spcAft>
              <a:buClr>
                <a:srgbClr val="000000"/>
              </a:buClr>
              <a:buSzPts val="1400"/>
              <a:buFont typeface="Arial"/>
              <a:buNone/>
            </a:pPr>
            <a:r>
              <a:rPr lang="pl-PL"/>
              <a:t>Zdjęcia wklejamy na całą wysokość slajdu. Nie zostawiamy białych obramowań. Nie stosujemy formatowania grafik (nie dodajemy ramek, gradientów itp.)</a:t>
            </a:r>
            <a:endParaRPr/>
          </a:p>
        </p:txBody>
      </p:sp>
      <p:sp>
        <p:nvSpPr>
          <p:cNvPr id="112" name="Google Shape;112;g106a948d7f0_0_20:notes"/>
          <p:cNvSpPr txBox="1"/>
          <p:nvPr>
            <p:ph idx="12" type="sldNum"/>
          </p:nvPr>
        </p:nvSpPr>
        <p:spPr>
          <a:xfrm>
            <a:off x="3901698" y="9517547"/>
            <a:ext cx="2985000" cy="502800"/>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1:notes"/>
          <p:cNvSpPr/>
          <p:nvPr>
            <p:ph idx="2" type="sldImg"/>
          </p:nvPr>
        </p:nvSpPr>
        <p:spPr>
          <a:xfrm>
            <a:off x="439738" y="1252538"/>
            <a:ext cx="6008687"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21:notes"/>
          <p:cNvSpPr txBox="1"/>
          <p:nvPr>
            <p:ph idx="1" type="body"/>
          </p:nvPr>
        </p:nvSpPr>
        <p:spPr>
          <a:xfrm>
            <a:off x="688817" y="4822269"/>
            <a:ext cx="5510530" cy="3945493"/>
          </a:xfrm>
          <a:prstGeom prst="rect">
            <a:avLst/>
          </a:prstGeom>
          <a:noFill/>
          <a:ln>
            <a:noFill/>
          </a:ln>
        </p:spPr>
        <p:txBody>
          <a:bodyPr anchorCtr="0" anchor="t" bIns="48300" lIns="96600" spcFirstLastPara="1" rIns="96600" wrap="square" tIns="48300">
            <a:noAutofit/>
          </a:bodyPr>
          <a:lstStyle/>
          <a:p>
            <a:pPr indent="-228600" lvl="0" marL="457200" marR="0" rtl="0" algn="l">
              <a:lnSpc>
                <a:spcPct val="100000"/>
              </a:lnSpc>
              <a:spcBef>
                <a:spcPts val="0"/>
              </a:spcBef>
              <a:spcAft>
                <a:spcPts val="0"/>
              </a:spcAft>
              <a:buClr>
                <a:srgbClr val="000000"/>
              </a:buClr>
              <a:buSzPts val="1400"/>
              <a:buFont typeface="Arial"/>
              <a:buNone/>
            </a:pPr>
            <a:r>
              <a:rPr lang="pl-PL"/>
              <a:t>Zdjęcia wklejamy na całą wysokość slajdu. Nie zostawiamy białych obramowań. Nie stosujemy formatowania grafik (nie dodajemy ramek, gradientów itp.)</a:t>
            </a:r>
            <a:endParaRPr/>
          </a:p>
        </p:txBody>
      </p:sp>
      <p:sp>
        <p:nvSpPr>
          <p:cNvPr id="123" name="Google Shape;123;p21:notes"/>
          <p:cNvSpPr txBox="1"/>
          <p:nvPr>
            <p:ph idx="12" type="sldNum"/>
          </p:nvPr>
        </p:nvSpPr>
        <p:spPr>
          <a:xfrm>
            <a:off x="3901698" y="9517547"/>
            <a:ext cx="2984871" cy="502754"/>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6a948d7f0_0_50:notes"/>
          <p:cNvSpPr/>
          <p:nvPr>
            <p:ph idx="2" type="sldImg"/>
          </p:nvPr>
        </p:nvSpPr>
        <p:spPr>
          <a:xfrm>
            <a:off x="439738" y="1252538"/>
            <a:ext cx="60087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106a948d7f0_0_50:notes"/>
          <p:cNvSpPr txBox="1"/>
          <p:nvPr>
            <p:ph idx="1" type="body"/>
          </p:nvPr>
        </p:nvSpPr>
        <p:spPr>
          <a:xfrm>
            <a:off x="688817" y="4822269"/>
            <a:ext cx="5510400" cy="3945600"/>
          </a:xfrm>
          <a:prstGeom prst="rect">
            <a:avLst/>
          </a:prstGeom>
          <a:noFill/>
          <a:ln>
            <a:noFill/>
          </a:ln>
        </p:spPr>
        <p:txBody>
          <a:bodyPr anchorCtr="0" anchor="t" bIns="48300" lIns="96600" spcFirstLastPara="1" rIns="96600" wrap="square" tIns="48300">
            <a:noAutofit/>
          </a:bodyPr>
          <a:lstStyle/>
          <a:p>
            <a:pPr indent="-228600" lvl="0" marL="457200" marR="0" rtl="0" algn="l">
              <a:lnSpc>
                <a:spcPct val="100000"/>
              </a:lnSpc>
              <a:spcBef>
                <a:spcPts val="0"/>
              </a:spcBef>
              <a:spcAft>
                <a:spcPts val="0"/>
              </a:spcAft>
              <a:buClr>
                <a:srgbClr val="000000"/>
              </a:buClr>
              <a:buSzPts val="1400"/>
              <a:buFont typeface="Arial"/>
              <a:buNone/>
            </a:pPr>
            <a:r>
              <a:rPr lang="pl-PL"/>
              <a:t>Zdjęcia wklejamy na całą wysokość slajdu. Nie zostawiamy białych obramowań. Nie stosujemy formatowania grafik (nie dodajemy ramek, gradientów itp.)</a:t>
            </a:r>
            <a:endParaRPr/>
          </a:p>
        </p:txBody>
      </p:sp>
      <p:sp>
        <p:nvSpPr>
          <p:cNvPr id="157" name="Google Shape;157;g106a948d7f0_0_50:notes"/>
          <p:cNvSpPr txBox="1"/>
          <p:nvPr>
            <p:ph idx="12" type="sldNum"/>
          </p:nvPr>
        </p:nvSpPr>
        <p:spPr>
          <a:xfrm>
            <a:off x="3901698" y="9517547"/>
            <a:ext cx="2985000" cy="502800"/>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6a948d7f0_0_40:notes"/>
          <p:cNvSpPr/>
          <p:nvPr>
            <p:ph idx="2" type="sldImg"/>
          </p:nvPr>
        </p:nvSpPr>
        <p:spPr>
          <a:xfrm>
            <a:off x="439738" y="1252538"/>
            <a:ext cx="60087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106a948d7f0_0_40:notes"/>
          <p:cNvSpPr txBox="1"/>
          <p:nvPr>
            <p:ph idx="1" type="body"/>
          </p:nvPr>
        </p:nvSpPr>
        <p:spPr>
          <a:xfrm>
            <a:off x="688817" y="4822269"/>
            <a:ext cx="5510400" cy="3945600"/>
          </a:xfrm>
          <a:prstGeom prst="rect">
            <a:avLst/>
          </a:prstGeom>
          <a:noFill/>
          <a:ln>
            <a:noFill/>
          </a:ln>
        </p:spPr>
        <p:txBody>
          <a:bodyPr anchorCtr="0" anchor="t" bIns="48300" lIns="96600" spcFirstLastPara="1" rIns="96600" wrap="square" tIns="48300">
            <a:noAutofit/>
          </a:bodyPr>
          <a:lstStyle/>
          <a:p>
            <a:pPr indent="-228600" lvl="0" marL="457200" marR="0" rtl="0" algn="l">
              <a:lnSpc>
                <a:spcPct val="100000"/>
              </a:lnSpc>
              <a:spcBef>
                <a:spcPts val="0"/>
              </a:spcBef>
              <a:spcAft>
                <a:spcPts val="0"/>
              </a:spcAft>
              <a:buClr>
                <a:srgbClr val="000000"/>
              </a:buClr>
              <a:buSzPts val="1400"/>
              <a:buFont typeface="Arial"/>
              <a:buNone/>
            </a:pPr>
            <a:r>
              <a:rPr lang="pl-PL"/>
              <a:t>Zdjęcia wklejamy na całą wysokość slajdu. Nie zostawiamy białych obramowań. Nie stosujemy formatowania grafik (nie dodajemy ramek, gradientów itp.)</a:t>
            </a:r>
            <a:endParaRPr/>
          </a:p>
        </p:txBody>
      </p:sp>
      <p:sp>
        <p:nvSpPr>
          <p:cNvPr id="167" name="Google Shape;167;g106a948d7f0_0_40:notes"/>
          <p:cNvSpPr txBox="1"/>
          <p:nvPr>
            <p:ph idx="12" type="sldNum"/>
          </p:nvPr>
        </p:nvSpPr>
        <p:spPr>
          <a:xfrm>
            <a:off x="3901698" y="9517547"/>
            <a:ext cx="2985000" cy="502800"/>
          </a:xfrm>
          <a:prstGeom prst="rect">
            <a:avLst/>
          </a:prstGeom>
          <a:noFill/>
          <a:ln>
            <a:noFill/>
          </a:ln>
        </p:spPr>
        <p:txBody>
          <a:bodyPr anchorCtr="0" anchor="b" bIns="48300" lIns="96600" spcFirstLastPara="1" rIns="96600"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pl-PL"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7.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p:cSld name="1_Slajd tytułowy">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2"/>
          <p:cNvSpPr/>
          <p:nvPr/>
        </p:nvSpPr>
        <p:spPr>
          <a:xfrm>
            <a:off x="1055440" y="2636912"/>
            <a:ext cx="2164080" cy="1320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2" name="Google Shape;12;p2"/>
          <p:cNvPicPr preferRelativeResize="0"/>
          <p:nvPr/>
        </p:nvPicPr>
        <p:blipFill rotWithShape="1">
          <a:blip r:embed="rId3">
            <a:alphaModFix/>
          </a:blip>
          <a:srcRect b="0" l="0" r="0" t="0"/>
          <a:stretch/>
        </p:blipFill>
        <p:spPr>
          <a:xfrm rot="-5400000">
            <a:off x="7011147" y="1677144"/>
            <a:ext cx="6858000" cy="3503712"/>
          </a:xfrm>
          <a:prstGeom prst="rect">
            <a:avLst/>
          </a:prstGeom>
          <a:noFill/>
          <a:ln>
            <a:noFill/>
          </a:ln>
        </p:spPr>
      </p:pic>
      <p:pic>
        <p:nvPicPr>
          <p:cNvPr descr="Text&#10;&#10;Description automatically generated with medium confidence" id="13" name="Google Shape;13;p2"/>
          <p:cNvPicPr preferRelativeResize="0"/>
          <p:nvPr/>
        </p:nvPicPr>
        <p:blipFill rotWithShape="1">
          <a:blip r:embed="rId4">
            <a:alphaModFix/>
          </a:blip>
          <a:srcRect b="0" l="0" r="0" t="0"/>
          <a:stretch/>
        </p:blipFill>
        <p:spPr>
          <a:xfrm>
            <a:off x="623392" y="296674"/>
            <a:ext cx="5319361" cy="2340238"/>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6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p:cSld name="1_Tytuł i zawartość 8">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11"/>
          <p:cNvSpPr/>
          <p:nvPr/>
        </p:nvSpPr>
        <p:spPr>
          <a:xfrm>
            <a:off x="997281" y="3974317"/>
            <a:ext cx="2164080" cy="1320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51" name="Google Shape;51;p11"/>
          <p:cNvPicPr preferRelativeResize="0"/>
          <p:nvPr/>
        </p:nvPicPr>
        <p:blipFill rotWithShape="1">
          <a:blip r:embed="rId3">
            <a:alphaModFix/>
          </a:blip>
          <a:srcRect b="0" l="0" r="0" t="0"/>
          <a:stretch/>
        </p:blipFill>
        <p:spPr>
          <a:xfrm rot="-5400000">
            <a:off x="6926509" y="1691898"/>
            <a:ext cx="7027276" cy="3503712"/>
          </a:xfrm>
          <a:prstGeom prst="rect">
            <a:avLst/>
          </a:prstGeom>
          <a:noFill/>
          <a:ln>
            <a:noFill/>
          </a:ln>
        </p:spPr>
      </p:pic>
      <p:pic>
        <p:nvPicPr>
          <p:cNvPr descr="Text&#10;&#10;Description automatically generated with medium confidence" id="52" name="Google Shape;52;p11"/>
          <p:cNvPicPr preferRelativeResize="0"/>
          <p:nvPr/>
        </p:nvPicPr>
        <p:blipFill rotWithShape="1">
          <a:blip r:embed="rId4">
            <a:alphaModFix/>
          </a:blip>
          <a:srcRect b="0" l="0" r="0" t="0"/>
          <a:stretch/>
        </p:blipFill>
        <p:spPr>
          <a:xfrm>
            <a:off x="623392" y="296674"/>
            <a:ext cx="5319361" cy="2340238"/>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6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p:cSld name="1_Tytuł i zawartość 9">
    <p:bg>
      <p:bgPr>
        <a:blipFill>
          <a:blip r:embed="rId2">
            <a:alphaModFix/>
          </a:blip>
          <a:stretch>
            <a:fillRect/>
          </a:stretch>
        </a:blipFill>
      </p:bgPr>
    </p:bg>
    <p:spTree>
      <p:nvGrpSpPr>
        <p:cNvPr id="53" name="Shape 53"/>
        <p:cNvGrpSpPr/>
        <p:nvPr/>
      </p:nvGrpSpPr>
      <p:grpSpPr>
        <a:xfrm>
          <a:off x="0" y="0"/>
          <a:ext cx="0" cy="0"/>
          <a:chOff x="0" y="0"/>
          <a:chExt cx="0" cy="0"/>
        </a:xfrm>
      </p:grpSpPr>
      <p:pic>
        <p:nvPicPr>
          <p:cNvPr id="54" name="Google Shape;54;p12"/>
          <p:cNvPicPr preferRelativeResize="0"/>
          <p:nvPr/>
        </p:nvPicPr>
        <p:blipFill rotWithShape="1">
          <a:blip r:embed="rId3">
            <a:alphaModFix/>
          </a:blip>
          <a:srcRect b="0" l="0" r="0" t="0"/>
          <a:stretch/>
        </p:blipFill>
        <p:spPr>
          <a:xfrm rot="10800000">
            <a:off x="-23043" y="0"/>
            <a:ext cx="8135265" cy="6858000"/>
          </a:xfrm>
          <a:prstGeom prst="rect">
            <a:avLst/>
          </a:prstGeom>
          <a:noFill/>
          <a:ln>
            <a:noFill/>
          </a:ln>
        </p:spPr>
      </p:pic>
      <p:sp>
        <p:nvSpPr>
          <p:cNvPr id="55" name="Google Shape;55;p12"/>
          <p:cNvSpPr txBox="1"/>
          <p:nvPr/>
        </p:nvSpPr>
        <p:spPr>
          <a:xfrm>
            <a:off x="11425238" y="6411217"/>
            <a:ext cx="509660" cy="21132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l-PL" sz="1600" u="none" cap="none" strike="noStrike">
                <a:solidFill>
                  <a:schemeClr val="lt1"/>
                </a:solidFill>
                <a:latin typeface="Barlow Condensed Medium"/>
                <a:ea typeface="Barlow Condensed Medium"/>
                <a:cs typeface="Barlow Condensed Medium"/>
                <a:sym typeface="Barlow Condensed Medium"/>
              </a:rPr>
              <a:t>‹#›</a:t>
            </a:fld>
            <a:endParaRPr b="0" i="0" sz="1600" u="none" cap="none" strike="noStrike">
              <a:solidFill>
                <a:schemeClr val="lt1"/>
              </a:solidFill>
              <a:latin typeface="Barlow Condensed Medium"/>
              <a:ea typeface="Barlow Condensed Medium"/>
              <a:cs typeface="Barlow Condensed Medium"/>
              <a:sym typeface="Barlow Condensed Medium"/>
            </a:endParaRPr>
          </a:p>
        </p:txBody>
      </p:sp>
      <p:pic>
        <p:nvPicPr>
          <p:cNvPr descr="Text&#10;&#10;Description automatically generated with medium confidence" id="56" name="Google Shape;56;p12"/>
          <p:cNvPicPr preferRelativeResize="0"/>
          <p:nvPr/>
        </p:nvPicPr>
        <p:blipFill rotWithShape="1">
          <a:blip r:embed="rId4">
            <a:alphaModFix/>
          </a:blip>
          <a:srcRect b="0" l="0" r="0" t="0"/>
          <a:stretch/>
        </p:blipFill>
        <p:spPr>
          <a:xfrm>
            <a:off x="10137679" y="6229751"/>
            <a:ext cx="1358921" cy="597853"/>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61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p:cSld name="1_Tytuł i zawartość">
    <p:bg>
      <p:bgPr>
        <a:blipFill>
          <a:blip r:embed="rId2">
            <a:alphaModFix/>
          </a:blip>
          <a:stretch>
            <a:fillRect/>
          </a:stretch>
        </a:blipFill>
      </p:bgPr>
    </p:bg>
    <p:spTree>
      <p:nvGrpSpPr>
        <p:cNvPr id="14" name="Shape 14"/>
        <p:cNvGrpSpPr/>
        <p:nvPr/>
      </p:nvGrpSpPr>
      <p:grpSpPr>
        <a:xfrm>
          <a:off x="0" y="0"/>
          <a:ext cx="0" cy="0"/>
          <a:chOff x="0" y="0"/>
          <a:chExt cx="0" cy="0"/>
        </a:xfrm>
      </p:grpSpPr>
      <p:cxnSp>
        <p:nvCxnSpPr>
          <p:cNvPr id="15" name="Google Shape;15;p3"/>
          <p:cNvCxnSpPr/>
          <p:nvPr/>
        </p:nvCxnSpPr>
        <p:spPr>
          <a:xfrm rot="10800000">
            <a:off x="2762250" y="9096375"/>
            <a:ext cx="61956" cy="0"/>
          </a:xfrm>
          <a:prstGeom prst="straightConnector1">
            <a:avLst/>
          </a:prstGeom>
          <a:noFill/>
          <a:ln cap="flat" cmpd="sng" w="9525">
            <a:solidFill>
              <a:srgbClr val="3E6EC2"/>
            </a:solidFill>
            <a:prstDash val="solid"/>
            <a:round/>
            <a:headEnd len="sm" w="sm" type="none"/>
            <a:tailEnd len="sm" w="sm" type="none"/>
          </a:ln>
        </p:spPr>
      </p:cxn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
        <p:nvSpPr>
          <p:cNvPr id="17" name="Google Shape;17;p3"/>
          <p:cNvSpPr/>
          <p:nvPr/>
        </p:nvSpPr>
        <p:spPr>
          <a:xfrm>
            <a:off x="-8924" y="2132856"/>
            <a:ext cx="12215080" cy="47251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8" name="Google Shape;18;p3"/>
          <p:cNvPicPr preferRelativeResize="0"/>
          <p:nvPr/>
        </p:nvPicPr>
        <p:blipFill rotWithShape="1">
          <a:blip r:embed="rId3">
            <a:alphaModFix/>
          </a:blip>
          <a:srcRect b="0" l="0" r="0" t="0"/>
          <a:stretch/>
        </p:blipFill>
        <p:spPr>
          <a:xfrm>
            <a:off x="-23080" y="980728"/>
            <a:ext cx="12215080" cy="4496124"/>
          </a:xfrm>
          <a:prstGeom prst="rect">
            <a:avLst/>
          </a:prstGeom>
          <a:noFill/>
          <a:ln>
            <a:noFill/>
          </a:ln>
        </p:spPr>
      </p:pic>
      <p:sp>
        <p:nvSpPr>
          <p:cNvPr id="19" name="Google Shape;19;p3"/>
          <p:cNvSpPr txBox="1"/>
          <p:nvPr/>
        </p:nvSpPr>
        <p:spPr>
          <a:xfrm>
            <a:off x="11425238" y="6411217"/>
            <a:ext cx="509660" cy="21132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l-PL" sz="1600" u="none" cap="none" strike="noStrike">
                <a:solidFill>
                  <a:schemeClr val="dk1"/>
                </a:solidFill>
                <a:latin typeface="Barlow Condensed Medium"/>
                <a:ea typeface="Barlow Condensed Medium"/>
                <a:cs typeface="Barlow Condensed Medium"/>
                <a:sym typeface="Barlow Condensed Medium"/>
              </a:rPr>
              <a:t>‹#›</a:t>
            </a:fld>
            <a:endParaRPr b="0" i="0" sz="1600" u="none" cap="none" strike="noStrike">
              <a:solidFill>
                <a:schemeClr val="dk1"/>
              </a:solidFill>
              <a:latin typeface="Barlow Condensed Medium"/>
              <a:ea typeface="Barlow Condensed Medium"/>
              <a:cs typeface="Barlow Condensed Medium"/>
              <a:sym typeface="Barlow Condensed Medium"/>
            </a:endParaRPr>
          </a:p>
        </p:txBody>
      </p:sp>
      <p:pic>
        <p:nvPicPr>
          <p:cNvPr id="20" name="Google Shape;20;p3"/>
          <p:cNvPicPr preferRelativeResize="0"/>
          <p:nvPr/>
        </p:nvPicPr>
        <p:blipFill rotWithShape="1">
          <a:blip r:embed="rId4">
            <a:alphaModFix/>
          </a:blip>
          <a:srcRect b="0" l="0" r="0" t="0"/>
          <a:stretch/>
        </p:blipFill>
        <p:spPr>
          <a:xfrm>
            <a:off x="10137681" y="6229751"/>
            <a:ext cx="1358919" cy="597853"/>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61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p:cSld name="1_Tytuł i zawartość 2">
    <p:bg>
      <p:bgPr>
        <a:blipFill>
          <a:blip r:embed="rId2">
            <a:alphaModFix/>
          </a:blip>
          <a:stretch>
            <a:fillRect/>
          </a:stretch>
        </a:blipFill>
      </p:bgPr>
    </p:bg>
    <p:spTree>
      <p:nvGrpSpPr>
        <p:cNvPr id="21" name="Shape 21"/>
        <p:cNvGrpSpPr/>
        <p:nvPr/>
      </p:nvGrpSpPr>
      <p:grpSpPr>
        <a:xfrm>
          <a:off x="0" y="0"/>
          <a:ext cx="0" cy="0"/>
          <a:chOff x="0" y="0"/>
          <a:chExt cx="0" cy="0"/>
        </a:xfrm>
      </p:grpSpPr>
      <p:pic>
        <p:nvPicPr>
          <p:cNvPr id="22" name="Google Shape;22;p4"/>
          <p:cNvPicPr preferRelativeResize="0"/>
          <p:nvPr/>
        </p:nvPicPr>
        <p:blipFill rotWithShape="1">
          <a:blip r:embed="rId3">
            <a:alphaModFix/>
          </a:blip>
          <a:srcRect b="0" l="0" r="0" t="0"/>
          <a:stretch/>
        </p:blipFill>
        <p:spPr>
          <a:xfrm rot="10800000">
            <a:off x="-23041" y="0"/>
            <a:ext cx="8183814" cy="6858000"/>
          </a:xfrm>
          <a:prstGeom prst="rect">
            <a:avLst/>
          </a:prstGeom>
          <a:noFill/>
          <a:ln>
            <a:noFill/>
          </a:ln>
        </p:spPr>
      </p:pic>
      <p:sp>
        <p:nvSpPr>
          <p:cNvPr id="23" name="Google Shape;23;p4"/>
          <p:cNvSpPr txBox="1"/>
          <p:nvPr/>
        </p:nvSpPr>
        <p:spPr>
          <a:xfrm>
            <a:off x="11425238" y="6411217"/>
            <a:ext cx="509660" cy="21132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l-PL" sz="1600" u="none" cap="none" strike="noStrike">
                <a:solidFill>
                  <a:schemeClr val="lt1"/>
                </a:solidFill>
                <a:latin typeface="Barlow Condensed Medium"/>
                <a:ea typeface="Barlow Condensed Medium"/>
                <a:cs typeface="Barlow Condensed Medium"/>
                <a:sym typeface="Barlow Condensed Medium"/>
              </a:rPr>
              <a:t>‹#›</a:t>
            </a:fld>
            <a:endParaRPr b="0" i="0" sz="1600" u="none" cap="none" strike="noStrike">
              <a:solidFill>
                <a:schemeClr val="lt1"/>
              </a:solidFill>
              <a:latin typeface="Barlow Condensed Medium"/>
              <a:ea typeface="Barlow Condensed Medium"/>
              <a:cs typeface="Barlow Condensed Medium"/>
              <a:sym typeface="Barlow Condensed Medium"/>
            </a:endParaRPr>
          </a:p>
        </p:txBody>
      </p:sp>
      <p:pic>
        <p:nvPicPr>
          <p:cNvPr descr="Text&#10;&#10;Description automatically generated with medium confidence" id="24" name="Google Shape;24;p4"/>
          <p:cNvPicPr preferRelativeResize="0"/>
          <p:nvPr/>
        </p:nvPicPr>
        <p:blipFill rotWithShape="1">
          <a:blip r:embed="rId4">
            <a:alphaModFix/>
          </a:blip>
          <a:srcRect b="0" l="0" r="0" t="0"/>
          <a:stretch/>
        </p:blipFill>
        <p:spPr>
          <a:xfrm>
            <a:off x="10137679" y="6229751"/>
            <a:ext cx="1358921" cy="597853"/>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61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p:cSld name="1_Tytuł i zawartość 3">
    <p:bg>
      <p:bgPr>
        <a:blipFill>
          <a:blip r:embed="rId2">
            <a:alphaModFix/>
          </a:blip>
          <a:stretch>
            <a:fillRect/>
          </a:stretch>
        </a:blipFill>
      </p:bgPr>
    </p:bg>
    <p:spTree>
      <p:nvGrpSpPr>
        <p:cNvPr id="25" name="Shape 25"/>
        <p:cNvGrpSpPr/>
        <p:nvPr/>
      </p:nvGrpSpPr>
      <p:grpSpPr>
        <a:xfrm>
          <a:off x="0" y="0"/>
          <a:ext cx="0" cy="0"/>
          <a:chOff x="0" y="0"/>
          <a:chExt cx="0" cy="0"/>
        </a:xfrm>
      </p:grpSpPr>
      <p:pic>
        <p:nvPicPr>
          <p:cNvPr id="26" name="Google Shape;26;p5"/>
          <p:cNvPicPr preferRelativeResize="0"/>
          <p:nvPr/>
        </p:nvPicPr>
        <p:blipFill rotWithShape="1">
          <a:blip r:embed="rId3">
            <a:alphaModFix/>
          </a:blip>
          <a:srcRect b="0" l="0" r="0" t="0"/>
          <a:stretch/>
        </p:blipFill>
        <p:spPr>
          <a:xfrm rot="10800000">
            <a:off x="0" y="-1"/>
            <a:ext cx="12192000" cy="2578040"/>
          </a:xfrm>
          <a:prstGeom prst="rect">
            <a:avLst/>
          </a:prstGeom>
          <a:noFill/>
          <a:ln>
            <a:noFill/>
          </a:ln>
        </p:spPr>
      </p:pic>
      <p:pic>
        <p:nvPicPr>
          <p:cNvPr id="27" name="Google Shape;27;p5"/>
          <p:cNvPicPr preferRelativeResize="0"/>
          <p:nvPr/>
        </p:nvPicPr>
        <p:blipFill rotWithShape="1">
          <a:blip r:embed="rId3">
            <a:alphaModFix/>
          </a:blip>
          <a:srcRect b="0" l="0" r="0" t="0"/>
          <a:stretch/>
        </p:blipFill>
        <p:spPr>
          <a:xfrm>
            <a:off x="0" y="4280400"/>
            <a:ext cx="12192000" cy="2577600"/>
          </a:xfrm>
          <a:prstGeom prst="rect">
            <a:avLst/>
          </a:prstGeom>
          <a:noFill/>
          <a:ln>
            <a:noFill/>
          </a:ln>
        </p:spPr>
      </p:pic>
      <p:sp>
        <p:nvSpPr>
          <p:cNvPr id="28" name="Google Shape;28;p5"/>
          <p:cNvSpPr txBox="1"/>
          <p:nvPr/>
        </p:nvSpPr>
        <p:spPr>
          <a:xfrm>
            <a:off x="11425238" y="6411217"/>
            <a:ext cx="509660" cy="21132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l-PL" sz="1600" u="none" cap="none" strike="noStrike">
                <a:solidFill>
                  <a:schemeClr val="dk1"/>
                </a:solidFill>
                <a:latin typeface="Barlow Condensed Medium"/>
                <a:ea typeface="Barlow Condensed Medium"/>
                <a:cs typeface="Barlow Condensed Medium"/>
                <a:sym typeface="Barlow Condensed Medium"/>
              </a:rPr>
              <a:t>‹#›</a:t>
            </a:fld>
            <a:endParaRPr b="0" i="0" sz="1600" u="none" cap="none" strike="noStrike">
              <a:solidFill>
                <a:schemeClr val="dk1"/>
              </a:solidFill>
              <a:latin typeface="Barlow Condensed Medium"/>
              <a:ea typeface="Barlow Condensed Medium"/>
              <a:cs typeface="Barlow Condensed Medium"/>
              <a:sym typeface="Barlow Condensed Medium"/>
            </a:endParaRPr>
          </a:p>
        </p:txBody>
      </p:sp>
      <p:pic>
        <p:nvPicPr>
          <p:cNvPr id="29" name="Google Shape;29;p5"/>
          <p:cNvPicPr preferRelativeResize="0"/>
          <p:nvPr/>
        </p:nvPicPr>
        <p:blipFill rotWithShape="1">
          <a:blip r:embed="rId4">
            <a:alphaModFix/>
          </a:blip>
          <a:srcRect b="0" l="0" r="0" t="0"/>
          <a:stretch/>
        </p:blipFill>
        <p:spPr>
          <a:xfrm>
            <a:off x="10137681" y="6229751"/>
            <a:ext cx="1358919" cy="597853"/>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p:cSld name="1_Tytuł i zawartość 4">
    <p:spTree>
      <p:nvGrpSpPr>
        <p:cNvPr id="30" name="Shape 30"/>
        <p:cNvGrpSpPr/>
        <p:nvPr/>
      </p:nvGrpSpPr>
      <p:grpSpPr>
        <a:xfrm>
          <a:off x="0" y="0"/>
          <a:ext cx="0" cy="0"/>
          <a:chOff x="0" y="0"/>
          <a:chExt cx="0" cy="0"/>
        </a:xfrm>
      </p:grpSpPr>
      <p:sp>
        <p:nvSpPr>
          <p:cNvPr id="31" name="Google Shape;31;p6"/>
          <p:cNvSpPr/>
          <p:nvPr>
            <p:ph idx="2" type="pic"/>
          </p:nvPr>
        </p:nvSpPr>
        <p:spPr>
          <a:xfrm>
            <a:off x="7620001" y="0"/>
            <a:ext cx="4572000" cy="6858000"/>
          </a:xfrm>
          <a:prstGeom prst="rect">
            <a:avLst/>
          </a:prstGeom>
          <a:noFill/>
          <a:ln>
            <a:noFill/>
          </a:ln>
        </p:spPr>
      </p:sp>
      <p:sp>
        <p:nvSpPr>
          <p:cNvPr id="32" name="Google Shape;32;p6"/>
          <p:cNvSpPr txBox="1"/>
          <p:nvPr/>
        </p:nvSpPr>
        <p:spPr>
          <a:xfrm>
            <a:off x="11425238" y="6411217"/>
            <a:ext cx="509660" cy="21132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l-PL" sz="1600" u="none" cap="none" strike="noStrike">
                <a:solidFill>
                  <a:schemeClr val="dk1"/>
                </a:solidFill>
                <a:latin typeface="Barlow Condensed Medium"/>
                <a:ea typeface="Barlow Condensed Medium"/>
                <a:cs typeface="Barlow Condensed Medium"/>
                <a:sym typeface="Barlow Condensed Medium"/>
              </a:rPr>
              <a:t>‹#›</a:t>
            </a:fld>
            <a:endParaRPr b="0" i="0" sz="1600" u="none" cap="none" strike="noStrike">
              <a:solidFill>
                <a:schemeClr val="dk1"/>
              </a:solidFill>
              <a:latin typeface="Barlow Condensed Medium"/>
              <a:ea typeface="Barlow Condensed Medium"/>
              <a:cs typeface="Barlow Condensed Medium"/>
              <a:sym typeface="Barlow Condensed Medium"/>
            </a:endParaRPr>
          </a:p>
        </p:txBody>
      </p:sp>
      <p:pic>
        <p:nvPicPr>
          <p:cNvPr id="33" name="Google Shape;33;p6"/>
          <p:cNvPicPr preferRelativeResize="0"/>
          <p:nvPr/>
        </p:nvPicPr>
        <p:blipFill rotWithShape="1">
          <a:blip r:embed="rId2">
            <a:alphaModFix/>
          </a:blip>
          <a:srcRect b="0" l="0" r="0" t="0"/>
          <a:stretch/>
        </p:blipFill>
        <p:spPr>
          <a:xfrm>
            <a:off x="10137681" y="6229751"/>
            <a:ext cx="1358919" cy="59785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p:cSld name="1_Tytuł i zawartość 5">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7"/>
          <p:cNvSpPr txBox="1"/>
          <p:nvPr/>
        </p:nvSpPr>
        <p:spPr>
          <a:xfrm>
            <a:off x="11425238" y="6411217"/>
            <a:ext cx="509660" cy="21132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l-PL" sz="1600" u="none" cap="none" strike="noStrike">
                <a:solidFill>
                  <a:schemeClr val="lt1"/>
                </a:solidFill>
                <a:latin typeface="Barlow Condensed Medium"/>
                <a:ea typeface="Barlow Condensed Medium"/>
                <a:cs typeface="Barlow Condensed Medium"/>
                <a:sym typeface="Barlow Condensed Medium"/>
              </a:rPr>
              <a:t>‹#›</a:t>
            </a:fld>
            <a:endParaRPr b="0" i="0" sz="1600" u="none" cap="none" strike="noStrike">
              <a:solidFill>
                <a:schemeClr val="lt1"/>
              </a:solidFill>
              <a:latin typeface="Barlow Condensed Medium"/>
              <a:ea typeface="Barlow Condensed Medium"/>
              <a:cs typeface="Barlow Condensed Medium"/>
              <a:sym typeface="Barlow Condensed Medium"/>
            </a:endParaRPr>
          </a:p>
        </p:txBody>
      </p:sp>
      <p:pic>
        <p:nvPicPr>
          <p:cNvPr descr="Text&#10;&#10;Description automatically generated with medium confidence" id="36" name="Google Shape;36;p7"/>
          <p:cNvPicPr preferRelativeResize="0"/>
          <p:nvPr/>
        </p:nvPicPr>
        <p:blipFill rotWithShape="1">
          <a:blip r:embed="rId3">
            <a:alphaModFix/>
          </a:blip>
          <a:srcRect b="0" l="0" r="0" t="0"/>
          <a:stretch/>
        </p:blipFill>
        <p:spPr>
          <a:xfrm>
            <a:off x="10137679" y="6229751"/>
            <a:ext cx="1358921" cy="597853"/>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6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p:cSld name="1_Tytuł i zawartość 6">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8"/>
          <p:cNvSpPr/>
          <p:nvPr/>
        </p:nvSpPr>
        <p:spPr>
          <a:xfrm>
            <a:off x="0" y="-9209"/>
            <a:ext cx="5375920" cy="687641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9" name="Google Shape;39;p8"/>
          <p:cNvPicPr preferRelativeResize="0"/>
          <p:nvPr/>
        </p:nvPicPr>
        <p:blipFill rotWithShape="1">
          <a:blip r:embed="rId3">
            <a:alphaModFix/>
          </a:blip>
          <a:srcRect b="0" l="0" r="0" t="0"/>
          <a:stretch/>
        </p:blipFill>
        <p:spPr>
          <a:xfrm>
            <a:off x="4871864" y="-9209"/>
            <a:ext cx="6815831" cy="6890519"/>
          </a:xfrm>
          <a:prstGeom prst="rect">
            <a:avLst/>
          </a:prstGeom>
          <a:noFill/>
          <a:ln>
            <a:noFill/>
          </a:ln>
        </p:spPr>
      </p:pic>
      <p:sp>
        <p:nvSpPr>
          <p:cNvPr id="40" name="Google Shape;40;p8"/>
          <p:cNvSpPr txBox="1"/>
          <p:nvPr/>
        </p:nvSpPr>
        <p:spPr>
          <a:xfrm>
            <a:off x="11425238" y="6411217"/>
            <a:ext cx="509660" cy="21132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l-PL" sz="1600" u="none" cap="none" strike="noStrike">
                <a:solidFill>
                  <a:schemeClr val="lt1"/>
                </a:solidFill>
                <a:latin typeface="Barlow Condensed Medium"/>
                <a:ea typeface="Barlow Condensed Medium"/>
                <a:cs typeface="Barlow Condensed Medium"/>
                <a:sym typeface="Barlow Condensed Medium"/>
              </a:rPr>
              <a:t>‹#›</a:t>
            </a:fld>
            <a:endParaRPr b="0" i="0" sz="1600" u="none" cap="none" strike="noStrike">
              <a:solidFill>
                <a:schemeClr val="lt1"/>
              </a:solidFill>
              <a:latin typeface="Barlow Condensed Medium"/>
              <a:ea typeface="Barlow Condensed Medium"/>
              <a:cs typeface="Barlow Condensed Medium"/>
              <a:sym typeface="Barlow Condensed Medium"/>
            </a:endParaRPr>
          </a:p>
        </p:txBody>
      </p:sp>
      <p:pic>
        <p:nvPicPr>
          <p:cNvPr id="41" name="Google Shape;41;p8"/>
          <p:cNvPicPr preferRelativeResize="0"/>
          <p:nvPr/>
        </p:nvPicPr>
        <p:blipFill rotWithShape="1">
          <a:blip r:embed="rId4">
            <a:alphaModFix/>
          </a:blip>
          <a:srcRect b="0" l="0" r="0" t="0"/>
          <a:stretch/>
        </p:blipFill>
        <p:spPr>
          <a:xfrm>
            <a:off x="10137681" y="6229751"/>
            <a:ext cx="1358919" cy="597853"/>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6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p:cSld name="1_Tytuł i zawartość 7">
    <p:bg>
      <p:bgPr>
        <a:blipFill>
          <a:blip r:embed="rId2">
            <a:alphaModFix/>
          </a:blip>
          <a:stretch>
            <a:fillRect/>
          </a:stretch>
        </a:blipFill>
      </p:bgPr>
    </p:bg>
    <p:spTree>
      <p:nvGrpSpPr>
        <p:cNvPr id="42" name="Shape 42"/>
        <p:cNvGrpSpPr/>
        <p:nvPr/>
      </p:nvGrpSpPr>
      <p:grpSpPr>
        <a:xfrm>
          <a:off x="0" y="0"/>
          <a:ext cx="0" cy="0"/>
          <a:chOff x="0" y="0"/>
          <a:chExt cx="0" cy="0"/>
        </a:xfrm>
      </p:grpSpPr>
      <p:pic>
        <p:nvPicPr>
          <p:cNvPr id="43" name="Google Shape;43;p9"/>
          <p:cNvPicPr preferRelativeResize="0"/>
          <p:nvPr/>
        </p:nvPicPr>
        <p:blipFill rotWithShape="1">
          <a:blip r:embed="rId3">
            <a:alphaModFix/>
          </a:blip>
          <a:srcRect b="0" l="0" r="0" t="0"/>
          <a:stretch/>
        </p:blipFill>
        <p:spPr>
          <a:xfrm rot="10800000">
            <a:off x="-23041" y="0"/>
            <a:ext cx="8183814" cy="6858000"/>
          </a:xfrm>
          <a:prstGeom prst="rect">
            <a:avLst/>
          </a:prstGeom>
          <a:noFill/>
          <a:ln>
            <a:noFill/>
          </a:ln>
        </p:spPr>
      </p:pic>
      <p:sp>
        <p:nvSpPr>
          <p:cNvPr id="44" name="Google Shape;44;p9"/>
          <p:cNvSpPr txBox="1"/>
          <p:nvPr/>
        </p:nvSpPr>
        <p:spPr>
          <a:xfrm>
            <a:off x="11425238" y="6411217"/>
            <a:ext cx="509660" cy="21132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l-PL" sz="1600" u="none" cap="none" strike="noStrike">
                <a:solidFill>
                  <a:schemeClr val="lt1"/>
                </a:solidFill>
                <a:latin typeface="Barlow Condensed Medium"/>
                <a:ea typeface="Barlow Condensed Medium"/>
                <a:cs typeface="Barlow Condensed Medium"/>
                <a:sym typeface="Barlow Condensed Medium"/>
              </a:rPr>
              <a:t>‹#›</a:t>
            </a:fld>
            <a:endParaRPr b="0" i="0" sz="1600" u="none" cap="none" strike="noStrike">
              <a:solidFill>
                <a:schemeClr val="lt1"/>
              </a:solidFill>
              <a:latin typeface="Barlow Condensed Medium"/>
              <a:ea typeface="Barlow Condensed Medium"/>
              <a:cs typeface="Barlow Condensed Medium"/>
              <a:sym typeface="Barlow Condensed Medium"/>
            </a:endParaRPr>
          </a:p>
        </p:txBody>
      </p:sp>
      <p:pic>
        <p:nvPicPr>
          <p:cNvPr descr="Text&#10;&#10;Description automatically generated with medium confidence" id="45" name="Google Shape;45;p9"/>
          <p:cNvPicPr preferRelativeResize="0"/>
          <p:nvPr/>
        </p:nvPicPr>
        <p:blipFill rotWithShape="1">
          <a:blip r:embed="rId4">
            <a:alphaModFix/>
          </a:blip>
          <a:srcRect b="0" l="0" r="0" t="0"/>
          <a:stretch/>
        </p:blipFill>
        <p:spPr>
          <a:xfrm>
            <a:off x="10137679" y="6229751"/>
            <a:ext cx="1358921" cy="597853"/>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6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kład niestandardowy">
  <p:cSld name="Układ niestandardowy">
    <p:spTree>
      <p:nvGrpSpPr>
        <p:cNvPr id="46" name="Shape 46"/>
        <p:cNvGrpSpPr/>
        <p:nvPr/>
      </p:nvGrpSpPr>
      <p:grpSpPr>
        <a:xfrm>
          <a:off x="0" y="0"/>
          <a:ext cx="0" cy="0"/>
          <a:chOff x="0" y="0"/>
          <a:chExt cx="0" cy="0"/>
        </a:xfrm>
      </p:grpSpPr>
      <p:sp>
        <p:nvSpPr>
          <p:cNvPr id="47" name="Google Shape;47;p10"/>
          <p:cNvSpPr txBox="1"/>
          <p:nvPr/>
        </p:nvSpPr>
        <p:spPr>
          <a:xfrm>
            <a:off x="11425238" y="6411217"/>
            <a:ext cx="509660" cy="211324"/>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l-PL" sz="1600" u="none" cap="none" strike="noStrike">
                <a:solidFill>
                  <a:schemeClr val="dk1"/>
                </a:solidFill>
                <a:latin typeface="Barlow Condensed Medium"/>
                <a:ea typeface="Barlow Condensed Medium"/>
                <a:cs typeface="Barlow Condensed Medium"/>
                <a:sym typeface="Barlow Condensed Medium"/>
              </a:rPr>
              <a:t>‹#›</a:t>
            </a:fld>
            <a:endParaRPr b="0" i="0" sz="1600" u="none" cap="none" strike="noStrike">
              <a:solidFill>
                <a:schemeClr val="dk1"/>
              </a:solidFill>
              <a:latin typeface="Barlow Condensed Medium"/>
              <a:ea typeface="Barlow Condensed Medium"/>
              <a:cs typeface="Barlow Condensed Medium"/>
              <a:sym typeface="Barlow Condensed Medium"/>
            </a:endParaRPr>
          </a:p>
        </p:txBody>
      </p:sp>
      <p:pic>
        <p:nvPicPr>
          <p:cNvPr id="48" name="Google Shape;48;p10"/>
          <p:cNvPicPr preferRelativeResize="0"/>
          <p:nvPr/>
        </p:nvPicPr>
        <p:blipFill rotWithShape="1">
          <a:blip r:embed="rId2">
            <a:alphaModFix/>
          </a:blip>
          <a:srcRect b="0" l="0" r="0" t="0"/>
          <a:stretch/>
        </p:blipFill>
        <p:spPr>
          <a:xfrm>
            <a:off x="10137681" y="6229751"/>
            <a:ext cx="1358919" cy="59785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doi.org/10.1007/978-3-030-16145-3_30"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3"/>
          <p:cNvPicPr preferRelativeResize="0"/>
          <p:nvPr/>
        </p:nvPicPr>
        <p:blipFill>
          <a:blip r:embed="rId3">
            <a:alphaModFix/>
          </a:blip>
          <a:stretch>
            <a:fillRect/>
          </a:stretch>
        </p:blipFill>
        <p:spPr>
          <a:xfrm>
            <a:off x="-118533" y="-66675"/>
            <a:ext cx="12310531" cy="69246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p:nvPr/>
        </p:nvSpPr>
        <p:spPr>
          <a:xfrm>
            <a:off x="214275" y="3504750"/>
            <a:ext cx="3883800" cy="14775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982070" y="1361440"/>
            <a:ext cx="2164200" cy="132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3" name="Google Shape;213;p22"/>
          <p:cNvSpPr txBox="1"/>
          <p:nvPr/>
        </p:nvSpPr>
        <p:spPr>
          <a:xfrm>
            <a:off x="881579" y="414275"/>
            <a:ext cx="10543800" cy="505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Font typeface="Arial"/>
              <a:buNone/>
            </a:pPr>
            <a:r>
              <a:rPr b="1" lang="pl-PL" sz="3400">
                <a:solidFill>
                  <a:srgbClr val="001958"/>
                </a:solidFill>
                <a:latin typeface="Barlow Condensed"/>
                <a:ea typeface="Barlow Condensed"/>
                <a:cs typeface="Barlow Condensed"/>
                <a:sym typeface="Barlow Condensed"/>
              </a:rPr>
              <a:t>k-NN bazujący na sesjach: implementacja w Pythonie </a:t>
            </a:r>
            <a:endParaRPr b="1" sz="3400">
              <a:solidFill>
                <a:srgbClr val="001958"/>
              </a:solidFill>
              <a:latin typeface="Barlow Condensed"/>
              <a:ea typeface="Barlow Condensed"/>
              <a:cs typeface="Barlow Condensed"/>
              <a:sym typeface="Barlow Condensed"/>
            </a:endParaRPr>
          </a:p>
          <a:p>
            <a:pPr indent="0" lvl="0" marL="0" marR="0" rtl="0" algn="l">
              <a:lnSpc>
                <a:spcPct val="80000"/>
              </a:lnSpc>
              <a:spcBef>
                <a:spcPts val="0"/>
              </a:spcBef>
              <a:spcAft>
                <a:spcPts val="0"/>
              </a:spcAft>
              <a:buNone/>
            </a:pPr>
            <a:r>
              <a:t/>
            </a:r>
            <a:endParaRPr b="1" sz="3400">
              <a:solidFill>
                <a:srgbClr val="001958"/>
              </a:solidFill>
              <a:latin typeface="Barlow Condensed"/>
              <a:ea typeface="Barlow Condensed"/>
              <a:cs typeface="Barlow Condensed"/>
              <a:sym typeface="Barlow Condensed"/>
            </a:endParaRPr>
          </a:p>
        </p:txBody>
      </p:sp>
      <p:sp>
        <p:nvSpPr>
          <p:cNvPr id="214" name="Google Shape;214;p22"/>
          <p:cNvSpPr txBox="1"/>
          <p:nvPr/>
        </p:nvSpPr>
        <p:spPr>
          <a:xfrm>
            <a:off x="884354" y="897400"/>
            <a:ext cx="7252200" cy="3471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lang="pl-PL" sz="1800">
                <a:solidFill>
                  <a:srgbClr val="001958"/>
                </a:solidFill>
                <a:latin typeface="Barlow Condensed"/>
                <a:ea typeface="Barlow Condensed"/>
                <a:cs typeface="Barlow Condensed"/>
                <a:sym typeface="Barlow Condensed"/>
              </a:rPr>
              <a:t>Struktura Algorytmu: Słowniki, Zbiory i Listy</a:t>
            </a:r>
            <a:endParaRPr/>
          </a:p>
        </p:txBody>
      </p:sp>
      <p:cxnSp>
        <p:nvCxnSpPr>
          <p:cNvPr id="215" name="Google Shape;215;p22"/>
          <p:cNvCxnSpPr/>
          <p:nvPr/>
        </p:nvCxnSpPr>
        <p:spPr>
          <a:xfrm>
            <a:off x="4446925" y="1493450"/>
            <a:ext cx="0" cy="4304100"/>
          </a:xfrm>
          <a:prstGeom prst="straightConnector1">
            <a:avLst/>
          </a:prstGeom>
          <a:noFill/>
          <a:ln cap="flat" cmpd="sng" w="9525">
            <a:solidFill>
              <a:schemeClr val="dk2"/>
            </a:solidFill>
            <a:prstDash val="dot"/>
            <a:round/>
            <a:headEnd len="med" w="med" type="none"/>
            <a:tailEnd len="med" w="med" type="none"/>
          </a:ln>
        </p:spPr>
      </p:cxnSp>
      <p:sp>
        <p:nvSpPr>
          <p:cNvPr id="216" name="Google Shape;216;p22"/>
          <p:cNvSpPr txBox="1"/>
          <p:nvPr/>
        </p:nvSpPr>
        <p:spPr>
          <a:xfrm>
            <a:off x="146275" y="1610400"/>
            <a:ext cx="4137000" cy="1293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pl-PL" sz="1800">
                <a:solidFill>
                  <a:srgbClr val="001958"/>
                </a:solidFill>
                <a:latin typeface="Barlow Condensed"/>
                <a:ea typeface="Barlow Condensed"/>
                <a:cs typeface="Barlow Condensed"/>
                <a:sym typeface="Barlow Condensed"/>
              </a:rPr>
              <a:t>fit()</a:t>
            </a:r>
            <a:endParaRPr b="1" sz="1800">
              <a:solidFill>
                <a:srgbClr val="001958"/>
              </a:solidFill>
              <a:latin typeface="Barlow Condensed"/>
              <a:ea typeface="Barlow Condensed"/>
              <a:cs typeface="Barlow Condensed"/>
              <a:sym typeface="Barlow Condensed"/>
            </a:endParaRPr>
          </a:p>
          <a:p>
            <a:pPr indent="0" lvl="0" marL="0" rtl="0" algn="l">
              <a:lnSpc>
                <a:spcPct val="150000"/>
              </a:lnSpc>
              <a:spcBef>
                <a:spcPts val="0"/>
              </a:spcBef>
              <a:spcAft>
                <a:spcPts val="0"/>
              </a:spcAft>
              <a:buNone/>
            </a:pPr>
            <a:r>
              <a:rPr lang="pl-PL" sz="1800">
                <a:solidFill>
                  <a:srgbClr val="001958"/>
                </a:solidFill>
                <a:latin typeface="Barlow Condensed"/>
                <a:ea typeface="Barlow Condensed"/>
                <a:cs typeface="Barlow Condensed"/>
                <a:sym typeface="Barlow Condensed"/>
              </a:rPr>
              <a:t>Tworzy mapy sesji i ich itemów (1); </a:t>
            </a:r>
            <a:endParaRPr sz="1800">
              <a:solidFill>
                <a:srgbClr val="001958"/>
              </a:solidFill>
              <a:latin typeface="Barlow Condensed"/>
              <a:ea typeface="Barlow Condensed"/>
              <a:cs typeface="Barlow Condensed"/>
              <a:sym typeface="Barlow Condensed"/>
            </a:endParaRPr>
          </a:p>
          <a:p>
            <a:pPr indent="0" lvl="0" marL="0" rtl="0" algn="l">
              <a:lnSpc>
                <a:spcPct val="150000"/>
              </a:lnSpc>
              <a:spcBef>
                <a:spcPts val="0"/>
              </a:spcBef>
              <a:spcAft>
                <a:spcPts val="0"/>
              </a:spcAft>
              <a:buNone/>
            </a:pPr>
            <a:r>
              <a:rPr lang="pl-PL" sz="1800">
                <a:solidFill>
                  <a:srgbClr val="001958"/>
                </a:solidFill>
                <a:latin typeface="Barlow Condensed"/>
                <a:ea typeface="Barlow Condensed"/>
                <a:cs typeface="Barlow Condensed"/>
                <a:sym typeface="Barlow Condensed"/>
              </a:rPr>
              <a:t>itemów i sesji, w których się one znalazły (2)</a:t>
            </a:r>
            <a:endParaRPr sz="1800">
              <a:solidFill>
                <a:srgbClr val="001958"/>
              </a:solidFill>
              <a:latin typeface="Barlow Condensed"/>
              <a:ea typeface="Barlow Condensed"/>
              <a:cs typeface="Barlow Condensed"/>
              <a:sym typeface="Barlow Condensed"/>
            </a:endParaRPr>
          </a:p>
        </p:txBody>
      </p:sp>
      <p:sp>
        <p:nvSpPr>
          <p:cNvPr id="217" name="Google Shape;217;p22"/>
          <p:cNvSpPr txBox="1"/>
          <p:nvPr/>
        </p:nvSpPr>
        <p:spPr>
          <a:xfrm>
            <a:off x="4662850" y="1610400"/>
            <a:ext cx="7367700" cy="1293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pl-PL" sz="1800">
                <a:solidFill>
                  <a:srgbClr val="001958"/>
                </a:solidFill>
                <a:latin typeface="Barlow Condensed"/>
                <a:ea typeface="Barlow Condensed"/>
                <a:cs typeface="Barlow Condensed"/>
                <a:sym typeface="Barlow Condensed"/>
              </a:rPr>
              <a:t>predict()</a:t>
            </a:r>
            <a:endParaRPr b="1" sz="1800">
              <a:solidFill>
                <a:srgbClr val="001958"/>
              </a:solidFill>
              <a:latin typeface="Barlow Condensed"/>
              <a:ea typeface="Barlow Condensed"/>
              <a:cs typeface="Barlow Condensed"/>
              <a:sym typeface="Barlow Condensed"/>
            </a:endParaRPr>
          </a:p>
          <a:p>
            <a:pPr indent="0" lvl="0" marL="0" rtl="0" algn="l">
              <a:lnSpc>
                <a:spcPct val="150000"/>
              </a:lnSpc>
              <a:spcBef>
                <a:spcPts val="0"/>
              </a:spcBef>
              <a:spcAft>
                <a:spcPts val="0"/>
              </a:spcAft>
              <a:buClr>
                <a:schemeClr val="dk1"/>
              </a:buClr>
              <a:buSzPts val="1100"/>
              <a:buFont typeface="Arial"/>
              <a:buNone/>
            </a:pPr>
            <a:r>
              <a:rPr lang="pl-PL" sz="1800">
                <a:solidFill>
                  <a:srgbClr val="001958"/>
                </a:solidFill>
                <a:latin typeface="Barlow Condensed"/>
                <a:ea typeface="Barlow Condensed"/>
                <a:cs typeface="Barlow Condensed"/>
                <a:sym typeface="Barlow Condensed"/>
              </a:rPr>
              <a:t>Oblicza dystans między produktami w danej sesji a </a:t>
            </a:r>
            <a:r>
              <a:rPr b="1" lang="pl-PL" sz="1800">
                <a:solidFill>
                  <a:srgbClr val="001958"/>
                </a:solidFill>
                <a:latin typeface="Barlow Condensed"/>
                <a:ea typeface="Barlow Condensed"/>
                <a:cs typeface="Barlow Condensed"/>
                <a:sym typeface="Barlow Condensed"/>
              </a:rPr>
              <a:t>zapamiętanymi</a:t>
            </a:r>
            <a:r>
              <a:rPr lang="pl-PL" sz="1800">
                <a:solidFill>
                  <a:srgbClr val="001958"/>
                </a:solidFill>
                <a:latin typeface="Barlow Condensed"/>
                <a:ea typeface="Barlow Condensed"/>
                <a:cs typeface="Barlow Condensed"/>
                <a:sym typeface="Barlow Condensed"/>
              </a:rPr>
              <a:t> sesjami i zwraca n rekomendacji</a:t>
            </a:r>
            <a:endParaRPr b="1" sz="1800">
              <a:solidFill>
                <a:srgbClr val="001958"/>
              </a:solidFill>
              <a:latin typeface="Barlow Condensed"/>
              <a:ea typeface="Barlow Condensed"/>
              <a:cs typeface="Barlow Condensed"/>
              <a:sym typeface="Barlow Condensed"/>
            </a:endParaRPr>
          </a:p>
        </p:txBody>
      </p:sp>
      <p:sp>
        <p:nvSpPr>
          <p:cNvPr id="218" name="Google Shape;218;p22"/>
          <p:cNvSpPr/>
          <p:nvPr/>
        </p:nvSpPr>
        <p:spPr>
          <a:xfrm>
            <a:off x="377775" y="3728900"/>
            <a:ext cx="3556800" cy="44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l-PL" sz="1100"/>
              <a:t>{</a:t>
            </a:r>
            <a:r>
              <a:rPr lang="pl-PL" sz="1100"/>
              <a:t>session_id: { unique items }}</a:t>
            </a:r>
            <a:endParaRPr sz="1100"/>
          </a:p>
        </p:txBody>
      </p:sp>
      <p:sp>
        <p:nvSpPr>
          <p:cNvPr id="219" name="Google Shape;219;p22"/>
          <p:cNvSpPr/>
          <p:nvPr/>
        </p:nvSpPr>
        <p:spPr>
          <a:xfrm>
            <a:off x="377775" y="4320200"/>
            <a:ext cx="3556800" cy="44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l-PL" sz="1100"/>
              <a:t>{unique item: { unique sessions with this item }}</a:t>
            </a:r>
            <a:endParaRPr sz="1100"/>
          </a:p>
        </p:txBody>
      </p:sp>
      <p:sp>
        <p:nvSpPr>
          <p:cNvPr id="220" name="Google Shape;220;p22"/>
          <p:cNvSpPr/>
          <p:nvPr/>
        </p:nvSpPr>
        <p:spPr>
          <a:xfrm>
            <a:off x="4638925" y="3834000"/>
            <a:ext cx="1593000" cy="819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l-PL" sz="1100"/>
              <a:t>Mapped </a:t>
            </a:r>
            <a:br>
              <a:rPr lang="pl-PL" sz="1100"/>
            </a:br>
            <a:r>
              <a:rPr lang="pl-PL" sz="1100"/>
              <a:t>Sessions (MS) &amp; Items (MI)</a:t>
            </a:r>
            <a:endParaRPr sz="1100"/>
          </a:p>
        </p:txBody>
      </p:sp>
      <p:sp>
        <p:nvSpPr>
          <p:cNvPr id="221" name="Google Shape;221;p22"/>
          <p:cNvSpPr/>
          <p:nvPr/>
        </p:nvSpPr>
        <p:spPr>
          <a:xfrm>
            <a:off x="4638925" y="3237750"/>
            <a:ext cx="1593000" cy="44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l-PL" sz="1100"/>
              <a:t>Current Session (CS): </a:t>
            </a:r>
            <a:r>
              <a:rPr b="1" lang="pl-PL" sz="1100"/>
              <a:t>Object</a:t>
            </a:r>
            <a:endParaRPr b="1" sz="1100"/>
          </a:p>
        </p:txBody>
      </p:sp>
      <p:sp>
        <p:nvSpPr>
          <p:cNvPr id="222" name="Google Shape;222;p22"/>
          <p:cNvSpPr/>
          <p:nvPr/>
        </p:nvSpPr>
        <p:spPr>
          <a:xfrm>
            <a:off x="6549225" y="3642000"/>
            <a:ext cx="1720200" cy="744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l-PL" sz="1100"/>
              <a:t>Filter</a:t>
            </a:r>
            <a:r>
              <a:rPr lang="pl-PL" sz="1100"/>
              <a:t> sessions: get </a:t>
            </a:r>
            <a:r>
              <a:rPr lang="pl-PL" sz="1100" u="sng"/>
              <a:t>all</a:t>
            </a:r>
            <a:r>
              <a:rPr lang="pl-PL" sz="1100"/>
              <a:t> sessions from MS with the same items as CS</a:t>
            </a:r>
            <a:endParaRPr sz="1100"/>
          </a:p>
        </p:txBody>
      </p:sp>
      <p:sp>
        <p:nvSpPr>
          <p:cNvPr id="223" name="Google Shape;223;p22"/>
          <p:cNvSpPr/>
          <p:nvPr/>
        </p:nvSpPr>
        <p:spPr>
          <a:xfrm>
            <a:off x="8586725" y="3641900"/>
            <a:ext cx="2164200" cy="744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l-PL" sz="1100"/>
              <a:t>Weight</a:t>
            </a:r>
            <a:r>
              <a:rPr lang="pl-PL" sz="1100"/>
              <a:t> sessions: calculate MS similarity based on the number of similar items MI. Get </a:t>
            </a:r>
            <a:r>
              <a:rPr lang="pl-PL" sz="1100" u="sng"/>
              <a:t>X</a:t>
            </a:r>
            <a:r>
              <a:rPr lang="pl-PL" sz="1100"/>
              <a:t> most similar sessions.</a:t>
            </a:r>
            <a:endParaRPr sz="1100"/>
          </a:p>
        </p:txBody>
      </p:sp>
      <p:sp>
        <p:nvSpPr>
          <p:cNvPr id="224" name="Google Shape;224;p22"/>
          <p:cNvSpPr/>
          <p:nvPr/>
        </p:nvSpPr>
        <p:spPr>
          <a:xfrm>
            <a:off x="5519950" y="5053550"/>
            <a:ext cx="1720200" cy="744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l-PL" sz="1100"/>
              <a:t>Weight (rank)</a:t>
            </a:r>
            <a:r>
              <a:rPr lang="pl-PL" sz="1100"/>
              <a:t> unique items MI from X selected sessions MS</a:t>
            </a:r>
            <a:endParaRPr sz="1100"/>
          </a:p>
        </p:txBody>
      </p:sp>
      <p:sp>
        <p:nvSpPr>
          <p:cNvPr id="225" name="Google Shape;225;p22"/>
          <p:cNvSpPr/>
          <p:nvPr/>
        </p:nvSpPr>
        <p:spPr>
          <a:xfrm>
            <a:off x="7683750" y="5202350"/>
            <a:ext cx="1593000" cy="44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l-PL" sz="1100"/>
              <a:t>n selected items</a:t>
            </a:r>
            <a:endParaRPr b="1" sz="1100"/>
          </a:p>
        </p:txBody>
      </p:sp>
      <p:cxnSp>
        <p:nvCxnSpPr>
          <p:cNvPr id="226" name="Google Shape;226;p22"/>
          <p:cNvCxnSpPr>
            <a:stCxn id="221" idx="3"/>
            <a:endCxn id="222" idx="1"/>
          </p:cNvCxnSpPr>
          <p:nvPr/>
        </p:nvCxnSpPr>
        <p:spPr>
          <a:xfrm>
            <a:off x="6231925" y="3460950"/>
            <a:ext cx="317400" cy="5532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22"/>
          <p:cNvCxnSpPr>
            <a:stCxn id="220" idx="3"/>
            <a:endCxn id="222" idx="1"/>
          </p:cNvCxnSpPr>
          <p:nvPr/>
        </p:nvCxnSpPr>
        <p:spPr>
          <a:xfrm flipH="1" rot="10800000">
            <a:off x="6231925" y="4014000"/>
            <a:ext cx="317400" cy="229500"/>
          </a:xfrm>
          <a:prstGeom prst="straightConnector1">
            <a:avLst/>
          </a:prstGeom>
          <a:noFill/>
          <a:ln cap="flat" cmpd="sng" w="9525">
            <a:solidFill>
              <a:schemeClr val="dk2"/>
            </a:solidFill>
            <a:prstDash val="solid"/>
            <a:round/>
            <a:headEnd len="med" w="med" type="none"/>
            <a:tailEnd len="med" w="med" type="triangle"/>
          </a:ln>
        </p:spPr>
      </p:cxnSp>
      <p:cxnSp>
        <p:nvCxnSpPr>
          <p:cNvPr id="228" name="Google Shape;228;p22"/>
          <p:cNvCxnSpPr>
            <a:stCxn id="222" idx="3"/>
            <a:endCxn id="223" idx="1"/>
          </p:cNvCxnSpPr>
          <p:nvPr/>
        </p:nvCxnSpPr>
        <p:spPr>
          <a:xfrm>
            <a:off x="8269425" y="4014000"/>
            <a:ext cx="317400" cy="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22"/>
          <p:cNvCxnSpPr>
            <a:stCxn id="223" idx="2"/>
            <a:endCxn id="224" idx="0"/>
          </p:cNvCxnSpPr>
          <p:nvPr/>
        </p:nvCxnSpPr>
        <p:spPr>
          <a:xfrm rot="5400000">
            <a:off x="7690475" y="3075350"/>
            <a:ext cx="667800" cy="3288900"/>
          </a:xfrm>
          <a:prstGeom prst="bentConnector3">
            <a:avLst>
              <a:gd fmla="val 49989" name="adj1"/>
            </a:avLst>
          </a:prstGeom>
          <a:noFill/>
          <a:ln cap="flat" cmpd="sng" w="9525">
            <a:solidFill>
              <a:schemeClr val="dk2"/>
            </a:solidFill>
            <a:prstDash val="solid"/>
            <a:round/>
            <a:headEnd len="med" w="med" type="none"/>
            <a:tailEnd len="med" w="med" type="triangle"/>
          </a:ln>
        </p:spPr>
      </p:cxnSp>
      <p:cxnSp>
        <p:nvCxnSpPr>
          <p:cNvPr id="230" name="Google Shape;230;p22"/>
          <p:cNvCxnSpPr>
            <a:endCxn id="225" idx="1"/>
          </p:cNvCxnSpPr>
          <p:nvPr/>
        </p:nvCxnSpPr>
        <p:spPr>
          <a:xfrm>
            <a:off x="7240050" y="5425550"/>
            <a:ext cx="443700" cy="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22"/>
          <p:cNvCxnSpPr>
            <a:stCxn id="211" idx="3"/>
            <a:endCxn id="220" idx="1"/>
          </p:cNvCxnSpPr>
          <p:nvPr/>
        </p:nvCxnSpPr>
        <p:spPr>
          <a:xfrm>
            <a:off x="4098075" y="4243500"/>
            <a:ext cx="540900" cy="0"/>
          </a:xfrm>
          <a:prstGeom prst="straightConnector1">
            <a:avLst/>
          </a:prstGeom>
          <a:noFill/>
          <a:ln cap="flat" cmpd="sng" w="9525">
            <a:solidFill>
              <a:schemeClr val="dk2"/>
            </a:solidFill>
            <a:prstDash val="solid"/>
            <a:round/>
            <a:headEnd len="med" w="med" type="none"/>
            <a:tailEnd len="med" w="med" type="triangle"/>
          </a:ln>
        </p:spPr>
      </p:cxnSp>
      <p:pic>
        <p:nvPicPr>
          <p:cNvPr id="232" name="Google Shape;232;p22"/>
          <p:cNvPicPr preferRelativeResize="0"/>
          <p:nvPr/>
        </p:nvPicPr>
        <p:blipFill>
          <a:blip r:embed="rId3">
            <a:alphaModFix/>
          </a:blip>
          <a:stretch>
            <a:fillRect/>
          </a:stretch>
        </p:blipFill>
        <p:spPr>
          <a:xfrm>
            <a:off x="6861144" y="6345100"/>
            <a:ext cx="3294367" cy="50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p:nvPr/>
        </p:nvSpPr>
        <p:spPr>
          <a:xfrm>
            <a:off x="982070" y="1361440"/>
            <a:ext cx="2164200" cy="132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9" name="Google Shape;239;p23"/>
          <p:cNvSpPr txBox="1"/>
          <p:nvPr/>
        </p:nvSpPr>
        <p:spPr>
          <a:xfrm>
            <a:off x="881568" y="414272"/>
            <a:ext cx="6654600" cy="50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pl-PL" sz="3400">
                <a:solidFill>
                  <a:srgbClr val="001958"/>
                </a:solidFill>
                <a:latin typeface="Barlow Condensed"/>
                <a:ea typeface="Barlow Condensed"/>
                <a:cs typeface="Barlow Condensed"/>
                <a:sym typeface="Barlow Condensed"/>
              </a:rPr>
              <a:t>Dlaczego </a:t>
            </a:r>
            <a:r>
              <a:rPr b="1" i="1" lang="pl-PL" sz="3400">
                <a:solidFill>
                  <a:srgbClr val="001958"/>
                </a:solidFill>
                <a:latin typeface="Barlow Condensed"/>
                <a:ea typeface="Barlow Condensed"/>
                <a:cs typeface="Barlow Condensed"/>
                <a:sym typeface="Barlow Condensed"/>
              </a:rPr>
              <a:t>ciśnienie</a:t>
            </a:r>
            <a:r>
              <a:rPr b="1" lang="pl-PL" sz="3400">
                <a:solidFill>
                  <a:srgbClr val="001958"/>
                </a:solidFill>
                <a:latin typeface="Barlow Condensed"/>
                <a:ea typeface="Barlow Condensed"/>
                <a:cs typeface="Barlow Condensed"/>
                <a:sym typeface="Barlow Condensed"/>
              </a:rPr>
              <a:t> na TFX?</a:t>
            </a:r>
            <a:endParaRPr b="1" i="0" sz="3400" u="none" cap="none" strike="noStrike">
              <a:solidFill>
                <a:srgbClr val="001958"/>
              </a:solidFill>
              <a:latin typeface="Barlow Condensed"/>
              <a:ea typeface="Barlow Condensed"/>
              <a:cs typeface="Barlow Condensed"/>
              <a:sym typeface="Barlow Condensed"/>
            </a:endParaRPr>
          </a:p>
        </p:txBody>
      </p:sp>
      <p:sp>
        <p:nvSpPr>
          <p:cNvPr id="240" name="Google Shape;240;p23"/>
          <p:cNvSpPr txBox="1"/>
          <p:nvPr/>
        </p:nvSpPr>
        <p:spPr>
          <a:xfrm>
            <a:off x="884354" y="897400"/>
            <a:ext cx="7252200" cy="3471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lang="pl-PL" sz="1800">
                <a:solidFill>
                  <a:srgbClr val="001958"/>
                </a:solidFill>
                <a:latin typeface="Barlow Condensed"/>
                <a:ea typeface="Barlow Condensed"/>
                <a:cs typeface="Barlow Condensed"/>
                <a:sym typeface="Barlow Condensed"/>
              </a:rPr>
              <a:t>Implementacja w TensorFlow i TensorFlow Extended</a:t>
            </a:r>
            <a:endParaRPr/>
          </a:p>
        </p:txBody>
      </p:sp>
      <p:sp>
        <p:nvSpPr>
          <p:cNvPr id="241" name="Google Shape;241;p23"/>
          <p:cNvSpPr txBox="1"/>
          <p:nvPr/>
        </p:nvSpPr>
        <p:spPr>
          <a:xfrm>
            <a:off x="982075" y="1661225"/>
            <a:ext cx="10108200" cy="1631700"/>
          </a:xfrm>
          <a:prstGeom prst="rect">
            <a:avLst/>
          </a:prstGeom>
          <a:noFill/>
          <a:ln cap="flat" cmpd="sng" w="9525">
            <a:solidFill>
              <a:srgbClr val="000000">
                <a:alpha val="0"/>
              </a:srgbClr>
            </a:solidFill>
            <a:prstDash val="solid"/>
            <a:round/>
            <a:headEnd len="sm" w="sm" type="none"/>
            <a:tailEnd len="sm" w="sm" type="none"/>
          </a:ln>
        </p:spPr>
        <p:txBody>
          <a:bodyPr anchorCtr="0" anchor="ctr" bIns="45700" lIns="91425" spcFirstLastPara="1" rIns="91425" wrap="square" tIns="45700">
            <a:spAutoFit/>
          </a:bodyPr>
          <a:lstStyle/>
          <a:p>
            <a:pPr indent="-406400" lvl="0" marL="457200" marR="0" rtl="0" algn="l">
              <a:lnSpc>
                <a:spcPct val="150000"/>
              </a:lnSpc>
              <a:spcBef>
                <a:spcPts val="0"/>
              </a:spcBef>
              <a:spcAft>
                <a:spcPts val="0"/>
              </a:spcAft>
              <a:buClr>
                <a:schemeClr val="dk2"/>
              </a:buClr>
              <a:buSzPts val="2080"/>
              <a:buFont typeface="Barlow Condensed"/>
              <a:buAutoNum type="arabicPeriod"/>
            </a:pPr>
            <a:r>
              <a:rPr b="1" lang="pl-PL" sz="1600">
                <a:solidFill>
                  <a:srgbClr val="001958"/>
                </a:solidFill>
                <a:latin typeface="Barlow Condensed"/>
                <a:ea typeface="Barlow Condensed"/>
                <a:cs typeface="Barlow Condensed"/>
                <a:sym typeface="Barlow Condensed"/>
              </a:rPr>
              <a:t>Uwspólnienie środowiska produkcyjnego</a:t>
            </a:r>
            <a:r>
              <a:rPr lang="pl-PL" sz="1600">
                <a:solidFill>
                  <a:srgbClr val="001958"/>
                </a:solidFill>
                <a:latin typeface="Barlow Condensed"/>
                <a:ea typeface="Barlow Condensed"/>
                <a:cs typeface="Barlow Condensed"/>
                <a:sym typeface="Barlow Condensed"/>
              </a:rPr>
              <a:t>: podstawowy model oparty jest na architekturze sieci neuronowej i napisany jest w  TensorFlow. Wszystkie modele referencyjne powinny być umieszczone w tym samym środowisku, by ograniczyć narzut pracy związany z przełączeniami między środowiskami.</a:t>
            </a:r>
            <a:endParaRPr sz="600"/>
          </a:p>
          <a:p>
            <a:pPr indent="-406400" lvl="0" marL="457200" marR="0" rtl="0" algn="l">
              <a:lnSpc>
                <a:spcPct val="150000"/>
              </a:lnSpc>
              <a:spcBef>
                <a:spcPts val="0"/>
              </a:spcBef>
              <a:spcAft>
                <a:spcPts val="0"/>
              </a:spcAft>
              <a:buClr>
                <a:schemeClr val="dk2"/>
              </a:buClr>
              <a:buSzPts val="2080"/>
              <a:buFont typeface="Barlow Condensed"/>
              <a:buAutoNum type="arabicPeriod"/>
            </a:pPr>
            <a:r>
              <a:rPr b="1" lang="pl-PL" sz="1600">
                <a:solidFill>
                  <a:srgbClr val="001958"/>
                </a:solidFill>
                <a:latin typeface="Barlow Condensed"/>
                <a:ea typeface="Barlow Condensed"/>
                <a:cs typeface="Barlow Condensed"/>
                <a:sym typeface="Barlow Condensed"/>
              </a:rPr>
              <a:t>TFX == TF</a:t>
            </a:r>
            <a:r>
              <a:rPr lang="pl-PL" sz="1600">
                <a:solidFill>
                  <a:srgbClr val="001958"/>
                </a:solidFill>
                <a:latin typeface="Barlow Condensed"/>
                <a:ea typeface="Barlow Condensed"/>
                <a:cs typeface="Barlow Condensed"/>
                <a:sym typeface="Barlow Condensed"/>
              </a:rPr>
              <a:t>: Modele napisane w TensorFlow działają poprawnie w produkcyjnym pipeline TFX, który jest rynkowym standardem.</a:t>
            </a:r>
            <a:endParaRPr sz="600"/>
          </a:p>
        </p:txBody>
      </p:sp>
      <p:pic>
        <p:nvPicPr>
          <p:cNvPr id="242" name="Google Shape;242;p23"/>
          <p:cNvPicPr preferRelativeResize="0"/>
          <p:nvPr/>
        </p:nvPicPr>
        <p:blipFill>
          <a:blip r:embed="rId3">
            <a:alphaModFix/>
          </a:blip>
          <a:stretch>
            <a:fillRect/>
          </a:stretch>
        </p:blipFill>
        <p:spPr>
          <a:xfrm>
            <a:off x="6861144" y="6345100"/>
            <a:ext cx="3294367" cy="505100"/>
          </a:xfrm>
          <a:prstGeom prst="rect">
            <a:avLst/>
          </a:prstGeom>
          <a:noFill/>
          <a:ln>
            <a:noFill/>
          </a:ln>
        </p:spPr>
      </p:pic>
      <p:sp>
        <p:nvSpPr>
          <p:cNvPr id="243" name="Google Shape;243;p23"/>
          <p:cNvSpPr/>
          <p:nvPr/>
        </p:nvSpPr>
        <p:spPr>
          <a:xfrm>
            <a:off x="681775" y="3429000"/>
            <a:ext cx="3068100" cy="29160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txBox="1"/>
          <p:nvPr/>
        </p:nvSpPr>
        <p:spPr>
          <a:xfrm>
            <a:off x="1203150" y="4495050"/>
            <a:ext cx="577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PL" sz="1800"/>
              <a:t>TF</a:t>
            </a:r>
            <a:r>
              <a:rPr lang="pl-PL" sz="2000"/>
              <a:t> </a:t>
            </a:r>
            <a:endParaRPr sz="2000"/>
          </a:p>
        </p:txBody>
      </p:sp>
      <p:sp>
        <p:nvSpPr>
          <p:cNvPr id="245" name="Google Shape;245;p23"/>
          <p:cNvSpPr txBox="1"/>
          <p:nvPr/>
        </p:nvSpPr>
        <p:spPr>
          <a:xfrm>
            <a:off x="2899625" y="4587450"/>
            <a:ext cx="577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PL" sz="1800"/>
              <a:t>TFX</a:t>
            </a:r>
            <a:r>
              <a:rPr lang="pl-PL"/>
              <a:t> </a:t>
            </a:r>
            <a:endParaRPr/>
          </a:p>
        </p:txBody>
      </p:sp>
      <p:sp>
        <p:nvSpPr>
          <p:cNvPr id="246" name="Google Shape;246;p23"/>
          <p:cNvSpPr txBox="1"/>
          <p:nvPr/>
        </p:nvSpPr>
        <p:spPr>
          <a:xfrm>
            <a:off x="4866800" y="4541250"/>
            <a:ext cx="577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PL" sz="1800"/>
              <a:t>k-nn</a:t>
            </a:r>
            <a:r>
              <a:rPr lang="pl-PL" sz="1800"/>
              <a:t> </a:t>
            </a:r>
            <a:endParaRPr sz="1800"/>
          </a:p>
        </p:txBody>
      </p:sp>
      <p:sp>
        <p:nvSpPr>
          <p:cNvPr id="247" name="Google Shape;247;p23"/>
          <p:cNvSpPr/>
          <p:nvPr/>
        </p:nvSpPr>
        <p:spPr>
          <a:xfrm>
            <a:off x="3749875" y="3429000"/>
            <a:ext cx="2907600" cy="2916000"/>
          </a:xfrm>
          <a:prstGeom prst="hexagon">
            <a:avLst>
              <a:gd fmla="val 25000" name="adj"/>
              <a:gd fmla="val 115470"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p:nvPr/>
        </p:nvSpPr>
        <p:spPr>
          <a:xfrm>
            <a:off x="982070" y="1361440"/>
            <a:ext cx="2164200" cy="132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4" name="Google Shape;254;p24"/>
          <p:cNvSpPr txBox="1"/>
          <p:nvPr/>
        </p:nvSpPr>
        <p:spPr>
          <a:xfrm>
            <a:off x="881574" y="414275"/>
            <a:ext cx="11310300" cy="50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pl-PL" sz="3400">
                <a:solidFill>
                  <a:srgbClr val="001958"/>
                </a:solidFill>
                <a:latin typeface="Barlow Condensed"/>
                <a:ea typeface="Barlow Condensed"/>
                <a:cs typeface="Barlow Condensed"/>
                <a:sym typeface="Barlow Condensed"/>
              </a:rPr>
              <a:t>Problem #1: kompatybilność TF i czystego Pythona</a:t>
            </a:r>
            <a:endParaRPr b="1" i="0" sz="3400" u="none" cap="none" strike="noStrike">
              <a:solidFill>
                <a:srgbClr val="001958"/>
              </a:solidFill>
              <a:latin typeface="Barlow Condensed"/>
              <a:ea typeface="Barlow Condensed"/>
              <a:cs typeface="Barlow Condensed"/>
              <a:sym typeface="Barlow Condensed"/>
            </a:endParaRPr>
          </a:p>
        </p:txBody>
      </p:sp>
      <p:sp>
        <p:nvSpPr>
          <p:cNvPr id="255" name="Google Shape;255;p24"/>
          <p:cNvSpPr txBox="1"/>
          <p:nvPr/>
        </p:nvSpPr>
        <p:spPr>
          <a:xfrm>
            <a:off x="884348" y="897400"/>
            <a:ext cx="10490100" cy="3471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lang="pl-PL" sz="1800">
                <a:solidFill>
                  <a:srgbClr val="001958"/>
                </a:solidFill>
                <a:latin typeface="Barlow Condensed"/>
                <a:ea typeface="Barlow Condensed"/>
                <a:cs typeface="Barlow Condensed"/>
                <a:sym typeface="Barlow Condensed"/>
              </a:rPr>
              <a:t>Co zgrzyta między Pythonem a TensorFlow? Z punktu widzenia implementacji algorytmu SKNN.</a:t>
            </a:r>
            <a:endParaRPr/>
          </a:p>
        </p:txBody>
      </p:sp>
      <p:pic>
        <p:nvPicPr>
          <p:cNvPr id="256" name="Google Shape;256;p24"/>
          <p:cNvPicPr preferRelativeResize="0"/>
          <p:nvPr/>
        </p:nvPicPr>
        <p:blipFill>
          <a:blip r:embed="rId3">
            <a:alphaModFix/>
          </a:blip>
          <a:stretch>
            <a:fillRect/>
          </a:stretch>
        </p:blipFill>
        <p:spPr>
          <a:xfrm>
            <a:off x="6861144" y="6345100"/>
            <a:ext cx="3294367" cy="505100"/>
          </a:xfrm>
          <a:prstGeom prst="rect">
            <a:avLst/>
          </a:prstGeom>
          <a:noFill/>
          <a:ln>
            <a:noFill/>
          </a:ln>
        </p:spPr>
      </p:pic>
      <p:graphicFrame>
        <p:nvGraphicFramePr>
          <p:cNvPr id="257" name="Google Shape;257;p24"/>
          <p:cNvGraphicFramePr/>
          <p:nvPr/>
        </p:nvGraphicFramePr>
        <p:xfrm>
          <a:off x="982075" y="2140450"/>
          <a:ext cx="3000000" cy="3000000"/>
        </p:xfrm>
        <a:graphic>
          <a:graphicData uri="http://schemas.openxmlformats.org/drawingml/2006/table">
            <a:tbl>
              <a:tblPr>
                <a:noFill/>
                <a:tableStyleId>{5A3031C5-4DD2-4B16-B222-681E111040AA}</a:tableStyleId>
              </a:tblPr>
              <a:tblGrid>
                <a:gridCol w="5196175"/>
                <a:gridCol w="5196175"/>
              </a:tblGrid>
              <a:tr h="396200">
                <a:tc>
                  <a:txBody>
                    <a:bodyPr/>
                    <a:lstStyle/>
                    <a:p>
                      <a:pPr indent="0" lvl="0" marL="0" rtl="0" algn="l">
                        <a:spcBef>
                          <a:spcPts val="0"/>
                        </a:spcBef>
                        <a:spcAft>
                          <a:spcPts val="0"/>
                        </a:spcAft>
                        <a:buNone/>
                      </a:pPr>
                      <a:r>
                        <a:rPr b="1" lang="pl-PL">
                          <a:solidFill>
                            <a:schemeClr val="lt1"/>
                          </a:solidFill>
                        </a:rPr>
                        <a:t>Python</a:t>
                      </a:r>
                      <a:endParaRPr b="1">
                        <a:solidFill>
                          <a:schemeClr val="lt1"/>
                        </a:solidFill>
                      </a:endParaRPr>
                    </a:p>
                  </a:txBody>
                  <a:tcPr marT="91425" marB="91425" marR="91425" marL="91425">
                    <a:solidFill>
                      <a:schemeClr val="dk2"/>
                    </a:solidFill>
                  </a:tcPr>
                </a:tc>
                <a:tc>
                  <a:txBody>
                    <a:bodyPr/>
                    <a:lstStyle/>
                    <a:p>
                      <a:pPr indent="0" lvl="0" marL="0" rtl="0" algn="l">
                        <a:spcBef>
                          <a:spcPts val="0"/>
                        </a:spcBef>
                        <a:spcAft>
                          <a:spcPts val="0"/>
                        </a:spcAft>
                        <a:buNone/>
                      </a:pPr>
                      <a:r>
                        <a:rPr b="1" lang="pl-PL">
                          <a:solidFill>
                            <a:schemeClr val="lt1"/>
                          </a:solidFill>
                        </a:rPr>
                        <a:t>TensorFlow</a:t>
                      </a:r>
                      <a:endParaRPr b="1">
                        <a:solidFill>
                          <a:schemeClr val="lt1"/>
                        </a:solidFill>
                      </a:endParaRPr>
                    </a:p>
                  </a:txBody>
                  <a:tcPr marT="91425" marB="91425" marR="91425" marL="91425">
                    <a:solidFill>
                      <a:schemeClr val="dk2"/>
                    </a:solidFill>
                  </a:tcPr>
                </a:tc>
              </a:tr>
              <a:tr h="396200">
                <a:tc>
                  <a:txBody>
                    <a:bodyPr/>
                    <a:lstStyle/>
                    <a:p>
                      <a:pPr indent="0" lvl="0" marL="0" rtl="0" algn="l">
                        <a:spcBef>
                          <a:spcPts val="0"/>
                        </a:spcBef>
                        <a:spcAft>
                          <a:spcPts val="0"/>
                        </a:spcAft>
                        <a:buNone/>
                      </a:pPr>
                      <a:r>
                        <a:rPr lang="pl-PL">
                          <a:solidFill>
                            <a:schemeClr val="dk1"/>
                          </a:solidFill>
                        </a:rPr>
                        <a:t>GIL (Global Interpreter Lock)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pl-PL">
                          <a:solidFill>
                            <a:schemeClr val="dk1"/>
                          </a:solidFill>
                        </a:rPr>
                        <a:t>Graf (ang.: </a:t>
                      </a:r>
                      <a:r>
                        <a:rPr i="1" lang="pl-PL">
                          <a:solidFill>
                            <a:schemeClr val="dk1"/>
                          </a:solidFill>
                        </a:rPr>
                        <a:t>graph</a:t>
                      </a:r>
                      <a:r>
                        <a:rPr lang="pl-PL">
                          <a:solidFill>
                            <a:schemeClr val="dk1"/>
                          </a:solidFill>
                        </a:rPr>
                        <a:t>)</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pl-PL">
                          <a:solidFill>
                            <a:schemeClr val="dk1"/>
                          </a:solidFill>
                        </a:rPr>
                        <a:t>Podstawowe typy danych</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pl-PL">
                          <a:solidFill>
                            <a:schemeClr val="dk1"/>
                          </a:solidFill>
                        </a:rPr>
                        <a:t>Tensory (ang.: </a:t>
                      </a:r>
                      <a:r>
                        <a:rPr lang="pl-PL">
                          <a:solidFill>
                            <a:schemeClr val="dk1"/>
                          </a:solidFill>
                          <a:latin typeface="Courier New"/>
                          <a:ea typeface="Courier New"/>
                          <a:cs typeface="Courier New"/>
                          <a:sym typeface="Courier New"/>
                        </a:rPr>
                        <a:t>Tensor</a:t>
                      </a:r>
                      <a:r>
                        <a:rPr lang="pl-PL">
                          <a:solidFill>
                            <a:schemeClr val="dk1"/>
                          </a:solidFill>
                        </a:rPr>
                        <a:t>), Zmienne (ang.: </a:t>
                      </a:r>
                      <a:r>
                        <a:rPr lang="pl-PL">
                          <a:solidFill>
                            <a:schemeClr val="dk1"/>
                          </a:solidFill>
                          <a:latin typeface="Courier New"/>
                          <a:ea typeface="Courier New"/>
                          <a:cs typeface="Courier New"/>
                          <a:sym typeface="Courier New"/>
                        </a:rPr>
                        <a:t>tf.Variable</a:t>
                      </a:r>
                      <a:r>
                        <a:rPr lang="pl-PL">
                          <a:solidFill>
                            <a:schemeClr val="dk1"/>
                          </a:solidFill>
                        </a:rPr>
                        <a:t>)*</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pl-PL">
                          <a:solidFill>
                            <a:schemeClr val="dk1"/>
                          </a:solidFill>
                        </a:rPr>
                        <a:t>Słowniki</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pl-PL">
                          <a:solidFill>
                            <a:schemeClr val="dk1"/>
                          </a:solidFill>
                        </a:rPr>
                        <a:t>Brak odpowiednika w przełożeniu 1:1, trzeba operować na pozycjach w Tensorach</a:t>
                      </a:r>
                      <a:endParaRPr>
                        <a:solidFill>
                          <a:schemeClr val="dk1"/>
                        </a:solidFill>
                      </a:endParaRPr>
                    </a:p>
                  </a:txBody>
                  <a:tcPr marT="91425" marB="91425" marR="91425" marL="91425"/>
                </a:tc>
              </a:tr>
              <a:tr h="396200">
                <a:tc>
                  <a:txBody>
                    <a:bodyPr/>
                    <a:lstStyle/>
                    <a:p>
                      <a:pPr indent="0" lvl="0" marL="0" rtl="0" algn="l">
                        <a:spcBef>
                          <a:spcPts val="0"/>
                        </a:spcBef>
                        <a:spcAft>
                          <a:spcPts val="0"/>
                        </a:spcAft>
                        <a:buNone/>
                      </a:pPr>
                      <a:r>
                        <a:rPr lang="pl-PL">
                          <a:solidFill>
                            <a:schemeClr val="dk1"/>
                          </a:solidFill>
                        </a:rPr>
                        <a:t>Elementy dynamiczne (np.: listy do których dodawane są elementy)</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pl-PL">
                          <a:solidFill>
                            <a:schemeClr val="dk1"/>
                          </a:solidFill>
                          <a:latin typeface="Courier New"/>
                          <a:ea typeface="Courier New"/>
                          <a:cs typeface="Courier New"/>
                          <a:sym typeface="Courier New"/>
                        </a:rPr>
                        <a:t>tf.TensorArray(tf.string, size=0, dynamic_size=True)</a:t>
                      </a:r>
                      <a:endParaRPr>
                        <a:solidFill>
                          <a:schemeClr val="dk1"/>
                        </a:solidFill>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pl-PL">
                          <a:solidFill>
                            <a:schemeClr val="dk1"/>
                          </a:solidFill>
                        </a:rPr>
                        <a:t>Elementy o zmiennych rozmiarach - np.: Słownik z listami o różnej długości</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pl-PL">
                          <a:solidFill>
                            <a:schemeClr val="dk1"/>
                          </a:solidFill>
                          <a:latin typeface="Courier New"/>
                          <a:ea typeface="Courier New"/>
                          <a:cs typeface="Courier New"/>
                          <a:sym typeface="Courier New"/>
                        </a:rPr>
                        <a:t>RaggedTensor</a:t>
                      </a:r>
                      <a:endParaRPr>
                        <a:solidFill>
                          <a:schemeClr val="dk1"/>
                        </a:solidFill>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pl-PL">
                          <a:solidFill>
                            <a:schemeClr val="dk1"/>
                          </a:solidFill>
                        </a:rPr>
                        <a:t>Dane wejściowe mogą być w różnych formatach**</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pl-PL">
                          <a:solidFill>
                            <a:schemeClr val="dk1"/>
                          </a:solidFill>
                        </a:rPr>
                        <a:t>Preferowany format </a:t>
                      </a:r>
                      <a:r>
                        <a:rPr lang="pl-PL">
                          <a:solidFill>
                            <a:schemeClr val="dk1"/>
                          </a:solidFill>
                          <a:latin typeface="Courier New"/>
                          <a:ea typeface="Courier New"/>
                          <a:cs typeface="Courier New"/>
                          <a:sym typeface="Courier New"/>
                        </a:rPr>
                        <a:t>tf.Records</a:t>
                      </a:r>
                      <a:endParaRPr>
                        <a:solidFill>
                          <a:schemeClr val="dk1"/>
                        </a:solidFill>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pl-PL">
                          <a:solidFill>
                            <a:schemeClr val="dk1"/>
                          </a:solidFill>
                        </a:rPr>
                        <a:t>(Domyślne) Parametry funkcji jako zmienne różnych typów</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pl-PL">
                          <a:solidFill>
                            <a:schemeClr val="dk1"/>
                          </a:solidFill>
                        </a:rPr>
                        <a:t>Parametry jako </a:t>
                      </a:r>
                      <a:r>
                        <a:rPr lang="pl-PL">
                          <a:solidFill>
                            <a:schemeClr val="dk1"/>
                          </a:solidFill>
                          <a:latin typeface="Courier New"/>
                          <a:ea typeface="Courier New"/>
                          <a:cs typeface="Courier New"/>
                          <a:sym typeface="Courier New"/>
                        </a:rPr>
                        <a:t>tf.Constant</a:t>
                      </a:r>
                      <a:endParaRPr>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258" name="Google Shape;258;p24"/>
          <p:cNvSpPr txBox="1"/>
          <p:nvPr/>
        </p:nvSpPr>
        <p:spPr>
          <a:xfrm>
            <a:off x="76050" y="6018900"/>
            <a:ext cx="6258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PL" sz="1000"/>
              <a:t>*tf.Variable to Tensor ze zmiennymi elementami</a:t>
            </a:r>
            <a:endParaRPr sz="1000"/>
          </a:p>
          <a:p>
            <a:pPr indent="0" lvl="0" marL="0" rtl="0" algn="l">
              <a:spcBef>
                <a:spcPts val="0"/>
              </a:spcBef>
              <a:spcAft>
                <a:spcPts val="0"/>
              </a:spcAft>
              <a:buNone/>
            </a:pPr>
            <a:r>
              <a:rPr lang="pl-PL" sz="1000"/>
              <a:t>**W granicach rozsądku, chodzi o wejście z płaskich plików albo baz danych</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5"/>
          <p:cNvSpPr/>
          <p:nvPr/>
        </p:nvSpPr>
        <p:spPr>
          <a:xfrm>
            <a:off x="982070" y="1361440"/>
            <a:ext cx="2164200" cy="132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5" name="Google Shape;265;p25"/>
          <p:cNvSpPr txBox="1"/>
          <p:nvPr/>
        </p:nvSpPr>
        <p:spPr>
          <a:xfrm>
            <a:off x="881574" y="414275"/>
            <a:ext cx="11310300" cy="50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pl-PL" sz="3400">
                <a:solidFill>
                  <a:srgbClr val="001958"/>
                </a:solidFill>
                <a:latin typeface="Barlow Condensed"/>
                <a:ea typeface="Barlow Condensed"/>
                <a:cs typeface="Barlow Condensed"/>
                <a:sym typeface="Barlow Condensed"/>
              </a:rPr>
              <a:t>Problem #2: łączenie customowych modeli w pipeline TFX</a:t>
            </a:r>
            <a:endParaRPr b="1" i="0" sz="3400" u="none" cap="none" strike="noStrike">
              <a:solidFill>
                <a:srgbClr val="001958"/>
              </a:solidFill>
              <a:latin typeface="Barlow Condensed"/>
              <a:ea typeface="Barlow Condensed"/>
              <a:cs typeface="Barlow Condensed"/>
              <a:sym typeface="Barlow Condensed"/>
            </a:endParaRPr>
          </a:p>
        </p:txBody>
      </p:sp>
      <p:sp>
        <p:nvSpPr>
          <p:cNvPr id="266" name="Google Shape;266;p25"/>
          <p:cNvSpPr txBox="1"/>
          <p:nvPr/>
        </p:nvSpPr>
        <p:spPr>
          <a:xfrm>
            <a:off x="884354" y="897400"/>
            <a:ext cx="7252200" cy="3471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lang="pl-PL" sz="1800">
                <a:solidFill>
                  <a:srgbClr val="001958"/>
                </a:solidFill>
                <a:latin typeface="Barlow Condensed"/>
                <a:ea typeface="Barlow Condensed"/>
                <a:cs typeface="Barlow Condensed"/>
                <a:sym typeface="Barlow Condensed"/>
              </a:rPr>
              <a:t>Zmiana myślenia o modelu jak i o danych!</a:t>
            </a:r>
            <a:endParaRPr/>
          </a:p>
        </p:txBody>
      </p:sp>
      <p:sp>
        <p:nvSpPr>
          <p:cNvPr id="267" name="Google Shape;267;p25"/>
          <p:cNvSpPr/>
          <p:nvPr/>
        </p:nvSpPr>
        <p:spPr>
          <a:xfrm>
            <a:off x="1152050" y="3437000"/>
            <a:ext cx="1998000" cy="9078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solidFill>
                  <a:schemeClr val="accent2"/>
                </a:solidFill>
              </a:rPr>
              <a:t>Data Validation and Data Preparation Blocks</a:t>
            </a:r>
            <a:endParaRPr>
              <a:solidFill>
                <a:schemeClr val="accent2"/>
              </a:solidFill>
            </a:endParaRPr>
          </a:p>
        </p:txBody>
      </p:sp>
      <p:sp>
        <p:nvSpPr>
          <p:cNvPr id="268" name="Google Shape;268;p25"/>
          <p:cNvSpPr/>
          <p:nvPr/>
        </p:nvSpPr>
        <p:spPr>
          <a:xfrm>
            <a:off x="3558325" y="3638300"/>
            <a:ext cx="1419600" cy="505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solidFill>
                  <a:schemeClr val="accent2"/>
                </a:solidFill>
              </a:rPr>
              <a:t>Transform</a:t>
            </a:r>
            <a:endParaRPr>
              <a:solidFill>
                <a:schemeClr val="accent2"/>
              </a:solidFill>
            </a:endParaRPr>
          </a:p>
        </p:txBody>
      </p:sp>
      <p:sp>
        <p:nvSpPr>
          <p:cNvPr id="269" name="Google Shape;269;p25"/>
          <p:cNvSpPr/>
          <p:nvPr/>
        </p:nvSpPr>
        <p:spPr>
          <a:xfrm>
            <a:off x="5386200" y="3638300"/>
            <a:ext cx="1419600" cy="505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solidFill>
                  <a:schemeClr val="accent2"/>
                </a:solidFill>
              </a:rPr>
              <a:t>Trainer</a:t>
            </a:r>
            <a:endParaRPr>
              <a:solidFill>
                <a:schemeClr val="accent2"/>
              </a:solidFill>
            </a:endParaRPr>
          </a:p>
        </p:txBody>
      </p:sp>
      <p:sp>
        <p:nvSpPr>
          <p:cNvPr id="270" name="Google Shape;270;p25"/>
          <p:cNvSpPr/>
          <p:nvPr/>
        </p:nvSpPr>
        <p:spPr>
          <a:xfrm>
            <a:off x="7214075" y="3437000"/>
            <a:ext cx="1998000" cy="9078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solidFill>
                  <a:schemeClr val="accent2"/>
                </a:solidFill>
              </a:rPr>
              <a:t>Model Evaluation and Commit (Push) Blocks</a:t>
            </a:r>
            <a:endParaRPr>
              <a:solidFill>
                <a:schemeClr val="accent2"/>
              </a:solidFill>
            </a:endParaRPr>
          </a:p>
        </p:txBody>
      </p:sp>
      <p:sp>
        <p:nvSpPr>
          <p:cNvPr id="271" name="Google Shape;271;p25"/>
          <p:cNvSpPr/>
          <p:nvPr/>
        </p:nvSpPr>
        <p:spPr>
          <a:xfrm>
            <a:off x="9620350" y="3638300"/>
            <a:ext cx="1419600" cy="5052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solidFill>
                  <a:schemeClr val="accent2"/>
                </a:solidFill>
              </a:rPr>
              <a:t>Serving</a:t>
            </a:r>
            <a:endParaRPr>
              <a:solidFill>
                <a:schemeClr val="accent2"/>
              </a:solidFill>
            </a:endParaRPr>
          </a:p>
        </p:txBody>
      </p:sp>
      <p:cxnSp>
        <p:nvCxnSpPr>
          <p:cNvPr id="272" name="Google Shape;272;p25"/>
          <p:cNvCxnSpPr>
            <a:stCxn id="267" idx="3"/>
            <a:endCxn id="268" idx="1"/>
          </p:cNvCxnSpPr>
          <p:nvPr/>
        </p:nvCxnSpPr>
        <p:spPr>
          <a:xfrm>
            <a:off x="3150050" y="3890900"/>
            <a:ext cx="408300" cy="0"/>
          </a:xfrm>
          <a:prstGeom prst="straightConnector1">
            <a:avLst/>
          </a:prstGeom>
          <a:noFill/>
          <a:ln cap="flat" cmpd="sng" w="9525">
            <a:solidFill>
              <a:schemeClr val="dk2"/>
            </a:solidFill>
            <a:prstDash val="solid"/>
            <a:round/>
            <a:headEnd len="med" w="med" type="none"/>
            <a:tailEnd len="med" w="med" type="triangle"/>
          </a:ln>
        </p:spPr>
      </p:cxnSp>
      <p:cxnSp>
        <p:nvCxnSpPr>
          <p:cNvPr id="273" name="Google Shape;273;p25"/>
          <p:cNvCxnSpPr>
            <a:stCxn id="268" idx="3"/>
            <a:endCxn id="269" idx="1"/>
          </p:cNvCxnSpPr>
          <p:nvPr/>
        </p:nvCxnSpPr>
        <p:spPr>
          <a:xfrm>
            <a:off x="4977925" y="3890900"/>
            <a:ext cx="408300" cy="0"/>
          </a:xfrm>
          <a:prstGeom prst="straightConnector1">
            <a:avLst/>
          </a:prstGeom>
          <a:noFill/>
          <a:ln cap="flat" cmpd="sng" w="9525">
            <a:solidFill>
              <a:schemeClr val="dk2"/>
            </a:solidFill>
            <a:prstDash val="solid"/>
            <a:round/>
            <a:headEnd len="med" w="med" type="none"/>
            <a:tailEnd len="med" w="med" type="triangle"/>
          </a:ln>
        </p:spPr>
      </p:cxnSp>
      <p:cxnSp>
        <p:nvCxnSpPr>
          <p:cNvPr id="274" name="Google Shape;274;p25"/>
          <p:cNvCxnSpPr>
            <a:stCxn id="269" idx="3"/>
            <a:endCxn id="270" idx="1"/>
          </p:cNvCxnSpPr>
          <p:nvPr/>
        </p:nvCxnSpPr>
        <p:spPr>
          <a:xfrm>
            <a:off x="6805800" y="3890900"/>
            <a:ext cx="408300" cy="0"/>
          </a:xfrm>
          <a:prstGeom prst="straightConnector1">
            <a:avLst/>
          </a:prstGeom>
          <a:noFill/>
          <a:ln cap="flat" cmpd="sng" w="9525">
            <a:solidFill>
              <a:schemeClr val="dk2"/>
            </a:solidFill>
            <a:prstDash val="solid"/>
            <a:round/>
            <a:headEnd len="med" w="med" type="none"/>
            <a:tailEnd len="med" w="med" type="triangle"/>
          </a:ln>
        </p:spPr>
      </p:cxnSp>
      <p:cxnSp>
        <p:nvCxnSpPr>
          <p:cNvPr id="275" name="Google Shape;275;p25"/>
          <p:cNvCxnSpPr>
            <a:stCxn id="270" idx="3"/>
            <a:endCxn id="271" idx="1"/>
          </p:cNvCxnSpPr>
          <p:nvPr/>
        </p:nvCxnSpPr>
        <p:spPr>
          <a:xfrm>
            <a:off x="9212075" y="3890900"/>
            <a:ext cx="408300" cy="0"/>
          </a:xfrm>
          <a:prstGeom prst="straightConnector1">
            <a:avLst/>
          </a:prstGeom>
          <a:noFill/>
          <a:ln cap="flat" cmpd="sng" w="9525">
            <a:solidFill>
              <a:schemeClr val="dk2"/>
            </a:solidFill>
            <a:prstDash val="solid"/>
            <a:round/>
            <a:headEnd len="med" w="med" type="none"/>
            <a:tailEnd len="med" w="med" type="triangle"/>
          </a:ln>
        </p:spPr>
      </p:cxnSp>
      <p:pic>
        <p:nvPicPr>
          <p:cNvPr id="276" name="Google Shape;276;p25"/>
          <p:cNvPicPr preferRelativeResize="0"/>
          <p:nvPr/>
        </p:nvPicPr>
        <p:blipFill>
          <a:blip r:embed="rId3">
            <a:alphaModFix/>
          </a:blip>
          <a:stretch>
            <a:fillRect/>
          </a:stretch>
        </p:blipFill>
        <p:spPr>
          <a:xfrm>
            <a:off x="6861144" y="6345100"/>
            <a:ext cx="3294367" cy="505100"/>
          </a:xfrm>
          <a:prstGeom prst="rect">
            <a:avLst/>
          </a:prstGeom>
          <a:noFill/>
          <a:ln>
            <a:noFill/>
          </a:ln>
        </p:spPr>
      </p:pic>
      <p:sp>
        <p:nvSpPr>
          <p:cNvPr id="277" name="Google Shape;277;p25"/>
          <p:cNvSpPr/>
          <p:nvPr/>
        </p:nvSpPr>
        <p:spPr>
          <a:xfrm>
            <a:off x="1152050" y="2595925"/>
            <a:ext cx="3476700" cy="744000"/>
          </a:xfrm>
          <a:prstGeom prst="flowChartAlternateProcess">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latin typeface="Courier New"/>
                <a:ea typeface="Courier New"/>
                <a:cs typeface="Courier New"/>
                <a:sym typeface="Courier New"/>
              </a:rPr>
              <a:t>tf.</a:t>
            </a:r>
            <a:r>
              <a:rPr lang="pl-PL">
                <a:latin typeface="Courier New"/>
                <a:ea typeface="Courier New"/>
                <a:cs typeface="Courier New"/>
                <a:sym typeface="Courier New"/>
              </a:rPr>
              <a:t>data.TFRecordDataset()</a:t>
            </a:r>
            <a:endParaRPr>
              <a:latin typeface="Courier New"/>
              <a:ea typeface="Courier New"/>
              <a:cs typeface="Courier New"/>
              <a:sym typeface="Courier New"/>
            </a:endParaRPr>
          </a:p>
        </p:txBody>
      </p:sp>
      <p:sp>
        <p:nvSpPr>
          <p:cNvPr id="278" name="Google Shape;278;p25"/>
          <p:cNvSpPr/>
          <p:nvPr/>
        </p:nvSpPr>
        <p:spPr>
          <a:xfrm>
            <a:off x="3807900" y="4344800"/>
            <a:ext cx="2748300" cy="744000"/>
          </a:xfrm>
          <a:prstGeom prst="flowChartAlternateProcess">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latin typeface="Courier New"/>
                <a:ea typeface="Courier New"/>
                <a:cs typeface="Courier New"/>
                <a:sym typeface="Courier New"/>
              </a:rPr>
              <a:t>records.map(parser_fn)</a:t>
            </a:r>
            <a:endParaRPr>
              <a:latin typeface="Courier New"/>
              <a:ea typeface="Courier New"/>
              <a:cs typeface="Courier New"/>
              <a:sym typeface="Courier New"/>
            </a:endParaRPr>
          </a:p>
        </p:txBody>
      </p:sp>
      <p:sp>
        <p:nvSpPr>
          <p:cNvPr id="279" name="Google Shape;279;p25"/>
          <p:cNvSpPr/>
          <p:nvPr/>
        </p:nvSpPr>
        <p:spPr>
          <a:xfrm>
            <a:off x="5913850" y="2595925"/>
            <a:ext cx="2329200" cy="744000"/>
          </a:xfrm>
          <a:prstGeom prst="flowChartAlternateProcess">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latin typeface="Courier New"/>
                <a:ea typeface="Courier New"/>
                <a:cs typeface="Courier New"/>
                <a:sym typeface="Courier New"/>
              </a:rPr>
              <a:t>tf.SavedModel()</a:t>
            </a:r>
            <a:endParaRPr>
              <a:latin typeface="Courier New"/>
              <a:ea typeface="Courier New"/>
              <a:cs typeface="Courier New"/>
              <a:sym typeface="Courier New"/>
            </a:endParaRPr>
          </a:p>
        </p:txBody>
      </p:sp>
      <p:sp>
        <p:nvSpPr>
          <p:cNvPr id="280" name="Google Shape;280;p25"/>
          <p:cNvSpPr/>
          <p:nvPr/>
        </p:nvSpPr>
        <p:spPr>
          <a:xfrm>
            <a:off x="8478550" y="2595925"/>
            <a:ext cx="2329200" cy="744000"/>
          </a:xfrm>
          <a:prstGeom prst="flowChartAlternateProcess">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latin typeface="Courier New"/>
                <a:ea typeface="Courier New"/>
                <a:cs typeface="Courier New"/>
                <a:sym typeface="Courier New"/>
              </a:rPr>
              <a:t>tf.SavedModel()</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p:nvPr/>
        </p:nvSpPr>
        <p:spPr>
          <a:xfrm>
            <a:off x="982670" y="1670965"/>
            <a:ext cx="2164200" cy="132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87" name="Google Shape;287;p26"/>
          <p:cNvSpPr txBox="1"/>
          <p:nvPr/>
        </p:nvSpPr>
        <p:spPr>
          <a:xfrm>
            <a:off x="881579" y="414275"/>
            <a:ext cx="10698900" cy="50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pl-PL" sz="3400">
                <a:solidFill>
                  <a:srgbClr val="001958"/>
                </a:solidFill>
                <a:latin typeface="Barlow Condensed"/>
                <a:ea typeface="Barlow Condensed"/>
                <a:cs typeface="Barlow Condensed"/>
                <a:sym typeface="Barlow Condensed"/>
              </a:rPr>
              <a:t>Implementacja w TFX: struktury danych</a:t>
            </a:r>
            <a:endParaRPr b="1" i="0" sz="3400" u="none" cap="none" strike="noStrike">
              <a:solidFill>
                <a:srgbClr val="001958"/>
              </a:solidFill>
              <a:latin typeface="Barlow Condensed"/>
              <a:ea typeface="Barlow Condensed"/>
              <a:cs typeface="Barlow Condensed"/>
              <a:sym typeface="Barlow Condensed"/>
            </a:endParaRPr>
          </a:p>
        </p:txBody>
      </p:sp>
      <p:sp>
        <p:nvSpPr>
          <p:cNvPr id="288" name="Google Shape;288;p26"/>
          <p:cNvSpPr txBox="1"/>
          <p:nvPr/>
        </p:nvSpPr>
        <p:spPr>
          <a:xfrm>
            <a:off x="881575" y="919475"/>
            <a:ext cx="10540800" cy="8835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lang="pl-PL" sz="1800">
                <a:solidFill>
                  <a:srgbClr val="001958"/>
                </a:solidFill>
                <a:latin typeface="Barlow Condensed"/>
                <a:ea typeface="Barlow Condensed"/>
                <a:cs typeface="Barlow Condensed"/>
                <a:sym typeface="Barlow Condensed"/>
              </a:rPr>
              <a:t>Implementacja customowego modelu w </a:t>
            </a:r>
            <a:r>
              <a:rPr lang="pl-PL" sz="1800">
                <a:solidFill>
                  <a:srgbClr val="001958"/>
                </a:solidFill>
                <a:latin typeface="Barlow Condensed"/>
                <a:ea typeface="Barlow Condensed"/>
                <a:cs typeface="Barlow Condensed"/>
                <a:sym typeface="Barlow Condensed"/>
              </a:rPr>
              <a:t>TensorFlow i TensorFlow Extended</a:t>
            </a:r>
            <a:endParaRPr sz="1800">
              <a:solidFill>
                <a:srgbClr val="001958"/>
              </a:solidFill>
              <a:latin typeface="Barlow Condensed"/>
              <a:ea typeface="Barlow Condensed"/>
              <a:cs typeface="Barlow Condensed"/>
              <a:sym typeface="Barlow Condensed"/>
            </a:endParaRPr>
          </a:p>
        </p:txBody>
      </p:sp>
      <p:pic>
        <p:nvPicPr>
          <p:cNvPr id="289" name="Google Shape;289;p26"/>
          <p:cNvPicPr preferRelativeResize="0"/>
          <p:nvPr/>
        </p:nvPicPr>
        <p:blipFill>
          <a:blip r:embed="rId3">
            <a:alphaModFix/>
          </a:blip>
          <a:stretch>
            <a:fillRect/>
          </a:stretch>
        </p:blipFill>
        <p:spPr>
          <a:xfrm>
            <a:off x="6861144" y="6345100"/>
            <a:ext cx="3294367" cy="505100"/>
          </a:xfrm>
          <a:prstGeom prst="rect">
            <a:avLst/>
          </a:prstGeom>
          <a:noFill/>
          <a:ln>
            <a:noFill/>
          </a:ln>
        </p:spPr>
      </p:pic>
      <p:sp>
        <p:nvSpPr>
          <p:cNvPr id="290" name="Google Shape;290;p26"/>
          <p:cNvSpPr/>
          <p:nvPr/>
        </p:nvSpPr>
        <p:spPr>
          <a:xfrm>
            <a:off x="3615450" y="2554475"/>
            <a:ext cx="3883800" cy="1477500"/>
          </a:xfrm>
          <a:prstGeom prst="rect">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3778950" y="2778625"/>
            <a:ext cx="3556800" cy="4464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latin typeface="Courier New"/>
                <a:ea typeface="Courier New"/>
                <a:cs typeface="Courier New"/>
                <a:sym typeface="Courier New"/>
              </a:rPr>
              <a:t>Tensor</a:t>
            </a:r>
            <a:r>
              <a:rPr lang="pl-PL"/>
              <a:t> Sesji</a:t>
            </a:r>
            <a:endParaRPr/>
          </a:p>
        </p:txBody>
      </p:sp>
      <p:sp>
        <p:nvSpPr>
          <p:cNvPr id="292" name="Google Shape;292;p26"/>
          <p:cNvSpPr/>
          <p:nvPr/>
        </p:nvSpPr>
        <p:spPr>
          <a:xfrm>
            <a:off x="3778950" y="3369925"/>
            <a:ext cx="3556800" cy="4464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latin typeface="Courier New"/>
                <a:ea typeface="Courier New"/>
                <a:cs typeface="Courier New"/>
                <a:sym typeface="Courier New"/>
              </a:rPr>
              <a:t>RaggedTensor</a:t>
            </a:r>
            <a:r>
              <a:rPr lang="pl-PL"/>
              <a:t> Itemów w sesjach</a:t>
            </a:r>
            <a:endParaRPr/>
          </a:p>
        </p:txBody>
      </p:sp>
      <p:sp>
        <p:nvSpPr>
          <p:cNvPr id="293" name="Google Shape;293;p26"/>
          <p:cNvSpPr/>
          <p:nvPr/>
        </p:nvSpPr>
        <p:spPr>
          <a:xfrm>
            <a:off x="7879900" y="2554475"/>
            <a:ext cx="3883800" cy="1477500"/>
          </a:xfrm>
          <a:prstGeom prst="rect">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8043400" y="2778625"/>
            <a:ext cx="3556800" cy="4464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latin typeface="Courier New"/>
                <a:ea typeface="Courier New"/>
                <a:cs typeface="Courier New"/>
                <a:sym typeface="Courier New"/>
              </a:rPr>
              <a:t>Tensor</a:t>
            </a:r>
            <a:r>
              <a:rPr lang="pl-PL"/>
              <a:t> Itemów</a:t>
            </a:r>
            <a:endParaRPr/>
          </a:p>
        </p:txBody>
      </p:sp>
      <p:sp>
        <p:nvSpPr>
          <p:cNvPr id="295" name="Google Shape;295;p26"/>
          <p:cNvSpPr/>
          <p:nvPr/>
        </p:nvSpPr>
        <p:spPr>
          <a:xfrm>
            <a:off x="8043400" y="3369925"/>
            <a:ext cx="3556800" cy="4464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sz="1500">
                <a:latin typeface="Courier New"/>
                <a:ea typeface="Courier New"/>
                <a:cs typeface="Courier New"/>
                <a:sym typeface="Courier New"/>
              </a:rPr>
              <a:t>RaggedTensor</a:t>
            </a:r>
            <a:r>
              <a:rPr lang="pl-PL" sz="1500"/>
              <a:t> Sesji z Itemami</a:t>
            </a:r>
            <a:endParaRPr sz="1500"/>
          </a:p>
        </p:txBody>
      </p:sp>
      <p:sp>
        <p:nvSpPr>
          <p:cNvPr id="296" name="Google Shape;296;p26"/>
          <p:cNvSpPr/>
          <p:nvPr/>
        </p:nvSpPr>
        <p:spPr>
          <a:xfrm>
            <a:off x="3615450" y="4630225"/>
            <a:ext cx="3883800" cy="1477500"/>
          </a:xfrm>
          <a:prstGeom prst="rect">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3778950" y="5145775"/>
            <a:ext cx="3556800" cy="4464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Wszystkie stałe jako </a:t>
            </a:r>
            <a:r>
              <a:rPr lang="pl-PL">
                <a:latin typeface="Courier New"/>
                <a:ea typeface="Courier New"/>
                <a:cs typeface="Courier New"/>
                <a:sym typeface="Courier New"/>
              </a:rPr>
              <a:t>tf.Constant</a:t>
            </a:r>
            <a:endParaRPr>
              <a:latin typeface="Courier New"/>
              <a:ea typeface="Courier New"/>
              <a:cs typeface="Courier New"/>
              <a:sym typeface="Courier New"/>
            </a:endParaRPr>
          </a:p>
        </p:txBody>
      </p:sp>
      <p:sp>
        <p:nvSpPr>
          <p:cNvPr id="298" name="Google Shape;298;p26"/>
          <p:cNvSpPr/>
          <p:nvPr/>
        </p:nvSpPr>
        <p:spPr>
          <a:xfrm>
            <a:off x="7879900" y="4630225"/>
            <a:ext cx="3883800" cy="1477500"/>
          </a:xfrm>
          <a:prstGeom prst="rect">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8043400" y="5145775"/>
            <a:ext cx="3556800" cy="4464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Metadane modelu jak </a:t>
            </a:r>
            <a:r>
              <a:rPr lang="pl-PL">
                <a:latin typeface="Courier New"/>
                <a:ea typeface="Courier New"/>
                <a:cs typeface="Courier New"/>
                <a:sym typeface="Courier New"/>
              </a:rPr>
              <a:t>tf.TensorSpec()</a:t>
            </a:r>
            <a:endParaRPr>
              <a:latin typeface="Courier New"/>
              <a:ea typeface="Courier New"/>
              <a:cs typeface="Courier New"/>
              <a:sym typeface="Courier New"/>
            </a:endParaRPr>
          </a:p>
        </p:txBody>
      </p:sp>
      <p:cxnSp>
        <p:nvCxnSpPr>
          <p:cNvPr id="300" name="Google Shape;300;p26"/>
          <p:cNvCxnSpPr/>
          <p:nvPr/>
        </p:nvCxnSpPr>
        <p:spPr>
          <a:xfrm>
            <a:off x="3387788" y="2160375"/>
            <a:ext cx="0" cy="4304100"/>
          </a:xfrm>
          <a:prstGeom prst="straightConnector1">
            <a:avLst/>
          </a:prstGeom>
          <a:noFill/>
          <a:ln cap="flat" cmpd="sng" w="9525">
            <a:solidFill>
              <a:schemeClr val="dk2"/>
            </a:solidFill>
            <a:prstDash val="dot"/>
            <a:round/>
            <a:headEnd len="med" w="med" type="none"/>
            <a:tailEnd len="med" w="med" type="none"/>
          </a:ln>
        </p:spPr>
      </p:cxnSp>
      <p:sp>
        <p:nvSpPr>
          <p:cNvPr id="301" name="Google Shape;301;p26"/>
          <p:cNvSpPr/>
          <p:nvPr/>
        </p:nvSpPr>
        <p:spPr>
          <a:xfrm>
            <a:off x="214275" y="3504750"/>
            <a:ext cx="2932500" cy="14775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337731" y="3728900"/>
            <a:ext cx="2685600" cy="44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l-PL" sz="1100"/>
              <a:t>session_id: {unique items within a session}</a:t>
            </a:r>
            <a:endParaRPr sz="1100"/>
          </a:p>
        </p:txBody>
      </p:sp>
      <p:sp>
        <p:nvSpPr>
          <p:cNvPr id="303" name="Google Shape;303;p26"/>
          <p:cNvSpPr/>
          <p:nvPr/>
        </p:nvSpPr>
        <p:spPr>
          <a:xfrm>
            <a:off x="337731" y="4320200"/>
            <a:ext cx="2685600" cy="44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l-PL" sz="1100"/>
              <a:t>unique item: {unique sessions with this item}</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cxnSp>
        <p:nvCxnSpPr>
          <p:cNvPr id="309" name="Google Shape;309;p27"/>
          <p:cNvCxnSpPr/>
          <p:nvPr/>
        </p:nvCxnSpPr>
        <p:spPr>
          <a:xfrm flipH="1">
            <a:off x="10420813" y="2233850"/>
            <a:ext cx="15900" cy="4047000"/>
          </a:xfrm>
          <a:prstGeom prst="straightConnector1">
            <a:avLst/>
          </a:prstGeom>
          <a:noFill/>
          <a:ln cap="flat" cmpd="sng" w="9525">
            <a:solidFill>
              <a:schemeClr val="dk2"/>
            </a:solidFill>
            <a:prstDash val="dot"/>
            <a:round/>
            <a:headEnd len="med" w="med" type="none"/>
            <a:tailEnd len="med" w="med" type="none"/>
          </a:ln>
        </p:spPr>
      </p:cxnSp>
      <p:sp>
        <p:nvSpPr>
          <p:cNvPr id="310" name="Google Shape;310;p27"/>
          <p:cNvSpPr/>
          <p:nvPr/>
        </p:nvSpPr>
        <p:spPr>
          <a:xfrm>
            <a:off x="182225" y="3219800"/>
            <a:ext cx="3883800" cy="23322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939195" y="1217265"/>
            <a:ext cx="2164200" cy="132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2" name="Google Shape;312;p27"/>
          <p:cNvSpPr txBox="1"/>
          <p:nvPr/>
        </p:nvSpPr>
        <p:spPr>
          <a:xfrm>
            <a:off x="881579" y="414275"/>
            <a:ext cx="10698900" cy="50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pl-PL" sz="3400">
                <a:solidFill>
                  <a:srgbClr val="001958"/>
                </a:solidFill>
                <a:latin typeface="Barlow Condensed"/>
                <a:ea typeface="Barlow Condensed"/>
                <a:cs typeface="Barlow Condensed"/>
                <a:sym typeface="Barlow Condensed"/>
              </a:rPr>
              <a:t>Implementacja w TFX: Fit / Predict</a:t>
            </a:r>
            <a:endParaRPr b="1" i="0" sz="3400" u="none" cap="none" strike="noStrike">
              <a:solidFill>
                <a:srgbClr val="001958"/>
              </a:solidFill>
              <a:latin typeface="Barlow Condensed"/>
              <a:ea typeface="Barlow Condensed"/>
              <a:cs typeface="Barlow Condensed"/>
              <a:sym typeface="Barlow Condensed"/>
            </a:endParaRPr>
          </a:p>
        </p:txBody>
      </p:sp>
      <p:cxnSp>
        <p:nvCxnSpPr>
          <p:cNvPr id="313" name="Google Shape;313;p27"/>
          <p:cNvCxnSpPr/>
          <p:nvPr/>
        </p:nvCxnSpPr>
        <p:spPr>
          <a:xfrm>
            <a:off x="5332863" y="2233850"/>
            <a:ext cx="0" cy="4304100"/>
          </a:xfrm>
          <a:prstGeom prst="straightConnector1">
            <a:avLst/>
          </a:prstGeom>
          <a:noFill/>
          <a:ln cap="flat" cmpd="sng" w="9525">
            <a:solidFill>
              <a:schemeClr val="dk2"/>
            </a:solidFill>
            <a:prstDash val="dot"/>
            <a:round/>
            <a:headEnd len="med" w="med" type="none"/>
            <a:tailEnd len="med" w="med" type="none"/>
          </a:ln>
        </p:spPr>
      </p:cxnSp>
      <p:sp>
        <p:nvSpPr>
          <p:cNvPr id="314" name="Google Shape;314;p27"/>
          <p:cNvSpPr txBox="1"/>
          <p:nvPr/>
        </p:nvSpPr>
        <p:spPr>
          <a:xfrm>
            <a:off x="153863" y="2233850"/>
            <a:ext cx="4137000" cy="50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pl-PL" sz="2100">
                <a:solidFill>
                  <a:srgbClr val="001958"/>
                </a:solidFill>
                <a:latin typeface="Barlow Condensed"/>
                <a:ea typeface="Barlow Condensed"/>
                <a:cs typeface="Barlow Condensed"/>
                <a:sym typeface="Barlow Condensed"/>
              </a:rPr>
              <a:t>fit()</a:t>
            </a:r>
            <a:endParaRPr sz="2100">
              <a:solidFill>
                <a:srgbClr val="001958"/>
              </a:solidFill>
              <a:latin typeface="Barlow Condensed"/>
              <a:ea typeface="Barlow Condensed"/>
              <a:cs typeface="Barlow Condensed"/>
              <a:sym typeface="Barlow Condensed"/>
            </a:endParaRPr>
          </a:p>
        </p:txBody>
      </p:sp>
      <p:sp>
        <p:nvSpPr>
          <p:cNvPr id="315" name="Google Shape;315;p27"/>
          <p:cNvSpPr txBox="1"/>
          <p:nvPr/>
        </p:nvSpPr>
        <p:spPr>
          <a:xfrm>
            <a:off x="6619902" y="2233850"/>
            <a:ext cx="1192800" cy="50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pl-PL" sz="2100">
                <a:solidFill>
                  <a:srgbClr val="001958"/>
                </a:solidFill>
                <a:latin typeface="Barlow Condensed"/>
                <a:ea typeface="Barlow Condensed"/>
                <a:cs typeface="Barlow Condensed"/>
                <a:sym typeface="Barlow Condensed"/>
              </a:rPr>
              <a:t>predict()</a:t>
            </a:r>
            <a:endParaRPr b="1" sz="2100">
              <a:solidFill>
                <a:srgbClr val="001958"/>
              </a:solidFill>
              <a:latin typeface="Barlow Condensed"/>
              <a:ea typeface="Barlow Condensed"/>
              <a:cs typeface="Barlow Condensed"/>
              <a:sym typeface="Barlow Condensed"/>
            </a:endParaRPr>
          </a:p>
        </p:txBody>
      </p:sp>
      <p:sp>
        <p:nvSpPr>
          <p:cNvPr id="316" name="Google Shape;316;p27"/>
          <p:cNvSpPr/>
          <p:nvPr/>
        </p:nvSpPr>
        <p:spPr>
          <a:xfrm>
            <a:off x="345713" y="3285450"/>
            <a:ext cx="3556800" cy="44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l-PL" sz="1100"/>
              <a:t>Tensor</a:t>
            </a:r>
            <a:r>
              <a:rPr lang="pl-PL" sz="1100"/>
              <a:t> ST with x encrypted sessions (as </a:t>
            </a:r>
            <a:r>
              <a:rPr b="1" lang="pl-PL" sz="1100"/>
              <a:t>string</a:t>
            </a:r>
            <a:r>
              <a:rPr lang="pl-PL" sz="1100"/>
              <a:t>)</a:t>
            </a:r>
            <a:endParaRPr sz="1100"/>
          </a:p>
        </p:txBody>
      </p:sp>
      <p:sp>
        <p:nvSpPr>
          <p:cNvPr id="317" name="Google Shape;317;p27"/>
          <p:cNvSpPr/>
          <p:nvPr/>
        </p:nvSpPr>
        <p:spPr>
          <a:xfrm>
            <a:off x="345713" y="3849363"/>
            <a:ext cx="3556800" cy="44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l-PL" sz="1100"/>
              <a:t>Ragged Tensor</a:t>
            </a:r>
            <a:r>
              <a:rPr lang="pl-PL" sz="1100"/>
              <a:t> RST with x rows with encrypted items (as </a:t>
            </a:r>
            <a:r>
              <a:rPr b="1" lang="pl-PL" sz="1100"/>
              <a:t>string</a:t>
            </a:r>
            <a:r>
              <a:rPr lang="pl-PL" sz="1100"/>
              <a:t>) : session ST[i] -&gt; items RST[i]</a:t>
            </a:r>
            <a:endParaRPr sz="1100"/>
          </a:p>
        </p:txBody>
      </p:sp>
      <p:sp>
        <p:nvSpPr>
          <p:cNvPr id="318" name="Google Shape;318;p27"/>
          <p:cNvSpPr/>
          <p:nvPr/>
        </p:nvSpPr>
        <p:spPr>
          <a:xfrm>
            <a:off x="345713" y="4456400"/>
            <a:ext cx="3556800" cy="44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l-PL" sz="1100"/>
              <a:t>Tensor</a:t>
            </a:r>
            <a:r>
              <a:rPr lang="pl-PL" sz="1100"/>
              <a:t> IT with x encrypted items (as </a:t>
            </a:r>
            <a:r>
              <a:rPr b="1" lang="pl-PL" sz="1100"/>
              <a:t>string</a:t>
            </a:r>
            <a:r>
              <a:rPr lang="pl-PL" sz="1100"/>
              <a:t>)</a:t>
            </a:r>
            <a:endParaRPr sz="1100"/>
          </a:p>
        </p:txBody>
      </p:sp>
      <p:sp>
        <p:nvSpPr>
          <p:cNvPr id="319" name="Google Shape;319;p27"/>
          <p:cNvSpPr/>
          <p:nvPr/>
        </p:nvSpPr>
        <p:spPr>
          <a:xfrm>
            <a:off x="345713" y="5002600"/>
            <a:ext cx="3556800" cy="44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l-PL" sz="1100">
                <a:solidFill>
                  <a:schemeClr val="dk1"/>
                </a:solidFill>
              </a:rPr>
              <a:t>Ragged Tensor</a:t>
            </a:r>
            <a:r>
              <a:rPr lang="pl-PL" sz="1100">
                <a:solidFill>
                  <a:schemeClr val="dk1"/>
                </a:solidFill>
              </a:rPr>
              <a:t> RIT with x rows with encrypted sessions (as </a:t>
            </a:r>
            <a:r>
              <a:rPr b="1" lang="pl-PL" sz="1100">
                <a:solidFill>
                  <a:schemeClr val="dk1"/>
                </a:solidFill>
              </a:rPr>
              <a:t>string</a:t>
            </a:r>
            <a:r>
              <a:rPr lang="pl-PL" sz="1100">
                <a:solidFill>
                  <a:schemeClr val="dk1"/>
                </a:solidFill>
              </a:rPr>
              <a:t>) : item IT[j] -&gt; sessions RIT[j]</a:t>
            </a:r>
            <a:endParaRPr sz="1100"/>
          </a:p>
        </p:txBody>
      </p:sp>
      <p:sp>
        <p:nvSpPr>
          <p:cNvPr id="320" name="Google Shape;320;p27"/>
          <p:cNvSpPr/>
          <p:nvPr/>
        </p:nvSpPr>
        <p:spPr>
          <a:xfrm>
            <a:off x="6619900" y="2898900"/>
            <a:ext cx="3095400" cy="663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l-PL" sz="1100"/>
              <a:t>Trainer</a:t>
            </a:r>
            <a:r>
              <a:rPr lang="pl-PL" sz="1100"/>
              <a:t> module with TFX specific </a:t>
            </a:r>
            <a:r>
              <a:rPr b="1" lang="pl-PL" sz="1100"/>
              <a:t>run_fn</a:t>
            </a:r>
            <a:r>
              <a:rPr lang="pl-PL" sz="1100"/>
              <a:t> function. To save trained model it is important to set </a:t>
            </a:r>
            <a:r>
              <a:rPr b="1" lang="pl-PL" sz="1100"/>
              <a:t>signature_dict</a:t>
            </a:r>
            <a:r>
              <a:rPr lang="pl-PL" sz="1100"/>
              <a:t>. </a:t>
            </a:r>
            <a:endParaRPr sz="1100"/>
          </a:p>
        </p:txBody>
      </p:sp>
      <p:sp>
        <p:nvSpPr>
          <p:cNvPr id="321" name="Google Shape;321;p27"/>
          <p:cNvSpPr/>
          <p:nvPr/>
        </p:nvSpPr>
        <p:spPr>
          <a:xfrm>
            <a:off x="6629825" y="4438200"/>
            <a:ext cx="3095400" cy="1105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l-PL" sz="1100"/>
              <a:t>The general logic of prediction is the same as with the Python core structures. </a:t>
            </a:r>
            <a:r>
              <a:rPr lang="pl-PL" sz="1100">
                <a:solidFill>
                  <a:schemeClr val="dk2"/>
                </a:solidFill>
              </a:rPr>
              <a:t>Differences</a:t>
            </a:r>
            <a:r>
              <a:rPr lang="pl-PL" sz="1100"/>
              <a:t> are within an implementation in TensorFlow. It requires use of Tensors instead of simple containers.</a:t>
            </a:r>
            <a:endParaRPr sz="1100"/>
          </a:p>
        </p:txBody>
      </p:sp>
      <p:cxnSp>
        <p:nvCxnSpPr>
          <p:cNvPr id="322" name="Google Shape;322;p27"/>
          <p:cNvCxnSpPr>
            <a:stCxn id="320" idx="2"/>
            <a:endCxn id="321" idx="0"/>
          </p:cNvCxnSpPr>
          <p:nvPr/>
        </p:nvCxnSpPr>
        <p:spPr>
          <a:xfrm>
            <a:off x="8167600" y="3562200"/>
            <a:ext cx="9900" cy="876000"/>
          </a:xfrm>
          <a:prstGeom prst="straightConnector1">
            <a:avLst/>
          </a:prstGeom>
          <a:noFill/>
          <a:ln cap="flat" cmpd="sng" w="9525">
            <a:solidFill>
              <a:schemeClr val="dk2"/>
            </a:solidFill>
            <a:prstDash val="solid"/>
            <a:round/>
            <a:headEnd len="med" w="med" type="none"/>
            <a:tailEnd len="med" w="med" type="triangle"/>
          </a:ln>
        </p:spPr>
      </p:cxnSp>
      <p:pic>
        <p:nvPicPr>
          <p:cNvPr id="323" name="Google Shape;323;p27"/>
          <p:cNvPicPr preferRelativeResize="0"/>
          <p:nvPr/>
        </p:nvPicPr>
        <p:blipFill>
          <a:blip r:embed="rId3">
            <a:alphaModFix/>
          </a:blip>
          <a:stretch>
            <a:fillRect/>
          </a:stretch>
        </p:blipFill>
        <p:spPr>
          <a:xfrm>
            <a:off x="6861144" y="6345100"/>
            <a:ext cx="3294367" cy="505100"/>
          </a:xfrm>
          <a:prstGeom prst="rect">
            <a:avLst/>
          </a:prstGeom>
          <a:noFill/>
          <a:ln>
            <a:noFill/>
          </a:ln>
        </p:spPr>
      </p:pic>
      <p:sp>
        <p:nvSpPr>
          <p:cNvPr id="324" name="Google Shape;324;p27"/>
          <p:cNvSpPr/>
          <p:nvPr/>
        </p:nvSpPr>
        <p:spPr>
          <a:xfrm>
            <a:off x="4622975" y="4089350"/>
            <a:ext cx="1449900" cy="593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l-PL" sz="1100"/>
              <a:t>Memorized Tensors</a:t>
            </a:r>
            <a:endParaRPr sz="1100"/>
          </a:p>
        </p:txBody>
      </p:sp>
      <p:cxnSp>
        <p:nvCxnSpPr>
          <p:cNvPr id="325" name="Google Shape;325;p27"/>
          <p:cNvCxnSpPr>
            <a:stCxn id="310" idx="3"/>
            <a:endCxn id="324" idx="1"/>
          </p:cNvCxnSpPr>
          <p:nvPr/>
        </p:nvCxnSpPr>
        <p:spPr>
          <a:xfrm>
            <a:off x="4066025" y="4385900"/>
            <a:ext cx="557100" cy="0"/>
          </a:xfrm>
          <a:prstGeom prst="straightConnector1">
            <a:avLst/>
          </a:prstGeom>
          <a:noFill/>
          <a:ln cap="flat" cmpd="sng" w="9525">
            <a:solidFill>
              <a:schemeClr val="dk2"/>
            </a:solidFill>
            <a:prstDash val="solid"/>
            <a:round/>
            <a:headEnd len="med" w="med" type="none"/>
            <a:tailEnd len="med" w="med" type="triangle"/>
          </a:ln>
        </p:spPr>
      </p:cxnSp>
      <p:sp>
        <p:nvSpPr>
          <p:cNvPr id="326" name="Google Shape;326;p27"/>
          <p:cNvSpPr/>
          <p:nvPr/>
        </p:nvSpPr>
        <p:spPr>
          <a:xfrm>
            <a:off x="9991200" y="3842025"/>
            <a:ext cx="1527000" cy="593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sz="1100">
                <a:latin typeface="Courier New"/>
                <a:ea typeface="Courier New"/>
                <a:cs typeface="Courier New"/>
                <a:sym typeface="Courier New"/>
              </a:rPr>
              <a:t>tf.SavedModel()</a:t>
            </a:r>
            <a:endParaRPr sz="1100">
              <a:latin typeface="Courier New"/>
              <a:ea typeface="Courier New"/>
              <a:cs typeface="Courier New"/>
              <a:sym typeface="Courier New"/>
            </a:endParaRPr>
          </a:p>
        </p:txBody>
      </p:sp>
      <p:cxnSp>
        <p:nvCxnSpPr>
          <p:cNvPr id="327" name="Google Shape;327;p27"/>
          <p:cNvCxnSpPr>
            <a:stCxn id="324" idx="3"/>
            <a:endCxn id="320" idx="1"/>
          </p:cNvCxnSpPr>
          <p:nvPr/>
        </p:nvCxnSpPr>
        <p:spPr>
          <a:xfrm flipH="1" rot="10800000">
            <a:off x="6072875" y="3230600"/>
            <a:ext cx="546900" cy="1155300"/>
          </a:xfrm>
          <a:prstGeom prst="straightConnector1">
            <a:avLst/>
          </a:prstGeom>
          <a:noFill/>
          <a:ln cap="flat" cmpd="sng" w="9525">
            <a:solidFill>
              <a:schemeClr val="dk2"/>
            </a:solidFill>
            <a:prstDash val="solid"/>
            <a:round/>
            <a:headEnd len="med" w="med" type="none"/>
            <a:tailEnd len="med" w="med" type="triangle"/>
          </a:ln>
        </p:spPr>
      </p:cxnSp>
      <p:cxnSp>
        <p:nvCxnSpPr>
          <p:cNvPr id="328" name="Google Shape;328;p27"/>
          <p:cNvCxnSpPr>
            <a:stCxn id="321" idx="3"/>
            <a:endCxn id="326" idx="1"/>
          </p:cNvCxnSpPr>
          <p:nvPr/>
        </p:nvCxnSpPr>
        <p:spPr>
          <a:xfrm flipH="1" rot="10800000">
            <a:off x="9725225" y="4138500"/>
            <a:ext cx="266100" cy="85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8"/>
          <p:cNvSpPr/>
          <p:nvPr/>
        </p:nvSpPr>
        <p:spPr>
          <a:xfrm>
            <a:off x="7073975" y="1499550"/>
            <a:ext cx="4672500" cy="2786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760650" y="1499550"/>
            <a:ext cx="5704800" cy="5098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982670" y="1063040"/>
            <a:ext cx="2164200" cy="132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37" name="Google Shape;337;p28"/>
          <p:cNvSpPr txBox="1"/>
          <p:nvPr/>
        </p:nvSpPr>
        <p:spPr>
          <a:xfrm>
            <a:off x="881579" y="414275"/>
            <a:ext cx="10698900" cy="50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pl-PL" sz="3400">
                <a:solidFill>
                  <a:srgbClr val="001958"/>
                </a:solidFill>
                <a:latin typeface="Barlow Condensed"/>
                <a:ea typeface="Barlow Condensed"/>
                <a:cs typeface="Barlow Condensed"/>
                <a:sym typeface="Barlow Condensed"/>
              </a:rPr>
              <a:t>Implementacja w TFX: Przykład kodu</a:t>
            </a:r>
            <a:endParaRPr b="1" i="0" sz="3400" u="none" cap="none" strike="noStrike">
              <a:solidFill>
                <a:srgbClr val="001958"/>
              </a:solidFill>
              <a:latin typeface="Barlow Condensed"/>
              <a:ea typeface="Barlow Condensed"/>
              <a:cs typeface="Barlow Condensed"/>
              <a:sym typeface="Barlow Condensed"/>
            </a:endParaRPr>
          </a:p>
        </p:txBody>
      </p:sp>
      <p:pic>
        <p:nvPicPr>
          <p:cNvPr id="338" name="Google Shape;338;p28"/>
          <p:cNvPicPr preferRelativeResize="0"/>
          <p:nvPr/>
        </p:nvPicPr>
        <p:blipFill>
          <a:blip r:embed="rId3">
            <a:alphaModFix/>
          </a:blip>
          <a:stretch>
            <a:fillRect/>
          </a:stretch>
        </p:blipFill>
        <p:spPr>
          <a:xfrm>
            <a:off x="6861144" y="6345100"/>
            <a:ext cx="3294367" cy="505100"/>
          </a:xfrm>
          <a:prstGeom prst="rect">
            <a:avLst/>
          </a:prstGeom>
          <a:noFill/>
          <a:ln>
            <a:noFill/>
          </a:ln>
        </p:spPr>
      </p:pic>
      <p:sp>
        <p:nvSpPr>
          <p:cNvPr id="339" name="Google Shape;339;p28"/>
          <p:cNvSpPr txBox="1"/>
          <p:nvPr/>
        </p:nvSpPr>
        <p:spPr>
          <a:xfrm>
            <a:off x="760650" y="1570500"/>
            <a:ext cx="5787000" cy="495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l-PL" sz="1000"/>
              <a:t>import tensorflow as tf</a:t>
            </a:r>
            <a:endParaRPr sz="1000"/>
          </a:p>
          <a:p>
            <a:pPr indent="0" lvl="0" marL="0" rtl="0" algn="l">
              <a:spcBef>
                <a:spcPts val="0"/>
              </a:spcBef>
              <a:spcAft>
                <a:spcPts val="0"/>
              </a:spcAft>
              <a:buClr>
                <a:schemeClr val="dk1"/>
              </a:buClr>
              <a:buSzPts val="1100"/>
              <a:buFont typeface="Arial"/>
              <a:buNone/>
            </a:pPr>
            <a:r>
              <a:rPr lang="pl-PL" sz="1000"/>
              <a:t>from tfx.components.trainer.executor import TrainerFnArgs</a:t>
            </a:r>
            <a:endParaRPr sz="1000"/>
          </a:p>
          <a:p>
            <a:pPr indent="0" lvl="0" marL="0" rtl="0" algn="l">
              <a:spcBef>
                <a:spcPts val="0"/>
              </a:spcBef>
              <a:spcAft>
                <a:spcPts val="0"/>
              </a:spcAft>
              <a:buClr>
                <a:schemeClr val="dk1"/>
              </a:buClr>
              <a:buSzPts val="1100"/>
              <a:buFont typeface="Arial"/>
              <a:buNone/>
            </a:pPr>
            <a:r>
              <a:rPr lang="pl-PL" sz="1000"/>
              <a:t>import tensorflow_transform as tft</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pl-PL" sz="1000"/>
              <a:t># VSKNN Prediction model</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pl-PL" sz="1000"/>
              <a:t>class VSKNN(tf.Module):</a:t>
            </a:r>
            <a:br>
              <a:rPr lang="pl-PL" sz="1000"/>
            </a:br>
            <a:endParaRPr sz="1000"/>
          </a:p>
          <a:p>
            <a:pPr indent="0" lvl="0" marL="0" rtl="0" algn="l">
              <a:spcBef>
                <a:spcPts val="0"/>
              </a:spcBef>
              <a:spcAft>
                <a:spcPts val="0"/>
              </a:spcAft>
              <a:buNone/>
            </a:pPr>
            <a:r>
              <a:rPr lang="pl-PL" sz="1000"/>
              <a:t>    def __init__(self, session_items_rtensor,</a:t>
            </a:r>
            <a:endParaRPr sz="1000"/>
          </a:p>
          <a:p>
            <a:pPr indent="0" lvl="0" marL="0" rtl="0" algn="l">
              <a:spcBef>
                <a:spcPts val="0"/>
              </a:spcBef>
              <a:spcAft>
                <a:spcPts val="0"/>
              </a:spcAft>
              <a:buNone/>
            </a:pPr>
            <a:r>
              <a:rPr lang="pl-PL" sz="1000"/>
              <a:t>                               session_items_sessions_tensor,</a:t>
            </a:r>
            <a:endParaRPr sz="1000"/>
          </a:p>
          <a:p>
            <a:pPr indent="0" lvl="0" marL="0" rtl="0" algn="l">
              <a:spcBef>
                <a:spcPts val="0"/>
              </a:spcBef>
              <a:spcAft>
                <a:spcPts val="0"/>
              </a:spcAft>
              <a:buNone/>
            </a:pPr>
            <a:r>
              <a:rPr lang="pl-PL" sz="1000"/>
              <a:t>                               session_items_timestamps_tensor,</a:t>
            </a:r>
            <a:endParaRPr sz="1000"/>
          </a:p>
          <a:p>
            <a:pPr indent="0" lvl="0" marL="0" rtl="0" algn="l">
              <a:spcBef>
                <a:spcPts val="0"/>
              </a:spcBef>
              <a:spcAft>
                <a:spcPts val="0"/>
              </a:spcAft>
              <a:buNone/>
            </a:pPr>
            <a:r>
              <a:rPr lang="pl-PL" sz="1000"/>
              <a:t>                               item_sessions_items_tensor,</a:t>
            </a:r>
            <a:endParaRPr sz="1000"/>
          </a:p>
          <a:p>
            <a:pPr indent="0" lvl="0" marL="0" rtl="0" algn="l">
              <a:spcBef>
                <a:spcPts val="0"/>
              </a:spcBef>
              <a:spcAft>
                <a:spcPts val="0"/>
              </a:spcAft>
              <a:buNone/>
            </a:pPr>
            <a:r>
              <a:rPr lang="pl-PL" sz="1000"/>
              <a:t>                               item_sessions_rtensor,</a:t>
            </a:r>
            <a:endParaRPr sz="1000"/>
          </a:p>
          <a:p>
            <a:pPr indent="0" lvl="0" marL="0" rtl="0" algn="l">
              <a:spcBef>
                <a:spcPts val="0"/>
              </a:spcBef>
              <a:spcAft>
                <a:spcPts val="0"/>
              </a:spcAft>
              <a:buClr>
                <a:schemeClr val="dk1"/>
              </a:buClr>
              <a:buSzPts val="1100"/>
              <a:buFont typeface="Arial"/>
              <a:buNone/>
            </a:pPr>
            <a:r>
              <a:rPr lang="pl-PL" sz="1000"/>
              <a:t>                               sample_size=10):</a:t>
            </a:r>
            <a:endParaRPr sz="1000"/>
          </a:p>
          <a:p>
            <a:pPr indent="0" lvl="0" marL="0" rtl="0" algn="l">
              <a:spcBef>
                <a:spcPts val="0"/>
              </a:spcBef>
              <a:spcAft>
                <a:spcPts val="0"/>
              </a:spcAft>
              <a:buClr>
                <a:schemeClr val="dk1"/>
              </a:buClr>
              <a:buSzPts val="1100"/>
              <a:buFont typeface="Arial"/>
              <a:buNone/>
            </a:pPr>
            <a:r>
              <a:rPr lang="pl-PL" sz="1000"/>
              <a:t>        pass</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pl-PL" sz="1000"/>
              <a:t>    def rank_items_in_sessions(self, ranked_neighbors, ranks_of_neighbors, session, no_of_items):</a:t>
            </a:r>
            <a:endParaRPr sz="1000"/>
          </a:p>
          <a:p>
            <a:pPr indent="0" lvl="0" marL="0" rtl="0" algn="l">
              <a:spcBef>
                <a:spcPts val="0"/>
              </a:spcBef>
              <a:spcAft>
                <a:spcPts val="0"/>
              </a:spcAft>
              <a:buClr>
                <a:schemeClr val="dk1"/>
              </a:buClr>
              <a:buSzPts val="1100"/>
              <a:buFont typeface="Arial"/>
              <a:buNone/>
            </a:pPr>
            <a:r>
              <a:rPr lang="pl-PL" sz="1000"/>
              <a:t>        pass</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pl-PL" sz="1000"/>
              <a:t>    @tf.function(experimental_relax_shapes=True)</a:t>
            </a:r>
            <a:endParaRPr sz="1000"/>
          </a:p>
          <a:p>
            <a:pPr indent="0" lvl="0" marL="0" rtl="0" algn="l">
              <a:spcBef>
                <a:spcPts val="0"/>
              </a:spcBef>
              <a:spcAft>
                <a:spcPts val="0"/>
              </a:spcAft>
              <a:buClr>
                <a:schemeClr val="dk1"/>
              </a:buClr>
              <a:buSzPts val="1100"/>
              <a:buFont typeface="Arial"/>
              <a:buNone/>
            </a:pPr>
            <a:r>
              <a:rPr lang="pl-PL" sz="1000"/>
              <a:t>    def __call__(self, session, no_of_closest_items):</a:t>
            </a:r>
            <a:endParaRPr sz="1000"/>
          </a:p>
          <a:p>
            <a:pPr indent="0" lvl="0" marL="0" rtl="0" algn="l">
              <a:spcBef>
                <a:spcPts val="0"/>
              </a:spcBef>
              <a:spcAft>
                <a:spcPts val="0"/>
              </a:spcAft>
              <a:buClr>
                <a:schemeClr val="dk1"/>
              </a:buClr>
              <a:buSzPts val="1100"/>
              <a:buFont typeface="Arial"/>
              <a:buNone/>
            </a:pPr>
            <a:r>
              <a:rPr lang="pl-PL" sz="1000"/>
              <a:t>        session_neighbors, neighbors_ranks = self.nearest_neighbors(session)</a:t>
            </a:r>
            <a:endParaRPr sz="1000"/>
          </a:p>
          <a:p>
            <a:pPr indent="0" lvl="0" marL="0" rtl="0" algn="l">
              <a:spcBef>
                <a:spcPts val="0"/>
              </a:spcBef>
              <a:spcAft>
                <a:spcPts val="0"/>
              </a:spcAft>
              <a:buClr>
                <a:schemeClr val="dk1"/>
              </a:buClr>
              <a:buSzPts val="1100"/>
              <a:buFont typeface="Arial"/>
              <a:buNone/>
            </a:pPr>
            <a:r>
              <a:rPr lang="pl-PL" sz="1000"/>
              <a:t>        closest_items, items_ranks = self.rank_items_in_sessions(</a:t>
            </a:r>
            <a:endParaRPr sz="1000"/>
          </a:p>
          <a:p>
            <a:pPr indent="0" lvl="0" marL="0" rtl="0" algn="l">
              <a:spcBef>
                <a:spcPts val="0"/>
              </a:spcBef>
              <a:spcAft>
                <a:spcPts val="0"/>
              </a:spcAft>
              <a:buClr>
                <a:schemeClr val="dk1"/>
              </a:buClr>
              <a:buSzPts val="1100"/>
              <a:buFont typeface="Arial"/>
              <a:buNone/>
            </a:pPr>
            <a:r>
              <a:rPr lang="pl-PL" sz="1000"/>
              <a:t>            session_neighbors, neighbors_ranks, session, no_of_closest_items</a:t>
            </a:r>
            <a:endParaRPr sz="1000"/>
          </a:p>
          <a:p>
            <a:pPr indent="0" lvl="0" marL="0" rtl="0" algn="l">
              <a:spcBef>
                <a:spcPts val="0"/>
              </a:spcBef>
              <a:spcAft>
                <a:spcPts val="0"/>
              </a:spcAft>
              <a:buClr>
                <a:schemeClr val="dk1"/>
              </a:buClr>
              <a:buSzPts val="1100"/>
              <a:buFont typeface="Arial"/>
              <a:buNone/>
            </a:pPr>
            <a:r>
              <a:rPr lang="pl-PL" sz="1000"/>
              <a:t>        )</a:t>
            </a:r>
            <a:endParaRPr sz="1000"/>
          </a:p>
          <a:p>
            <a:pPr indent="0" lvl="0" marL="0" rtl="0" algn="l">
              <a:spcBef>
                <a:spcPts val="0"/>
              </a:spcBef>
              <a:spcAft>
                <a:spcPts val="0"/>
              </a:spcAft>
              <a:buClr>
                <a:schemeClr val="dk1"/>
              </a:buClr>
              <a:buSzPts val="1100"/>
              <a:buFont typeface="Arial"/>
              <a:buNone/>
            </a:pPr>
            <a:r>
              <a:rPr lang="pl-PL" sz="1000"/>
              <a:t>        return closest_items, items_ranks</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rPr lang="pl-PL" sz="1000"/>
              <a:t>    def nearest_neighbors(self, session):</a:t>
            </a:r>
            <a:endParaRPr sz="1000"/>
          </a:p>
          <a:p>
            <a:pPr indent="0" lvl="0" marL="0" rtl="0" algn="l">
              <a:spcBef>
                <a:spcPts val="0"/>
              </a:spcBef>
              <a:spcAft>
                <a:spcPts val="0"/>
              </a:spcAft>
              <a:buClr>
                <a:schemeClr val="dk1"/>
              </a:buClr>
              <a:buSzPts val="1100"/>
              <a:buFont typeface="Arial"/>
              <a:buNone/>
            </a:pPr>
            <a:r>
              <a:rPr lang="pl-PL" sz="1000"/>
              <a:t>        pass</a:t>
            </a:r>
            <a:endParaRPr sz="1000"/>
          </a:p>
        </p:txBody>
      </p:sp>
      <p:sp>
        <p:nvSpPr>
          <p:cNvPr id="340" name="Google Shape;340;p28"/>
          <p:cNvSpPr txBox="1"/>
          <p:nvPr/>
        </p:nvSpPr>
        <p:spPr>
          <a:xfrm>
            <a:off x="7073975" y="1569000"/>
            <a:ext cx="49008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l-PL" sz="1000">
                <a:solidFill>
                  <a:schemeClr val="dk1"/>
                </a:solidFill>
              </a:rPr>
              <a:t>def run_fn(fn_args: TrainerFnArgs):</a:t>
            </a:r>
            <a:endParaRPr sz="1000">
              <a:solidFill>
                <a:schemeClr val="dk1"/>
              </a:solidFill>
            </a:endParaRPr>
          </a:p>
          <a:p>
            <a:pPr indent="0" lvl="0" marL="0" rtl="0" algn="l">
              <a:spcBef>
                <a:spcPts val="0"/>
              </a:spcBef>
              <a:spcAft>
                <a:spcPts val="0"/>
              </a:spcAft>
              <a:buClr>
                <a:schemeClr val="dk1"/>
              </a:buClr>
              <a:buSzPts val="1100"/>
              <a:buFont typeface="Arial"/>
              <a:buNone/>
            </a:pPr>
            <a:r>
              <a:rPr lang="pl-PL" sz="1000">
                <a:solidFill>
                  <a:schemeClr val="dk1"/>
                </a:solidFill>
              </a:rPr>
              <a:t>    tf_transform_output = tft.TFTransformOutput(fn_args.transform_output)</a:t>
            </a:r>
            <a:endParaRPr sz="1000">
              <a:solidFill>
                <a:schemeClr val="dk1"/>
              </a:solidFill>
            </a:endParaRPr>
          </a:p>
          <a:p>
            <a:pPr indent="0" lvl="0" marL="0" rtl="0" algn="l">
              <a:spcBef>
                <a:spcPts val="0"/>
              </a:spcBef>
              <a:spcAft>
                <a:spcPts val="0"/>
              </a:spcAft>
              <a:buClr>
                <a:schemeClr val="dk1"/>
              </a:buClr>
              <a:buSzPts val="1100"/>
              <a:buFont typeface="Arial"/>
              <a:buNone/>
            </a:pPr>
            <a:r>
              <a:rPr lang="pl-PL" sz="1000">
                <a:solidFill>
                  <a:schemeClr val="dk1"/>
                </a:solidFill>
              </a:rPr>
              <a:t>    input_vsknn = InputVSKNN().fit(tf_transform_output, _BATCH_SIZE)</a:t>
            </a:r>
            <a:endParaRPr sz="1000">
              <a:solidFill>
                <a:schemeClr val="dk1"/>
              </a:solidFill>
            </a:endParaRPr>
          </a:p>
          <a:p>
            <a:pPr indent="0" lvl="0" marL="0" rtl="0" algn="l">
              <a:spcBef>
                <a:spcPts val="0"/>
              </a:spcBef>
              <a:spcAft>
                <a:spcPts val="0"/>
              </a:spcAft>
              <a:buClr>
                <a:schemeClr val="dk1"/>
              </a:buClr>
              <a:buSzPts val="1100"/>
              <a:buFont typeface="Arial"/>
              <a:buNone/>
            </a:pPr>
            <a:r>
              <a:rPr lang="pl-PL" sz="1000">
                <a:solidFill>
                  <a:schemeClr val="dk1"/>
                </a:solidFill>
              </a:rPr>
              <a:t>    vsknn_model = VSKNN(*input_vsknn, sample_size=_SAMPLE_SIZE)</a:t>
            </a:r>
            <a:endParaRPr sz="1000">
              <a:solidFill>
                <a:schemeClr val="dk1"/>
              </a:solidFill>
            </a:endParaRPr>
          </a:p>
          <a:p>
            <a:pPr indent="0" lvl="0" marL="0" rtl="0" algn="l">
              <a:spcBef>
                <a:spcPts val="0"/>
              </a:spcBef>
              <a:spcAft>
                <a:spcPts val="0"/>
              </a:spcAft>
              <a:buClr>
                <a:schemeClr val="dk1"/>
              </a:buClr>
              <a:buSzPts val="1100"/>
              <a:buFont typeface="Arial"/>
              <a:buNone/>
            </a:pPr>
            <a:r>
              <a:rPr lang="pl-PL" sz="1000">
                <a:solidFill>
                  <a:schemeClr val="dk1"/>
                </a:solidFill>
              </a:rPr>
              <a:t>    signature_dict = {</a:t>
            </a:r>
            <a:endParaRPr sz="1000">
              <a:solidFill>
                <a:schemeClr val="dk1"/>
              </a:solidFill>
            </a:endParaRPr>
          </a:p>
          <a:p>
            <a:pPr indent="0" lvl="0" marL="0" rtl="0" algn="l">
              <a:spcBef>
                <a:spcPts val="0"/>
              </a:spcBef>
              <a:spcAft>
                <a:spcPts val="0"/>
              </a:spcAft>
              <a:buClr>
                <a:schemeClr val="dk1"/>
              </a:buClr>
              <a:buSzPts val="1100"/>
              <a:buFont typeface="Arial"/>
              <a:buNone/>
            </a:pPr>
            <a:r>
              <a:rPr lang="pl-PL" sz="1000">
                <a:solidFill>
                  <a:schemeClr val="dk1"/>
                </a:solidFill>
              </a:rPr>
              <a:t>        "clickedItems": tf.TensorSpec(shape=[], dtype=tf.string, name="clickedItems")</a:t>
            </a:r>
            <a:endParaRPr sz="1000">
              <a:solidFill>
                <a:schemeClr val="dk1"/>
              </a:solidFill>
            </a:endParaRPr>
          </a:p>
          <a:p>
            <a:pPr indent="0" lvl="0" marL="0" rtl="0" algn="l">
              <a:spcBef>
                <a:spcPts val="0"/>
              </a:spcBef>
              <a:spcAft>
                <a:spcPts val="0"/>
              </a:spcAft>
              <a:buClr>
                <a:schemeClr val="dk1"/>
              </a:buClr>
              <a:buSzPts val="1100"/>
              <a:buFont typeface="Arial"/>
              <a:buNone/>
            </a:pPr>
            <a:r>
              <a:rPr lang="pl-PL"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pl-PL" sz="1000">
                <a:solidFill>
                  <a:schemeClr val="dk1"/>
                </a:solidFill>
              </a:rPr>
              <a:t>    model_path = fn_args.serving_model_dir</a:t>
            </a:r>
            <a:endParaRPr sz="1000">
              <a:solidFill>
                <a:schemeClr val="dk1"/>
              </a:solidFill>
            </a:endParaRPr>
          </a:p>
          <a:p>
            <a:pPr indent="0" lvl="0" marL="0" rtl="0" algn="l">
              <a:spcBef>
                <a:spcPts val="0"/>
              </a:spcBef>
              <a:spcAft>
                <a:spcPts val="0"/>
              </a:spcAft>
              <a:buClr>
                <a:schemeClr val="dk1"/>
              </a:buClr>
              <a:buSzPts val="1100"/>
              <a:buFont typeface="Arial"/>
              <a:buNone/>
            </a:pPr>
            <a:r>
              <a:rPr lang="pl-PL" sz="1000">
                <a:solidFill>
                  <a:schemeClr val="dk1"/>
                </a:solidFill>
              </a:rPr>
              <a:t>    tf.saved_model.save(</a:t>
            </a:r>
            <a:endParaRPr sz="1000">
              <a:solidFill>
                <a:schemeClr val="dk1"/>
              </a:solidFill>
            </a:endParaRPr>
          </a:p>
          <a:p>
            <a:pPr indent="0" lvl="0" marL="0" rtl="0" algn="l">
              <a:spcBef>
                <a:spcPts val="0"/>
              </a:spcBef>
              <a:spcAft>
                <a:spcPts val="0"/>
              </a:spcAft>
              <a:buClr>
                <a:schemeClr val="dk1"/>
              </a:buClr>
              <a:buSzPts val="1100"/>
              <a:buFont typeface="Arial"/>
              <a:buNone/>
            </a:pPr>
            <a:r>
              <a:rPr lang="pl-PL" sz="1000">
                <a:solidFill>
                  <a:schemeClr val="dk1"/>
                </a:solidFill>
              </a:rPr>
              <a:t>        vsknn_model,</a:t>
            </a:r>
            <a:endParaRPr sz="1000">
              <a:solidFill>
                <a:schemeClr val="dk1"/>
              </a:solidFill>
            </a:endParaRPr>
          </a:p>
          <a:p>
            <a:pPr indent="0" lvl="0" marL="0" rtl="0" algn="l">
              <a:spcBef>
                <a:spcPts val="0"/>
              </a:spcBef>
              <a:spcAft>
                <a:spcPts val="0"/>
              </a:spcAft>
              <a:buClr>
                <a:schemeClr val="dk1"/>
              </a:buClr>
              <a:buSzPts val="1100"/>
              <a:buFont typeface="Arial"/>
              <a:buNone/>
            </a:pPr>
            <a:r>
              <a:rPr lang="pl-PL" sz="1000">
                <a:solidFill>
                  <a:schemeClr val="dk1"/>
                </a:solidFill>
              </a:rPr>
              <a:t>        model_path,</a:t>
            </a:r>
            <a:endParaRPr sz="1000">
              <a:solidFill>
                <a:schemeClr val="dk1"/>
              </a:solidFill>
            </a:endParaRPr>
          </a:p>
          <a:p>
            <a:pPr indent="0" lvl="0" marL="0" rtl="0" algn="l">
              <a:spcBef>
                <a:spcPts val="0"/>
              </a:spcBef>
              <a:spcAft>
                <a:spcPts val="0"/>
              </a:spcAft>
              <a:buClr>
                <a:schemeClr val="dk1"/>
              </a:buClr>
              <a:buSzPts val="1100"/>
              <a:buFont typeface="Arial"/>
              <a:buNone/>
            </a:pPr>
            <a:r>
              <a:rPr lang="pl-PL" sz="1000">
                <a:solidFill>
                  <a:schemeClr val="dk1"/>
                </a:solidFill>
              </a:rPr>
              <a:t>        signatures=vsknn_model.__call__.get_concrete_function(</a:t>
            </a:r>
            <a:endParaRPr sz="1000">
              <a:solidFill>
                <a:schemeClr val="dk1"/>
              </a:solidFill>
            </a:endParaRPr>
          </a:p>
          <a:p>
            <a:pPr indent="0" lvl="0" marL="0" rtl="0" algn="l">
              <a:spcBef>
                <a:spcPts val="0"/>
              </a:spcBef>
              <a:spcAft>
                <a:spcPts val="0"/>
              </a:spcAft>
              <a:buClr>
                <a:schemeClr val="dk1"/>
              </a:buClr>
              <a:buSzPts val="1100"/>
              <a:buFont typeface="Arial"/>
              <a:buNone/>
            </a:pPr>
            <a:r>
              <a:rPr lang="pl-PL" sz="1000">
                <a:solidFill>
                  <a:schemeClr val="dk1"/>
                </a:solidFill>
              </a:rPr>
              <a:t>            signature_dict,</a:t>
            </a:r>
            <a:endParaRPr sz="1000">
              <a:solidFill>
                <a:schemeClr val="dk1"/>
              </a:solidFill>
            </a:endParaRPr>
          </a:p>
          <a:p>
            <a:pPr indent="0" lvl="0" marL="0" rtl="0" algn="l">
              <a:spcBef>
                <a:spcPts val="0"/>
              </a:spcBef>
              <a:spcAft>
                <a:spcPts val="0"/>
              </a:spcAft>
              <a:buClr>
                <a:schemeClr val="dk1"/>
              </a:buClr>
              <a:buSzPts val="1100"/>
              <a:buFont typeface="Arial"/>
              <a:buNone/>
            </a:pPr>
            <a:r>
              <a:rPr lang="pl-PL" sz="1000">
                <a:solidFill>
                  <a:schemeClr val="dk1"/>
                </a:solidFill>
              </a:rPr>
              <a:t>            tf.TensorSpec(shape=[], dtype=tf.string, name="PredictedItems"),</a:t>
            </a:r>
            <a:endParaRPr sz="1000">
              <a:solidFill>
                <a:schemeClr val="dk1"/>
              </a:solidFill>
            </a:endParaRPr>
          </a:p>
          <a:p>
            <a:pPr indent="0" lvl="0" marL="0" rtl="0" algn="l">
              <a:spcBef>
                <a:spcPts val="0"/>
              </a:spcBef>
              <a:spcAft>
                <a:spcPts val="0"/>
              </a:spcAft>
              <a:buClr>
                <a:schemeClr val="dk1"/>
              </a:buClr>
              <a:buSzPts val="1100"/>
              <a:buFont typeface="Arial"/>
              <a:buNone/>
            </a:pPr>
            <a:r>
              <a:rPr lang="pl-PL"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pl-PL" sz="1000">
                <a:solidFill>
                  <a:schemeClr val="dk1"/>
                </a:solidFil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9"/>
          <p:cNvSpPr/>
          <p:nvPr/>
        </p:nvSpPr>
        <p:spPr>
          <a:xfrm>
            <a:off x="982670" y="1063040"/>
            <a:ext cx="2164200" cy="132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7" name="Google Shape;347;p29"/>
          <p:cNvSpPr txBox="1"/>
          <p:nvPr/>
        </p:nvSpPr>
        <p:spPr>
          <a:xfrm>
            <a:off x="881579" y="414275"/>
            <a:ext cx="10698900" cy="50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pl-PL" sz="3400">
                <a:solidFill>
                  <a:srgbClr val="001958"/>
                </a:solidFill>
                <a:latin typeface="Barlow Condensed"/>
                <a:ea typeface="Barlow Condensed"/>
                <a:cs typeface="Barlow Condensed"/>
                <a:sym typeface="Barlow Condensed"/>
              </a:rPr>
              <a:t>Implementacja w TFX: co jest nie tak?</a:t>
            </a:r>
            <a:endParaRPr b="1" i="0" sz="3400" u="none" cap="none" strike="noStrike">
              <a:solidFill>
                <a:srgbClr val="001958"/>
              </a:solidFill>
              <a:latin typeface="Barlow Condensed"/>
              <a:ea typeface="Barlow Condensed"/>
              <a:cs typeface="Barlow Condensed"/>
              <a:sym typeface="Barlow Condensed"/>
            </a:endParaRPr>
          </a:p>
        </p:txBody>
      </p:sp>
      <p:pic>
        <p:nvPicPr>
          <p:cNvPr id="348" name="Google Shape;348;p29"/>
          <p:cNvPicPr preferRelativeResize="0"/>
          <p:nvPr/>
        </p:nvPicPr>
        <p:blipFill>
          <a:blip r:embed="rId3">
            <a:alphaModFix/>
          </a:blip>
          <a:stretch>
            <a:fillRect/>
          </a:stretch>
        </p:blipFill>
        <p:spPr>
          <a:xfrm>
            <a:off x="6861144" y="6345100"/>
            <a:ext cx="3294367" cy="505100"/>
          </a:xfrm>
          <a:prstGeom prst="rect">
            <a:avLst/>
          </a:prstGeom>
          <a:noFill/>
          <a:ln>
            <a:noFill/>
          </a:ln>
        </p:spPr>
      </p:pic>
      <p:sp>
        <p:nvSpPr>
          <p:cNvPr id="349" name="Google Shape;349;p29"/>
          <p:cNvSpPr/>
          <p:nvPr/>
        </p:nvSpPr>
        <p:spPr>
          <a:xfrm>
            <a:off x="7676325" y="4185575"/>
            <a:ext cx="2116500" cy="201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txBox="1"/>
          <p:nvPr/>
        </p:nvSpPr>
        <p:spPr>
          <a:xfrm>
            <a:off x="8035948" y="4922264"/>
            <a:ext cx="398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PL" sz="1800"/>
              <a:t>TF</a:t>
            </a:r>
            <a:r>
              <a:rPr lang="pl-PL" sz="2000"/>
              <a:t> </a:t>
            </a:r>
            <a:endParaRPr sz="2000"/>
          </a:p>
        </p:txBody>
      </p:sp>
      <p:sp>
        <p:nvSpPr>
          <p:cNvPr id="351" name="Google Shape;351;p29"/>
          <p:cNvSpPr txBox="1"/>
          <p:nvPr/>
        </p:nvSpPr>
        <p:spPr>
          <a:xfrm>
            <a:off x="9206105" y="4986117"/>
            <a:ext cx="398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PL" sz="1800"/>
              <a:t>TFX</a:t>
            </a:r>
            <a:r>
              <a:rPr lang="pl-PL"/>
              <a:t> </a:t>
            </a:r>
            <a:endParaRPr/>
          </a:p>
        </p:txBody>
      </p:sp>
      <p:sp>
        <p:nvSpPr>
          <p:cNvPr id="352" name="Google Shape;352;p29"/>
          <p:cNvSpPr txBox="1"/>
          <p:nvPr/>
        </p:nvSpPr>
        <p:spPr>
          <a:xfrm>
            <a:off x="10562980" y="4954190"/>
            <a:ext cx="398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PL" sz="1800"/>
              <a:t>k-nn </a:t>
            </a:r>
            <a:endParaRPr sz="1800"/>
          </a:p>
        </p:txBody>
      </p:sp>
      <p:sp>
        <p:nvSpPr>
          <p:cNvPr id="353" name="Google Shape;353;p29"/>
          <p:cNvSpPr/>
          <p:nvPr/>
        </p:nvSpPr>
        <p:spPr>
          <a:xfrm>
            <a:off x="9792572" y="4185575"/>
            <a:ext cx="2005500" cy="2015100"/>
          </a:xfrm>
          <a:prstGeom prst="hexagon">
            <a:avLst>
              <a:gd fmla="val 25000" name="adj"/>
              <a:gd fmla="val 115470"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txBox="1"/>
          <p:nvPr/>
        </p:nvSpPr>
        <p:spPr>
          <a:xfrm>
            <a:off x="982075" y="1661225"/>
            <a:ext cx="10649700" cy="2333400"/>
          </a:xfrm>
          <a:prstGeom prst="rect">
            <a:avLst/>
          </a:prstGeom>
          <a:noFill/>
          <a:ln cap="flat" cmpd="sng" w="9525">
            <a:solidFill>
              <a:srgbClr val="000000">
                <a:alpha val="0"/>
              </a:srgbClr>
            </a:solidFill>
            <a:prstDash val="solid"/>
            <a:round/>
            <a:headEnd len="sm" w="sm" type="none"/>
            <a:tailEnd len="sm" w="sm" type="none"/>
          </a:ln>
        </p:spPr>
        <p:txBody>
          <a:bodyPr anchorCtr="0" anchor="ctr" bIns="45700" lIns="91425" spcFirstLastPara="1" rIns="91425" wrap="square" tIns="45700">
            <a:spAutoFit/>
          </a:bodyPr>
          <a:lstStyle/>
          <a:p>
            <a:pPr indent="-406400" lvl="0" marL="457200" marR="0" rtl="0" algn="l">
              <a:lnSpc>
                <a:spcPct val="150000"/>
              </a:lnSpc>
              <a:spcBef>
                <a:spcPts val="0"/>
              </a:spcBef>
              <a:spcAft>
                <a:spcPts val="0"/>
              </a:spcAft>
              <a:buClr>
                <a:schemeClr val="dk2"/>
              </a:buClr>
              <a:buSzPts val="2080"/>
              <a:buFont typeface="Barlow Condensed"/>
              <a:buAutoNum type="arabicPeriod"/>
            </a:pPr>
            <a:r>
              <a:rPr b="1" lang="pl-PL" sz="1600">
                <a:solidFill>
                  <a:srgbClr val="001958"/>
                </a:solidFill>
                <a:latin typeface="Barlow Condensed"/>
                <a:ea typeface="Barlow Condensed"/>
                <a:cs typeface="Barlow Condensed"/>
                <a:sym typeface="Barlow Condensed"/>
              </a:rPr>
              <a:t>Zmienne rozmiary Tensorów</a:t>
            </a:r>
            <a:r>
              <a:rPr b="1" lang="pl-PL" sz="1600">
                <a:solidFill>
                  <a:srgbClr val="001958"/>
                </a:solidFill>
                <a:latin typeface="Barlow Condensed"/>
                <a:ea typeface="Barlow Condensed"/>
                <a:cs typeface="Barlow Condensed"/>
                <a:sym typeface="Barlow Condensed"/>
              </a:rPr>
              <a:t>.</a:t>
            </a:r>
            <a:endParaRPr sz="1600">
              <a:solidFill>
                <a:srgbClr val="001958"/>
              </a:solidFill>
              <a:latin typeface="Barlow Condensed"/>
              <a:ea typeface="Barlow Condensed"/>
              <a:cs typeface="Barlow Condensed"/>
              <a:sym typeface="Barlow Condensed"/>
            </a:endParaRPr>
          </a:p>
          <a:p>
            <a:pPr indent="-406400" lvl="0" marL="457200" marR="0" rtl="0" algn="l">
              <a:lnSpc>
                <a:spcPct val="150000"/>
              </a:lnSpc>
              <a:spcBef>
                <a:spcPts val="0"/>
              </a:spcBef>
              <a:spcAft>
                <a:spcPts val="0"/>
              </a:spcAft>
              <a:buClr>
                <a:schemeClr val="dk2"/>
              </a:buClr>
              <a:buSzPts val="2080"/>
              <a:buFont typeface="Barlow Condensed"/>
              <a:buAutoNum type="arabicPeriod"/>
            </a:pPr>
            <a:r>
              <a:rPr b="1" lang="pl-PL" sz="1600">
                <a:solidFill>
                  <a:srgbClr val="001958"/>
                </a:solidFill>
                <a:latin typeface="Barlow Condensed"/>
                <a:ea typeface="Barlow Condensed"/>
                <a:cs typeface="Barlow Condensed"/>
                <a:sym typeface="Barlow Condensed"/>
              </a:rPr>
              <a:t>Szeregi czasowe EWOLUUJĄ.</a:t>
            </a:r>
            <a:endParaRPr sz="600"/>
          </a:p>
          <a:p>
            <a:pPr indent="-406400" lvl="0" marL="457200" marR="0" rtl="0" algn="l">
              <a:lnSpc>
                <a:spcPct val="150000"/>
              </a:lnSpc>
              <a:spcBef>
                <a:spcPts val="0"/>
              </a:spcBef>
              <a:spcAft>
                <a:spcPts val="0"/>
              </a:spcAft>
              <a:buClr>
                <a:schemeClr val="dk2"/>
              </a:buClr>
              <a:buSzPts val="2080"/>
              <a:buFont typeface="Barlow Condensed"/>
              <a:buAutoNum type="arabicPeriod"/>
            </a:pPr>
            <a:r>
              <a:rPr b="1" lang="pl-PL" sz="1600">
                <a:solidFill>
                  <a:srgbClr val="001958"/>
                </a:solidFill>
                <a:latin typeface="Barlow Condensed"/>
                <a:ea typeface="Barlow Condensed"/>
                <a:cs typeface="Barlow Condensed"/>
                <a:sym typeface="Barlow Condensed"/>
              </a:rPr>
              <a:t>Zmiany w strukturze danych wejściowych.</a:t>
            </a:r>
            <a:endParaRPr sz="1600">
              <a:solidFill>
                <a:srgbClr val="001958"/>
              </a:solidFill>
              <a:latin typeface="Barlow Condensed"/>
              <a:ea typeface="Barlow Condensed"/>
              <a:cs typeface="Barlow Condensed"/>
              <a:sym typeface="Barlow Condensed"/>
            </a:endParaRPr>
          </a:p>
          <a:p>
            <a:pPr indent="-360680" lvl="0" marL="457200" rtl="0" algn="l">
              <a:lnSpc>
                <a:spcPct val="150000"/>
              </a:lnSpc>
              <a:spcBef>
                <a:spcPts val="0"/>
              </a:spcBef>
              <a:spcAft>
                <a:spcPts val="0"/>
              </a:spcAft>
              <a:buClr>
                <a:schemeClr val="dk2"/>
              </a:buClr>
              <a:buSzPts val="2080"/>
              <a:buFont typeface="Barlow Condensed"/>
              <a:buAutoNum type="arabicPeriod"/>
            </a:pPr>
            <a:r>
              <a:rPr b="1" lang="pl-PL" sz="1600">
                <a:solidFill>
                  <a:srgbClr val="001958"/>
                </a:solidFill>
                <a:latin typeface="Barlow Condensed"/>
                <a:ea typeface="Barlow Condensed"/>
                <a:cs typeface="Barlow Condensed"/>
                <a:sym typeface="Barlow Condensed"/>
              </a:rPr>
              <a:t>Problemy z pamięcią przy wielkich zbiorach danych.</a:t>
            </a:r>
            <a:endParaRPr b="1" sz="1600">
              <a:solidFill>
                <a:srgbClr val="001958"/>
              </a:solidFill>
              <a:latin typeface="Barlow Condensed"/>
              <a:ea typeface="Barlow Condensed"/>
              <a:cs typeface="Barlow Condensed"/>
              <a:sym typeface="Barlow Condensed"/>
            </a:endParaRPr>
          </a:p>
          <a:p>
            <a:pPr indent="-360680" lvl="0" marL="457200" rtl="0" algn="l">
              <a:lnSpc>
                <a:spcPct val="150000"/>
              </a:lnSpc>
              <a:spcBef>
                <a:spcPts val="0"/>
              </a:spcBef>
              <a:spcAft>
                <a:spcPts val="0"/>
              </a:spcAft>
              <a:buClr>
                <a:schemeClr val="dk2"/>
              </a:buClr>
              <a:buSzPts val="2080"/>
              <a:buFont typeface="Barlow Condensed"/>
              <a:buAutoNum type="arabicPeriod"/>
            </a:pPr>
            <a:r>
              <a:rPr b="1" lang="pl-PL" sz="1600">
                <a:solidFill>
                  <a:srgbClr val="001958"/>
                </a:solidFill>
                <a:latin typeface="Barlow Condensed"/>
                <a:ea typeface="Barlow Condensed"/>
                <a:cs typeface="Barlow Condensed"/>
                <a:sym typeface="Barlow Condensed"/>
              </a:rPr>
              <a:t>Złożoność kodu.</a:t>
            </a:r>
            <a:endParaRPr sz="1600">
              <a:solidFill>
                <a:srgbClr val="001958"/>
              </a:solidFill>
              <a:latin typeface="Barlow Condensed"/>
              <a:ea typeface="Barlow Condensed"/>
              <a:cs typeface="Barlow Condensed"/>
              <a:sym typeface="Barlow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0"/>
          <p:cNvSpPr/>
          <p:nvPr/>
        </p:nvSpPr>
        <p:spPr>
          <a:xfrm>
            <a:off x="982670" y="1125540"/>
            <a:ext cx="2164200" cy="132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61" name="Google Shape;361;p30"/>
          <p:cNvSpPr txBox="1"/>
          <p:nvPr/>
        </p:nvSpPr>
        <p:spPr>
          <a:xfrm>
            <a:off x="881579" y="414275"/>
            <a:ext cx="10698900" cy="50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pl-PL" sz="3400">
                <a:solidFill>
                  <a:srgbClr val="001958"/>
                </a:solidFill>
                <a:latin typeface="Barlow Condensed"/>
                <a:ea typeface="Barlow Condensed"/>
                <a:cs typeface="Barlow Condensed"/>
                <a:sym typeface="Barlow Condensed"/>
              </a:rPr>
              <a:t>Q/A: Pytania i odpowiedzi</a:t>
            </a:r>
            <a:endParaRPr b="1" i="0" sz="3400" u="none" cap="none" strike="noStrike">
              <a:solidFill>
                <a:srgbClr val="001958"/>
              </a:solidFill>
              <a:latin typeface="Barlow Condensed"/>
              <a:ea typeface="Barlow Condensed"/>
              <a:cs typeface="Barlow Condensed"/>
              <a:sym typeface="Barlow Condensed"/>
            </a:endParaRPr>
          </a:p>
        </p:txBody>
      </p:sp>
      <p:pic>
        <p:nvPicPr>
          <p:cNvPr id="362" name="Google Shape;362;p30"/>
          <p:cNvPicPr preferRelativeResize="0"/>
          <p:nvPr/>
        </p:nvPicPr>
        <p:blipFill>
          <a:blip r:embed="rId3">
            <a:alphaModFix/>
          </a:blip>
          <a:stretch>
            <a:fillRect/>
          </a:stretch>
        </p:blipFill>
        <p:spPr>
          <a:xfrm>
            <a:off x="6861144" y="6345100"/>
            <a:ext cx="3294367" cy="505100"/>
          </a:xfrm>
          <a:prstGeom prst="rect">
            <a:avLst/>
          </a:prstGeom>
          <a:noFill/>
          <a:ln>
            <a:noFill/>
          </a:ln>
        </p:spPr>
      </p:pic>
      <p:sp>
        <p:nvSpPr>
          <p:cNvPr id="363" name="Google Shape;363;p30"/>
          <p:cNvSpPr/>
          <p:nvPr/>
        </p:nvSpPr>
        <p:spPr>
          <a:xfrm>
            <a:off x="982675" y="2488825"/>
            <a:ext cx="7786200" cy="5052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sz="1800">
                <a:solidFill>
                  <a:schemeClr val="lt1"/>
                </a:solidFill>
              </a:rPr>
              <a:t>Twitter:</a:t>
            </a:r>
            <a:r>
              <a:rPr b="1" lang="pl-PL" sz="1800">
                <a:solidFill>
                  <a:schemeClr val="dk1"/>
                </a:solidFill>
              </a:rPr>
              <a:t> @SimonMolinsky</a:t>
            </a:r>
            <a:endParaRPr b="1" sz="1800">
              <a:solidFill>
                <a:schemeClr val="dk1"/>
              </a:solidFill>
            </a:endParaRPr>
          </a:p>
        </p:txBody>
      </p:sp>
      <p:sp>
        <p:nvSpPr>
          <p:cNvPr id="364" name="Google Shape;364;p30"/>
          <p:cNvSpPr/>
          <p:nvPr/>
        </p:nvSpPr>
        <p:spPr>
          <a:xfrm>
            <a:off x="982675" y="3195425"/>
            <a:ext cx="7786200" cy="5052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sz="1800">
                <a:solidFill>
                  <a:schemeClr val="lt1"/>
                </a:solidFill>
              </a:rPr>
              <a:t>Linkedin</a:t>
            </a:r>
            <a:r>
              <a:rPr lang="pl-PL" sz="1800">
                <a:solidFill>
                  <a:schemeClr val="lt1"/>
                </a:solidFill>
              </a:rPr>
              <a:t>:</a:t>
            </a:r>
            <a:r>
              <a:rPr b="1" lang="pl-PL" sz="1800">
                <a:solidFill>
                  <a:schemeClr val="dk1"/>
                </a:solidFill>
              </a:rPr>
              <a:t> @</a:t>
            </a:r>
            <a:r>
              <a:rPr b="1" lang="pl-PL" sz="1800">
                <a:solidFill>
                  <a:schemeClr val="dk1"/>
                </a:solidFill>
              </a:rPr>
              <a:t>szymonmolinskipl</a:t>
            </a:r>
            <a:endParaRPr b="1" sz="1800">
              <a:solidFill>
                <a:schemeClr val="dk1"/>
              </a:solidFill>
            </a:endParaRPr>
          </a:p>
        </p:txBody>
      </p:sp>
      <p:sp>
        <p:nvSpPr>
          <p:cNvPr id="365" name="Google Shape;365;p30"/>
          <p:cNvSpPr/>
          <p:nvPr/>
        </p:nvSpPr>
        <p:spPr>
          <a:xfrm>
            <a:off x="982675" y="3902025"/>
            <a:ext cx="7786200" cy="5052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sz="1800">
                <a:solidFill>
                  <a:schemeClr val="lt1"/>
                </a:solidFill>
              </a:rPr>
              <a:t>Blog</a:t>
            </a:r>
            <a:r>
              <a:rPr lang="pl-PL" sz="1800">
                <a:solidFill>
                  <a:schemeClr val="lt1"/>
                </a:solidFill>
              </a:rPr>
              <a:t>:</a:t>
            </a:r>
            <a:r>
              <a:rPr b="1" lang="pl-PL" sz="1800">
                <a:solidFill>
                  <a:schemeClr val="dk1"/>
                </a:solidFill>
              </a:rPr>
              <a:t> https://ml-gis-service.com</a:t>
            </a:r>
            <a:endParaRPr b="1" sz="1800">
              <a:solidFill>
                <a:schemeClr val="dk1"/>
              </a:solidFill>
            </a:endParaRPr>
          </a:p>
        </p:txBody>
      </p:sp>
      <p:sp>
        <p:nvSpPr>
          <p:cNvPr id="366" name="Google Shape;366;p30"/>
          <p:cNvSpPr/>
          <p:nvPr/>
        </p:nvSpPr>
        <p:spPr>
          <a:xfrm>
            <a:off x="982675" y="4608625"/>
            <a:ext cx="7786200" cy="5052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sz="1800">
                <a:solidFill>
                  <a:schemeClr val="lt1"/>
                </a:solidFill>
              </a:rPr>
              <a:t>Sales Intelligence</a:t>
            </a:r>
            <a:r>
              <a:rPr lang="pl-PL" sz="1800">
                <a:solidFill>
                  <a:schemeClr val="lt1"/>
                </a:solidFill>
              </a:rPr>
              <a:t>:</a:t>
            </a:r>
            <a:r>
              <a:rPr b="1" lang="pl-PL" sz="1800">
                <a:solidFill>
                  <a:schemeClr val="dk1"/>
                </a:solidFill>
              </a:rPr>
              <a:t> </a:t>
            </a:r>
            <a:r>
              <a:rPr b="1" lang="pl-PL" sz="1800">
                <a:solidFill>
                  <a:schemeClr val="dk1"/>
                </a:solidFill>
              </a:rPr>
              <a:t>https://salesintelligence.pl</a:t>
            </a:r>
            <a:endParaRPr b="1" sz="1800">
              <a:solidFill>
                <a:schemeClr val="dk1"/>
              </a:solidFill>
            </a:endParaRPr>
          </a:p>
        </p:txBody>
      </p:sp>
      <p:sp>
        <p:nvSpPr>
          <p:cNvPr id="367" name="Google Shape;367;p30"/>
          <p:cNvSpPr/>
          <p:nvPr/>
        </p:nvSpPr>
        <p:spPr>
          <a:xfrm>
            <a:off x="982675" y="1782225"/>
            <a:ext cx="7786200" cy="5052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sz="1800">
                <a:solidFill>
                  <a:schemeClr val="lt1"/>
                </a:solidFill>
              </a:rPr>
              <a:t>Github</a:t>
            </a:r>
            <a:r>
              <a:rPr lang="pl-PL" sz="1800">
                <a:solidFill>
                  <a:schemeClr val="lt1"/>
                </a:solidFill>
              </a:rPr>
              <a:t>:</a:t>
            </a:r>
            <a:r>
              <a:rPr b="1" lang="pl-PL" sz="1800">
                <a:solidFill>
                  <a:schemeClr val="dk1"/>
                </a:solidFill>
              </a:rPr>
              <a:t> @SimonMolinsky</a:t>
            </a:r>
            <a:endParaRPr b="1"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nvSpPr>
        <p:spPr>
          <a:xfrm>
            <a:off x="898280" y="3212976"/>
            <a:ext cx="10515600" cy="851334"/>
          </a:xfrm>
          <a:prstGeom prst="rect">
            <a:avLst/>
          </a:prstGeom>
          <a:noFill/>
          <a:ln cap="flat" cmpd="sng" w="9525">
            <a:solidFill>
              <a:srgbClr val="000000">
                <a:alpha val="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pl-PL" sz="4800">
                <a:solidFill>
                  <a:schemeClr val="lt1"/>
                </a:solidFill>
                <a:latin typeface="Barlow Condensed"/>
                <a:ea typeface="Barlow Condensed"/>
                <a:cs typeface="Barlow Condensed"/>
                <a:sym typeface="Barlow Condensed"/>
              </a:rPr>
              <a:t>Prosty model == Prosta implementacja.</a:t>
            </a:r>
            <a:endParaRPr b="1" sz="4800">
              <a:solidFill>
                <a:schemeClr val="lt1"/>
              </a:solidFill>
              <a:latin typeface="Barlow Condensed"/>
              <a:ea typeface="Barlow Condensed"/>
              <a:cs typeface="Barlow Condensed"/>
              <a:sym typeface="Barlow Condensed"/>
            </a:endParaRPr>
          </a:p>
          <a:p>
            <a:pPr indent="0" lvl="0" marL="0" marR="0" rtl="0" algn="l">
              <a:lnSpc>
                <a:spcPct val="100000"/>
              </a:lnSpc>
              <a:spcBef>
                <a:spcPts val="0"/>
              </a:spcBef>
              <a:spcAft>
                <a:spcPts val="0"/>
              </a:spcAft>
              <a:buNone/>
            </a:pPr>
            <a:r>
              <a:rPr b="1" lang="pl-PL" sz="4800">
                <a:solidFill>
                  <a:schemeClr val="lt1"/>
                </a:solidFill>
                <a:latin typeface="Barlow Condensed"/>
                <a:ea typeface="Barlow Condensed"/>
                <a:cs typeface="Barlow Condensed"/>
                <a:sym typeface="Barlow Condensed"/>
              </a:rPr>
              <a:t>Nie w TensorFlow!</a:t>
            </a:r>
            <a:endParaRPr b="1" sz="4800">
              <a:solidFill>
                <a:schemeClr val="lt1"/>
              </a:solidFill>
              <a:latin typeface="Barlow Condensed"/>
              <a:ea typeface="Barlow Condensed"/>
              <a:cs typeface="Barlow Condensed"/>
              <a:sym typeface="Barlow Condensed"/>
            </a:endParaRPr>
          </a:p>
        </p:txBody>
      </p:sp>
      <p:sp>
        <p:nvSpPr>
          <p:cNvPr id="68" name="Google Shape;68;p14"/>
          <p:cNvSpPr txBox="1"/>
          <p:nvPr/>
        </p:nvSpPr>
        <p:spPr>
          <a:xfrm>
            <a:off x="898265" y="4742338"/>
            <a:ext cx="3962700" cy="1440300"/>
          </a:xfrm>
          <a:prstGeom prst="rect">
            <a:avLst/>
          </a:prstGeom>
          <a:noFill/>
          <a:ln cap="flat" cmpd="sng" w="9525">
            <a:solidFill>
              <a:srgbClr val="000000">
                <a:alpha val="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pl-PL" sz="1800">
                <a:solidFill>
                  <a:schemeClr val="lt1"/>
                </a:solidFill>
                <a:latin typeface="Barlow Condensed"/>
                <a:ea typeface="Barlow Condensed"/>
                <a:cs typeface="Barlow Condensed"/>
                <a:sym typeface="Barlow Condensed"/>
              </a:rPr>
              <a:t>Szymon Moliński</a:t>
            </a:r>
            <a:endParaRPr/>
          </a:p>
          <a:p>
            <a:pPr indent="0" lvl="0" marL="0" marR="0" rtl="0" algn="l">
              <a:lnSpc>
                <a:spcPct val="100000"/>
              </a:lnSpc>
              <a:spcBef>
                <a:spcPts val="0"/>
              </a:spcBef>
              <a:spcAft>
                <a:spcPts val="0"/>
              </a:spcAft>
              <a:buNone/>
            </a:pPr>
            <a:r>
              <a:rPr lang="pl-PL" sz="1800">
                <a:solidFill>
                  <a:schemeClr val="lt1"/>
                </a:solidFill>
                <a:latin typeface="Barlow Condensed"/>
                <a:ea typeface="Barlow Condensed"/>
                <a:cs typeface="Barlow Condensed"/>
                <a:sym typeface="Barlow Condensed"/>
              </a:rPr>
              <a:t>Data Scientist</a:t>
            </a:r>
            <a:endParaRPr/>
          </a:p>
          <a:p>
            <a:pPr indent="0" lvl="0" marL="0" marR="0" rtl="0" algn="l">
              <a:lnSpc>
                <a:spcPct val="100000"/>
              </a:lnSpc>
              <a:spcBef>
                <a:spcPts val="0"/>
              </a:spcBef>
              <a:spcAft>
                <a:spcPts val="0"/>
              </a:spcAft>
              <a:buNone/>
            </a:pPr>
            <a:r>
              <a:rPr lang="pl-PL" sz="1800">
                <a:solidFill>
                  <a:schemeClr val="lt1"/>
                </a:solidFill>
                <a:latin typeface="Barlow Condensed"/>
                <a:ea typeface="Barlow Condensed"/>
                <a:cs typeface="Barlow Condensed"/>
                <a:sym typeface="Barlow Condensed"/>
              </a:rPr>
              <a:t>szymon.molinski</a:t>
            </a:r>
            <a:r>
              <a:rPr b="0" i="0" lang="pl-PL" sz="1800" u="none" cap="none" strike="noStrike">
                <a:solidFill>
                  <a:schemeClr val="lt1"/>
                </a:solidFill>
                <a:latin typeface="Barlow Condensed"/>
                <a:ea typeface="Barlow Condensed"/>
                <a:cs typeface="Barlow Condensed"/>
                <a:sym typeface="Barlow Condensed"/>
              </a:rPr>
              <a:t>@</a:t>
            </a:r>
            <a:r>
              <a:rPr lang="pl-PL" sz="1800">
                <a:solidFill>
                  <a:schemeClr val="lt1"/>
                </a:solidFill>
                <a:latin typeface="Barlow Condensed"/>
                <a:ea typeface="Barlow Condensed"/>
                <a:cs typeface="Barlow Condensed"/>
                <a:sym typeface="Barlow Condensed"/>
              </a:rPr>
              <a:t>salesintelligence</a:t>
            </a:r>
            <a:r>
              <a:rPr b="0" i="0" lang="pl-PL" sz="1800" u="none" cap="none" strike="noStrike">
                <a:solidFill>
                  <a:schemeClr val="lt1"/>
                </a:solidFill>
                <a:latin typeface="Barlow Condensed"/>
                <a:ea typeface="Barlow Condensed"/>
                <a:cs typeface="Barlow Condensed"/>
                <a:sym typeface="Barlow Condensed"/>
              </a:rPr>
              <a:t>.pl</a:t>
            </a:r>
            <a:endParaRPr b="0" i="0" sz="1800" u="none" cap="none" strike="noStrike">
              <a:solidFill>
                <a:schemeClr val="lt1"/>
              </a:solidFill>
              <a:latin typeface="Barlow Condensed"/>
              <a:ea typeface="Barlow Condensed"/>
              <a:cs typeface="Barlow Condensed"/>
              <a:sym typeface="Barlow Condensed"/>
            </a:endParaRPr>
          </a:p>
          <a:p>
            <a:pPr indent="0" lvl="0" marL="0" marR="0" rtl="0" algn="l">
              <a:lnSpc>
                <a:spcPct val="100000"/>
              </a:lnSpc>
              <a:spcBef>
                <a:spcPts val="0"/>
              </a:spcBef>
              <a:spcAft>
                <a:spcPts val="0"/>
              </a:spcAft>
              <a:buNone/>
            </a:pPr>
            <a:r>
              <a:rPr b="0" i="0" lang="pl-PL" sz="1800" u="none" cap="none" strike="noStrike">
                <a:solidFill>
                  <a:schemeClr val="lt1"/>
                </a:solidFill>
                <a:latin typeface="Barlow Condensed"/>
                <a:ea typeface="Barlow Condensed"/>
                <a:cs typeface="Barlow Condensed"/>
                <a:sym typeface="Barlow Condensed"/>
              </a:rPr>
              <a:t>Digitree Group S.A</a:t>
            </a:r>
            <a:endParaRPr/>
          </a:p>
        </p:txBody>
      </p:sp>
      <p:sp>
        <p:nvSpPr>
          <p:cNvPr id="69" name="Google Shape;69;p14"/>
          <p:cNvSpPr txBox="1"/>
          <p:nvPr/>
        </p:nvSpPr>
        <p:spPr>
          <a:xfrm>
            <a:off x="154150" y="6267750"/>
            <a:ext cx="9147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PL" sz="1100">
                <a:solidFill>
                  <a:schemeClr val="lt1"/>
                </a:solidFill>
              </a:rPr>
              <a:t>Research project </a:t>
            </a:r>
            <a:r>
              <a:rPr b="1" lang="pl-PL" sz="1100">
                <a:solidFill>
                  <a:schemeClr val="lt1"/>
                </a:solidFill>
              </a:rPr>
              <a:t>E-commerce Shopping Patterns Prediction System</a:t>
            </a:r>
            <a:r>
              <a:rPr lang="pl-PL" sz="1100">
                <a:solidFill>
                  <a:schemeClr val="lt1"/>
                </a:solidFill>
              </a:rPr>
              <a:t> was funded under Priority Axis 1.1 of Smart Growth Operational Programme 2014-2020 co-funded by European Regional Development Fund. Project number: </a:t>
            </a:r>
            <a:r>
              <a:rPr b="1" lang="pl-PL" sz="1100">
                <a:solidFill>
                  <a:schemeClr val="lt1"/>
                </a:solidFill>
              </a:rPr>
              <a:t>POIR.01.01.01-00-0632/18</a:t>
            </a:r>
            <a:endParaRPr>
              <a:solidFill>
                <a:schemeClr val="lt1"/>
              </a:solidFill>
            </a:endParaRPr>
          </a:p>
        </p:txBody>
      </p:sp>
      <p:pic>
        <p:nvPicPr>
          <p:cNvPr id="70" name="Google Shape;70;p14"/>
          <p:cNvPicPr preferRelativeResize="0"/>
          <p:nvPr/>
        </p:nvPicPr>
        <p:blipFill>
          <a:blip r:embed="rId3">
            <a:alphaModFix/>
          </a:blip>
          <a:stretch>
            <a:fillRect/>
          </a:stretch>
        </p:blipFill>
        <p:spPr>
          <a:xfrm>
            <a:off x="10642800" y="3653200"/>
            <a:ext cx="1549199" cy="32048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982070" y="1361440"/>
            <a:ext cx="2164200" cy="132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7" name="Google Shape;77;p15"/>
          <p:cNvSpPr txBox="1"/>
          <p:nvPr/>
        </p:nvSpPr>
        <p:spPr>
          <a:xfrm>
            <a:off x="881568" y="414272"/>
            <a:ext cx="6654600" cy="50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pl-PL" sz="3400">
                <a:solidFill>
                  <a:srgbClr val="001958"/>
                </a:solidFill>
                <a:latin typeface="Barlow Condensed"/>
                <a:ea typeface="Barlow Condensed"/>
                <a:cs typeface="Barlow Condensed"/>
                <a:sym typeface="Barlow Condensed"/>
              </a:rPr>
              <a:t>Czym jest </a:t>
            </a:r>
            <a:r>
              <a:rPr b="1" i="1" lang="pl-PL" sz="3400">
                <a:solidFill>
                  <a:srgbClr val="001958"/>
                </a:solidFill>
                <a:latin typeface="Barlow Condensed"/>
                <a:ea typeface="Barlow Condensed"/>
                <a:cs typeface="Barlow Condensed"/>
                <a:sym typeface="Barlow Condensed"/>
              </a:rPr>
              <a:t>Prosty Model</a:t>
            </a:r>
            <a:r>
              <a:rPr b="1" lang="pl-PL" sz="3400">
                <a:solidFill>
                  <a:srgbClr val="001958"/>
                </a:solidFill>
                <a:latin typeface="Barlow Condensed"/>
                <a:ea typeface="Barlow Condensed"/>
                <a:cs typeface="Barlow Condensed"/>
                <a:sym typeface="Barlow Condensed"/>
              </a:rPr>
              <a:t>?</a:t>
            </a:r>
            <a:endParaRPr b="1" sz="3400" u="none" cap="none" strike="noStrike">
              <a:solidFill>
                <a:srgbClr val="001958"/>
              </a:solidFill>
              <a:latin typeface="Barlow Condensed"/>
              <a:ea typeface="Barlow Condensed"/>
              <a:cs typeface="Barlow Condensed"/>
              <a:sym typeface="Barlow Condensed"/>
            </a:endParaRPr>
          </a:p>
        </p:txBody>
      </p:sp>
      <p:sp>
        <p:nvSpPr>
          <p:cNvPr id="78" name="Google Shape;78;p15"/>
          <p:cNvSpPr txBox="1"/>
          <p:nvPr/>
        </p:nvSpPr>
        <p:spPr>
          <a:xfrm>
            <a:off x="884343" y="897408"/>
            <a:ext cx="4635600" cy="3471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lang="pl-PL" sz="1800">
                <a:solidFill>
                  <a:srgbClr val="001958"/>
                </a:solidFill>
                <a:latin typeface="Barlow Condensed"/>
                <a:ea typeface="Barlow Condensed"/>
                <a:cs typeface="Barlow Condensed"/>
                <a:sym typeface="Barlow Condensed"/>
              </a:rPr>
              <a:t>Definicja “prostoty”</a:t>
            </a:r>
            <a:endParaRPr/>
          </a:p>
        </p:txBody>
      </p:sp>
      <p:pic>
        <p:nvPicPr>
          <p:cNvPr id="79" name="Google Shape;79;p15"/>
          <p:cNvPicPr preferRelativeResize="0"/>
          <p:nvPr/>
        </p:nvPicPr>
        <p:blipFill>
          <a:blip r:embed="rId3">
            <a:alphaModFix/>
          </a:blip>
          <a:stretch>
            <a:fillRect/>
          </a:stretch>
        </p:blipFill>
        <p:spPr>
          <a:xfrm>
            <a:off x="6861144" y="6345100"/>
            <a:ext cx="3294367" cy="505100"/>
          </a:xfrm>
          <a:prstGeom prst="rect">
            <a:avLst/>
          </a:prstGeom>
          <a:noFill/>
          <a:ln>
            <a:noFill/>
          </a:ln>
        </p:spPr>
      </p:pic>
      <p:pic>
        <p:nvPicPr>
          <p:cNvPr id="80" name="Google Shape;80;p15"/>
          <p:cNvPicPr preferRelativeResize="0"/>
          <p:nvPr/>
        </p:nvPicPr>
        <p:blipFill>
          <a:blip r:embed="rId4">
            <a:alphaModFix/>
          </a:blip>
          <a:stretch>
            <a:fillRect/>
          </a:stretch>
        </p:blipFill>
        <p:spPr>
          <a:xfrm>
            <a:off x="982675" y="1788100"/>
            <a:ext cx="4210949" cy="3803026"/>
          </a:xfrm>
          <a:prstGeom prst="rect">
            <a:avLst/>
          </a:prstGeom>
          <a:noFill/>
          <a:ln>
            <a:noFill/>
          </a:ln>
        </p:spPr>
      </p:pic>
      <p:sp>
        <p:nvSpPr>
          <p:cNvPr id="81" name="Google Shape;81;p15"/>
          <p:cNvSpPr/>
          <p:nvPr/>
        </p:nvSpPr>
        <p:spPr>
          <a:xfrm>
            <a:off x="399850" y="5845125"/>
            <a:ext cx="5604600" cy="2508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rPr lang="pl-PL" sz="1100">
                <a:solidFill>
                  <a:srgbClr val="001958"/>
                </a:solidFill>
                <a:latin typeface="Barlow Condensed"/>
                <a:ea typeface="Barlow Condensed"/>
                <a:cs typeface="Barlow Condensed"/>
                <a:sym typeface="Barlow Condensed"/>
              </a:rPr>
              <a:t>By Antti Ajanki AnAj - Own work, CC BY-SA 3.0, https://commons.wikimedia.org/w/index.php?curid=2170282</a:t>
            </a:r>
            <a:endParaRPr sz="1100">
              <a:solidFill>
                <a:srgbClr val="001958"/>
              </a:solidFill>
              <a:latin typeface="Barlow Condensed"/>
              <a:ea typeface="Barlow Condensed"/>
              <a:cs typeface="Barlow Condensed"/>
              <a:sym typeface="Barlow Condensed"/>
            </a:endParaRPr>
          </a:p>
          <a:p>
            <a:pPr indent="0" lvl="0" marL="0" marR="0" rtl="0" algn="l">
              <a:lnSpc>
                <a:spcPct val="100000"/>
              </a:lnSpc>
              <a:spcBef>
                <a:spcPts val="0"/>
              </a:spcBef>
              <a:spcAft>
                <a:spcPts val="0"/>
              </a:spcAft>
              <a:buNone/>
            </a:pPr>
            <a:r>
              <a:t/>
            </a:r>
            <a:endParaRPr sz="1100">
              <a:solidFill>
                <a:srgbClr val="001958"/>
              </a:solidFill>
              <a:latin typeface="Barlow Condensed"/>
              <a:ea typeface="Barlow Condensed"/>
              <a:cs typeface="Barlow Condensed"/>
              <a:sym typeface="Barlow Condensed"/>
            </a:endParaRPr>
          </a:p>
        </p:txBody>
      </p:sp>
      <p:cxnSp>
        <p:nvCxnSpPr>
          <p:cNvPr id="82" name="Google Shape;82;p15"/>
          <p:cNvCxnSpPr/>
          <p:nvPr/>
        </p:nvCxnSpPr>
        <p:spPr>
          <a:xfrm flipH="1">
            <a:off x="6004450" y="1244500"/>
            <a:ext cx="21300" cy="4672500"/>
          </a:xfrm>
          <a:prstGeom prst="straightConnector1">
            <a:avLst/>
          </a:prstGeom>
          <a:noFill/>
          <a:ln cap="flat" cmpd="sng" w="38100">
            <a:solidFill>
              <a:schemeClr val="dk2"/>
            </a:solidFill>
            <a:prstDash val="solid"/>
            <a:round/>
            <a:headEnd len="med" w="med" type="none"/>
            <a:tailEnd len="med" w="med" type="none"/>
          </a:ln>
        </p:spPr>
      </p:cxnSp>
      <p:pic>
        <p:nvPicPr>
          <p:cNvPr id="83" name="Google Shape;83;p15"/>
          <p:cNvPicPr preferRelativeResize="0"/>
          <p:nvPr/>
        </p:nvPicPr>
        <p:blipFill>
          <a:blip r:embed="rId5">
            <a:alphaModFix/>
          </a:blip>
          <a:stretch>
            <a:fillRect/>
          </a:stretch>
        </p:blipFill>
        <p:spPr>
          <a:xfrm>
            <a:off x="7435813" y="2851079"/>
            <a:ext cx="2693001" cy="2872550"/>
          </a:xfrm>
          <a:prstGeom prst="rect">
            <a:avLst/>
          </a:prstGeom>
          <a:noFill/>
          <a:ln>
            <a:noFill/>
          </a:ln>
        </p:spPr>
      </p:pic>
      <p:sp>
        <p:nvSpPr>
          <p:cNvPr id="84" name="Google Shape;84;p15"/>
          <p:cNvSpPr/>
          <p:nvPr/>
        </p:nvSpPr>
        <p:spPr>
          <a:xfrm>
            <a:off x="6179325" y="5845125"/>
            <a:ext cx="5604600" cy="250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pl-PL" sz="1100">
                <a:solidFill>
                  <a:srgbClr val="001958"/>
                </a:solidFill>
                <a:latin typeface="Barlow Condensed"/>
                <a:ea typeface="Barlow Condensed"/>
                <a:cs typeface="Barlow Condensed"/>
                <a:sym typeface="Barlow Condensed"/>
              </a:rPr>
              <a:t>https://stanford.edu/~shervine/teaching/cs-230/cheatsheet-recurrent-neural-networks</a:t>
            </a:r>
            <a:endParaRPr sz="1100">
              <a:solidFill>
                <a:srgbClr val="001958"/>
              </a:solidFill>
              <a:latin typeface="Barlow Condensed"/>
              <a:ea typeface="Barlow Condensed"/>
              <a:cs typeface="Barlow Condensed"/>
              <a:sym typeface="Barlow Condensed"/>
            </a:endParaRPr>
          </a:p>
        </p:txBody>
      </p:sp>
      <p:pic>
        <p:nvPicPr>
          <p:cNvPr id="85" name="Google Shape;85;p15"/>
          <p:cNvPicPr preferRelativeResize="0"/>
          <p:nvPr/>
        </p:nvPicPr>
        <p:blipFill>
          <a:blip r:embed="rId6">
            <a:alphaModFix/>
          </a:blip>
          <a:stretch>
            <a:fillRect/>
          </a:stretch>
        </p:blipFill>
        <p:spPr>
          <a:xfrm>
            <a:off x="6606793" y="303263"/>
            <a:ext cx="4351032" cy="2175516"/>
          </a:xfrm>
          <a:prstGeom prst="rect">
            <a:avLst/>
          </a:prstGeom>
          <a:noFill/>
          <a:ln>
            <a:noFill/>
          </a:ln>
        </p:spPr>
      </p:pic>
      <p:sp>
        <p:nvSpPr>
          <p:cNvPr id="86" name="Google Shape;86;p15"/>
          <p:cNvSpPr/>
          <p:nvPr/>
        </p:nvSpPr>
        <p:spPr>
          <a:xfrm>
            <a:off x="6179325" y="2478763"/>
            <a:ext cx="5604600" cy="250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pl-PL" sz="1100">
                <a:solidFill>
                  <a:srgbClr val="001958"/>
                </a:solidFill>
                <a:latin typeface="Barlow Condensed"/>
                <a:ea typeface="Barlow Condensed"/>
                <a:cs typeface="Barlow Condensed"/>
                <a:sym typeface="Barlow Condensed"/>
              </a:rPr>
              <a:t>By Jeblad - Own work, CC BY-SA 4.0, https://commons.wikimedia.org/w/index.php?curid=66225938</a:t>
            </a:r>
            <a:endParaRPr sz="1100">
              <a:solidFill>
                <a:srgbClr val="001958"/>
              </a:solidFill>
              <a:latin typeface="Barlow Condensed"/>
              <a:ea typeface="Barlow Condensed"/>
              <a:cs typeface="Barlow Condensed"/>
              <a:sym typeface="Barlow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p:nvPr/>
        </p:nvSpPr>
        <p:spPr>
          <a:xfrm>
            <a:off x="982070" y="1361440"/>
            <a:ext cx="2164200" cy="132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3" name="Google Shape;93;p16"/>
          <p:cNvSpPr txBox="1"/>
          <p:nvPr/>
        </p:nvSpPr>
        <p:spPr>
          <a:xfrm>
            <a:off x="881578" y="414275"/>
            <a:ext cx="9505800" cy="50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pl-PL" sz="3400">
                <a:solidFill>
                  <a:srgbClr val="001958"/>
                </a:solidFill>
                <a:latin typeface="Barlow Condensed"/>
                <a:ea typeface="Barlow Condensed"/>
                <a:cs typeface="Barlow Condensed"/>
                <a:sym typeface="Barlow Condensed"/>
              </a:rPr>
              <a:t>Czym jest </a:t>
            </a:r>
            <a:r>
              <a:rPr b="1" i="1" lang="pl-PL" sz="3400">
                <a:solidFill>
                  <a:srgbClr val="001958"/>
                </a:solidFill>
                <a:latin typeface="Barlow Condensed"/>
                <a:ea typeface="Barlow Condensed"/>
                <a:cs typeface="Barlow Condensed"/>
                <a:sym typeface="Barlow Condensed"/>
              </a:rPr>
              <a:t>TensorFlow i TensorFlow Extended (TFX)</a:t>
            </a:r>
            <a:r>
              <a:rPr b="1" lang="pl-PL" sz="3400">
                <a:solidFill>
                  <a:srgbClr val="001958"/>
                </a:solidFill>
                <a:latin typeface="Barlow Condensed"/>
                <a:ea typeface="Barlow Condensed"/>
                <a:cs typeface="Barlow Condensed"/>
                <a:sym typeface="Barlow Condensed"/>
              </a:rPr>
              <a:t>?</a:t>
            </a:r>
            <a:endParaRPr b="1" sz="3400" u="none" cap="none" strike="noStrike">
              <a:solidFill>
                <a:srgbClr val="001958"/>
              </a:solidFill>
              <a:latin typeface="Barlow Condensed"/>
              <a:ea typeface="Barlow Condensed"/>
              <a:cs typeface="Barlow Condensed"/>
              <a:sym typeface="Barlow Condensed"/>
            </a:endParaRPr>
          </a:p>
        </p:txBody>
      </p:sp>
      <p:sp>
        <p:nvSpPr>
          <p:cNvPr id="94" name="Google Shape;94;p16"/>
          <p:cNvSpPr txBox="1"/>
          <p:nvPr/>
        </p:nvSpPr>
        <p:spPr>
          <a:xfrm>
            <a:off x="884343" y="897408"/>
            <a:ext cx="4635600" cy="3471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lang="pl-PL" sz="1800">
                <a:solidFill>
                  <a:srgbClr val="001958"/>
                </a:solidFill>
                <a:latin typeface="Barlow Condensed"/>
                <a:ea typeface="Barlow Condensed"/>
                <a:cs typeface="Barlow Condensed"/>
                <a:sym typeface="Barlow Condensed"/>
              </a:rPr>
              <a:t>Jeśli jeszcze nie wiemy...</a:t>
            </a:r>
            <a:endParaRPr/>
          </a:p>
        </p:txBody>
      </p:sp>
      <p:pic>
        <p:nvPicPr>
          <p:cNvPr id="95" name="Google Shape;95;p16"/>
          <p:cNvPicPr preferRelativeResize="0"/>
          <p:nvPr/>
        </p:nvPicPr>
        <p:blipFill>
          <a:blip r:embed="rId3">
            <a:alphaModFix/>
          </a:blip>
          <a:stretch>
            <a:fillRect/>
          </a:stretch>
        </p:blipFill>
        <p:spPr>
          <a:xfrm>
            <a:off x="6861144" y="6345100"/>
            <a:ext cx="3294367" cy="505100"/>
          </a:xfrm>
          <a:prstGeom prst="rect">
            <a:avLst/>
          </a:prstGeom>
          <a:noFill/>
          <a:ln>
            <a:noFill/>
          </a:ln>
        </p:spPr>
      </p:pic>
      <p:cxnSp>
        <p:nvCxnSpPr>
          <p:cNvPr id="96" name="Google Shape;96;p16"/>
          <p:cNvCxnSpPr/>
          <p:nvPr/>
        </p:nvCxnSpPr>
        <p:spPr>
          <a:xfrm flipH="1">
            <a:off x="6004450" y="1244500"/>
            <a:ext cx="21300" cy="4672500"/>
          </a:xfrm>
          <a:prstGeom prst="straightConnector1">
            <a:avLst/>
          </a:prstGeom>
          <a:noFill/>
          <a:ln cap="flat" cmpd="sng" w="38100">
            <a:solidFill>
              <a:schemeClr val="dk2"/>
            </a:solidFill>
            <a:prstDash val="solid"/>
            <a:round/>
            <a:headEnd len="med" w="med" type="none"/>
            <a:tailEnd len="med" w="med" type="none"/>
          </a:ln>
        </p:spPr>
      </p:cxnSp>
      <p:pic>
        <p:nvPicPr>
          <p:cNvPr id="97" name="Google Shape;97;p16"/>
          <p:cNvPicPr preferRelativeResize="0"/>
          <p:nvPr/>
        </p:nvPicPr>
        <p:blipFill>
          <a:blip r:embed="rId4">
            <a:alphaModFix/>
          </a:blip>
          <a:stretch>
            <a:fillRect/>
          </a:stretch>
        </p:blipFill>
        <p:spPr>
          <a:xfrm>
            <a:off x="308425" y="2163300"/>
            <a:ext cx="5211525" cy="2931474"/>
          </a:xfrm>
          <a:prstGeom prst="rect">
            <a:avLst/>
          </a:prstGeom>
          <a:noFill/>
          <a:ln>
            <a:noFill/>
          </a:ln>
        </p:spPr>
      </p:pic>
      <p:pic>
        <p:nvPicPr>
          <p:cNvPr id="98" name="Google Shape;98;p16"/>
          <p:cNvPicPr preferRelativeResize="0"/>
          <p:nvPr/>
        </p:nvPicPr>
        <p:blipFill>
          <a:blip r:embed="rId5">
            <a:alphaModFix/>
          </a:blip>
          <a:stretch>
            <a:fillRect/>
          </a:stretch>
        </p:blipFill>
        <p:spPr>
          <a:xfrm>
            <a:off x="6186725" y="1544350"/>
            <a:ext cx="5861453" cy="37693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p:nvPr/>
        </p:nvSpPr>
        <p:spPr>
          <a:xfrm>
            <a:off x="982070" y="1361440"/>
            <a:ext cx="2164200" cy="132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5" name="Google Shape;105;p17"/>
          <p:cNvSpPr txBox="1"/>
          <p:nvPr/>
        </p:nvSpPr>
        <p:spPr>
          <a:xfrm>
            <a:off x="881578" y="414275"/>
            <a:ext cx="9505800" cy="50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pl-PL" sz="3400">
                <a:solidFill>
                  <a:srgbClr val="001958"/>
                </a:solidFill>
                <a:latin typeface="Barlow Condensed"/>
                <a:ea typeface="Barlow Condensed"/>
                <a:cs typeface="Barlow Condensed"/>
                <a:sym typeface="Barlow Condensed"/>
              </a:rPr>
              <a:t>Co robimy?</a:t>
            </a:r>
            <a:endParaRPr b="1" sz="3400" u="none" cap="none" strike="noStrike">
              <a:solidFill>
                <a:srgbClr val="001958"/>
              </a:solidFill>
              <a:latin typeface="Barlow Condensed"/>
              <a:ea typeface="Barlow Condensed"/>
              <a:cs typeface="Barlow Condensed"/>
              <a:sym typeface="Barlow Condensed"/>
            </a:endParaRPr>
          </a:p>
        </p:txBody>
      </p:sp>
      <p:sp>
        <p:nvSpPr>
          <p:cNvPr id="106" name="Google Shape;106;p17"/>
          <p:cNvSpPr txBox="1"/>
          <p:nvPr/>
        </p:nvSpPr>
        <p:spPr>
          <a:xfrm>
            <a:off x="884343" y="897408"/>
            <a:ext cx="4635600" cy="3471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lang="pl-PL" sz="1800">
                <a:solidFill>
                  <a:srgbClr val="001958"/>
                </a:solidFill>
                <a:latin typeface="Barlow Condensed"/>
                <a:ea typeface="Barlow Condensed"/>
                <a:cs typeface="Barlow Condensed"/>
                <a:sym typeface="Barlow Condensed"/>
              </a:rPr>
              <a:t>Sekwencje i rekomendacje</a:t>
            </a:r>
            <a:endParaRPr/>
          </a:p>
        </p:txBody>
      </p:sp>
      <p:pic>
        <p:nvPicPr>
          <p:cNvPr id="107" name="Google Shape;107;p17"/>
          <p:cNvPicPr preferRelativeResize="0"/>
          <p:nvPr/>
        </p:nvPicPr>
        <p:blipFill>
          <a:blip r:embed="rId3">
            <a:alphaModFix/>
          </a:blip>
          <a:stretch>
            <a:fillRect/>
          </a:stretch>
        </p:blipFill>
        <p:spPr>
          <a:xfrm>
            <a:off x="6861144" y="6345100"/>
            <a:ext cx="3294367" cy="505100"/>
          </a:xfrm>
          <a:prstGeom prst="rect">
            <a:avLst/>
          </a:prstGeom>
          <a:noFill/>
          <a:ln>
            <a:noFill/>
          </a:ln>
        </p:spPr>
      </p:pic>
      <p:pic>
        <p:nvPicPr>
          <p:cNvPr id="108" name="Google Shape;108;p17"/>
          <p:cNvPicPr preferRelativeResize="0"/>
          <p:nvPr/>
        </p:nvPicPr>
        <p:blipFill>
          <a:blip r:embed="rId4">
            <a:alphaModFix/>
          </a:blip>
          <a:stretch>
            <a:fillRect/>
          </a:stretch>
        </p:blipFill>
        <p:spPr>
          <a:xfrm>
            <a:off x="982075" y="1729700"/>
            <a:ext cx="10774500" cy="4379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p:nvPr/>
        </p:nvSpPr>
        <p:spPr>
          <a:xfrm>
            <a:off x="982070" y="1361440"/>
            <a:ext cx="2164200" cy="132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5" name="Google Shape;115;p18"/>
          <p:cNvSpPr txBox="1"/>
          <p:nvPr/>
        </p:nvSpPr>
        <p:spPr>
          <a:xfrm>
            <a:off x="881578" y="414275"/>
            <a:ext cx="9505800" cy="50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pl-PL" sz="3400">
                <a:solidFill>
                  <a:srgbClr val="001958"/>
                </a:solidFill>
                <a:latin typeface="Barlow Condensed"/>
                <a:ea typeface="Barlow Condensed"/>
                <a:cs typeface="Barlow Condensed"/>
                <a:sym typeface="Barlow Condensed"/>
              </a:rPr>
              <a:t>Jak dobre okazały się modele?</a:t>
            </a:r>
            <a:endParaRPr b="1" sz="3400" u="none" cap="none" strike="noStrike">
              <a:solidFill>
                <a:srgbClr val="001958"/>
              </a:solidFill>
              <a:latin typeface="Barlow Condensed"/>
              <a:ea typeface="Barlow Condensed"/>
              <a:cs typeface="Barlow Condensed"/>
              <a:sym typeface="Barlow Condensed"/>
            </a:endParaRPr>
          </a:p>
        </p:txBody>
      </p:sp>
      <p:sp>
        <p:nvSpPr>
          <p:cNvPr id="116" name="Google Shape;116;p18"/>
          <p:cNvSpPr txBox="1"/>
          <p:nvPr/>
        </p:nvSpPr>
        <p:spPr>
          <a:xfrm>
            <a:off x="884359" y="897400"/>
            <a:ext cx="10287000" cy="3471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lang="pl-PL" sz="1800">
                <a:solidFill>
                  <a:srgbClr val="001958"/>
                </a:solidFill>
                <a:latin typeface="Barlow Condensed"/>
                <a:ea typeface="Barlow Condensed"/>
                <a:cs typeface="Barlow Condensed"/>
                <a:sym typeface="Barlow Condensed"/>
              </a:rPr>
              <a:t>Szybki Benchmarking: wskaźniki Rec@5 i MRR@5 dla wybranej grupy produktowej</a:t>
            </a:r>
            <a:endParaRPr/>
          </a:p>
        </p:txBody>
      </p:sp>
      <p:pic>
        <p:nvPicPr>
          <p:cNvPr id="117" name="Google Shape;117;p18"/>
          <p:cNvPicPr preferRelativeResize="0"/>
          <p:nvPr/>
        </p:nvPicPr>
        <p:blipFill>
          <a:blip r:embed="rId3">
            <a:alphaModFix/>
          </a:blip>
          <a:stretch>
            <a:fillRect/>
          </a:stretch>
        </p:blipFill>
        <p:spPr>
          <a:xfrm>
            <a:off x="6861144" y="6345100"/>
            <a:ext cx="3294367" cy="505100"/>
          </a:xfrm>
          <a:prstGeom prst="rect">
            <a:avLst/>
          </a:prstGeom>
          <a:noFill/>
          <a:ln>
            <a:noFill/>
          </a:ln>
        </p:spPr>
      </p:pic>
      <p:graphicFrame>
        <p:nvGraphicFramePr>
          <p:cNvPr id="118" name="Google Shape;118;p18"/>
          <p:cNvGraphicFramePr/>
          <p:nvPr/>
        </p:nvGraphicFramePr>
        <p:xfrm>
          <a:off x="952500" y="1889800"/>
          <a:ext cx="3000000" cy="3000000"/>
        </p:xfrm>
        <a:graphic>
          <a:graphicData uri="http://schemas.openxmlformats.org/drawingml/2006/table">
            <a:tbl>
              <a:tblPr>
                <a:noFill/>
                <a:tableStyleId>{5A3031C5-4DD2-4B16-B222-681E111040AA}</a:tableStyleId>
              </a:tblPr>
              <a:tblGrid>
                <a:gridCol w="3429000"/>
                <a:gridCol w="3429000"/>
                <a:gridCol w="3429000"/>
              </a:tblGrid>
              <a:tr h="381000">
                <a:tc>
                  <a:txBody>
                    <a:bodyPr/>
                    <a:lstStyle/>
                    <a:p>
                      <a:pPr indent="0" lvl="0" marL="0" rtl="0" algn="l">
                        <a:spcBef>
                          <a:spcPts val="0"/>
                        </a:spcBef>
                        <a:spcAft>
                          <a:spcPts val="0"/>
                        </a:spcAft>
                        <a:buNone/>
                      </a:pPr>
                      <a:r>
                        <a:rPr b="1" lang="pl-PL">
                          <a:solidFill>
                            <a:schemeClr val="lt1"/>
                          </a:solidFill>
                        </a:rPr>
                        <a:t>Metoda</a:t>
                      </a:r>
                      <a:endParaRPr b="1">
                        <a:solidFill>
                          <a:schemeClr val="lt1"/>
                        </a:solidFill>
                      </a:endParaRPr>
                    </a:p>
                  </a:txBody>
                  <a:tcPr marT="91425" marB="91425" marR="91425" marL="91425">
                    <a:solidFill>
                      <a:schemeClr val="dk2"/>
                    </a:solidFill>
                  </a:tcPr>
                </a:tc>
                <a:tc>
                  <a:txBody>
                    <a:bodyPr/>
                    <a:lstStyle/>
                    <a:p>
                      <a:pPr indent="0" lvl="0" marL="0" rtl="0" algn="l">
                        <a:spcBef>
                          <a:spcPts val="0"/>
                        </a:spcBef>
                        <a:spcAft>
                          <a:spcPts val="0"/>
                        </a:spcAft>
                        <a:buNone/>
                      </a:pPr>
                      <a:r>
                        <a:rPr b="1" lang="pl-PL">
                          <a:solidFill>
                            <a:schemeClr val="lt1"/>
                          </a:solidFill>
                        </a:rPr>
                        <a:t>Rec@5</a:t>
                      </a:r>
                      <a:endParaRPr b="1">
                        <a:solidFill>
                          <a:schemeClr val="lt1"/>
                        </a:solidFill>
                      </a:endParaRPr>
                    </a:p>
                  </a:txBody>
                  <a:tcPr marT="91425" marB="91425" marR="91425" marL="91425">
                    <a:solidFill>
                      <a:schemeClr val="dk2"/>
                    </a:solidFill>
                  </a:tcPr>
                </a:tc>
                <a:tc>
                  <a:txBody>
                    <a:bodyPr/>
                    <a:lstStyle/>
                    <a:p>
                      <a:pPr indent="0" lvl="0" marL="0" rtl="0" algn="l">
                        <a:spcBef>
                          <a:spcPts val="0"/>
                        </a:spcBef>
                        <a:spcAft>
                          <a:spcPts val="0"/>
                        </a:spcAft>
                        <a:buNone/>
                      </a:pPr>
                      <a:r>
                        <a:rPr b="1" lang="pl-PL">
                          <a:solidFill>
                            <a:schemeClr val="lt1"/>
                          </a:solidFill>
                        </a:rPr>
                        <a:t>MRR@5</a:t>
                      </a:r>
                      <a:endParaRPr b="1">
                        <a:solidFill>
                          <a:schemeClr val="lt1"/>
                        </a:solidFill>
                      </a:endParaRPr>
                    </a:p>
                  </a:txBody>
                  <a:tcPr marT="91425" marB="91425" marR="91425" marL="91425">
                    <a:solidFill>
                      <a:schemeClr val="dk2"/>
                    </a:solidFill>
                  </a:tcPr>
                </a:tc>
              </a:tr>
              <a:tr h="381000">
                <a:tc>
                  <a:txBody>
                    <a:bodyPr/>
                    <a:lstStyle/>
                    <a:p>
                      <a:pPr indent="0" lvl="0" marL="0" rtl="0" algn="l">
                        <a:spcBef>
                          <a:spcPts val="0"/>
                        </a:spcBef>
                        <a:spcAft>
                          <a:spcPts val="0"/>
                        </a:spcAft>
                        <a:buNone/>
                      </a:pPr>
                      <a:r>
                        <a:rPr b="1" lang="pl-PL">
                          <a:solidFill>
                            <a:schemeClr val="dk2"/>
                          </a:solidFill>
                        </a:rPr>
                        <a:t>VSKNN</a:t>
                      </a:r>
                      <a:endParaRPr b="1">
                        <a:solidFill>
                          <a:schemeClr val="dk2"/>
                        </a:solidFill>
                      </a:endParaRPr>
                    </a:p>
                  </a:txBody>
                  <a:tcPr marT="91425" marB="91425" marR="91425" marL="91425"/>
                </a:tc>
                <a:tc>
                  <a:txBody>
                    <a:bodyPr/>
                    <a:lstStyle/>
                    <a:p>
                      <a:pPr indent="0" lvl="0" marL="0" rtl="0" algn="l">
                        <a:spcBef>
                          <a:spcPts val="0"/>
                        </a:spcBef>
                        <a:spcAft>
                          <a:spcPts val="0"/>
                        </a:spcAft>
                        <a:buNone/>
                      </a:pPr>
                      <a:r>
                        <a:rPr lang="pl-PL">
                          <a:solidFill>
                            <a:schemeClr val="dk2"/>
                          </a:solidFill>
                        </a:rPr>
                        <a:t>0.398</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pl-PL">
                          <a:solidFill>
                            <a:schemeClr val="dk2"/>
                          </a:solidFill>
                        </a:rPr>
                        <a:t>0.508</a:t>
                      </a:r>
                      <a:endParaRPr>
                        <a:solidFill>
                          <a:schemeClr val="dk2"/>
                        </a:solidFill>
                      </a:endParaRPr>
                    </a:p>
                  </a:txBody>
                  <a:tcPr marT="91425" marB="91425" marR="91425" marL="91425"/>
                </a:tc>
              </a:tr>
              <a:tr h="381000">
                <a:tc>
                  <a:txBody>
                    <a:bodyPr/>
                    <a:lstStyle/>
                    <a:p>
                      <a:pPr indent="0" lvl="0" marL="0" rtl="0" algn="l">
                        <a:spcBef>
                          <a:spcPts val="0"/>
                        </a:spcBef>
                        <a:spcAft>
                          <a:spcPts val="0"/>
                        </a:spcAft>
                        <a:buNone/>
                      </a:pPr>
                      <a:r>
                        <a:rPr b="1" lang="pl-PL">
                          <a:solidFill>
                            <a:schemeClr val="dk2"/>
                          </a:solidFill>
                        </a:rPr>
                        <a:t>Architektura Deep Learningowa #1</a:t>
                      </a:r>
                      <a:endParaRPr b="1">
                        <a:solidFill>
                          <a:schemeClr val="dk2"/>
                        </a:solidFill>
                      </a:endParaRPr>
                    </a:p>
                  </a:txBody>
                  <a:tcPr marT="91425" marB="91425" marR="91425" marL="91425"/>
                </a:tc>
                <a:tc>
                  <a:txBody>
                    <a:bodyPr/>
                    <a:lstStyle/>
                    <a:p>
                      <a:pPr indent="0" lvl="0" marL="0" rtl="0" algn="l">
                        <a:spcBef>
                          <a:spcPts val="0"/>
                        </a:spcBef>
                        <a:spcAft>
                          <a:spcPts val="0"/>
                        </a:spcAft>
                        <a:buNone/>
                      </a:pPr>
                      <a:r>
                        <a:rPr lang="pl-PL">
                          <a:solidFill>
                            <a:schemeClr val="dk2"/>
                          </a:solidFill>
                        </a:rPr>
                        <a:t>0.386</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pl-PL">
                          <a:solidFill>
                            <a:schemeClr val="dk2"/>
                          </a:solidFill>
                        </a:rPr>
                        <a:t>0.493</a:t>
                      </a:r>
                      <a:endParaRPr>
                        <a:solidFill>
                          <a:schemeClr val="dk2"/>
                        </a:solidFill>
                      </a:endParaRPr>
                    </a:p>
                  </a:txBody>
                  <a:tcPr marT="91425" marB="91425" marR="91425" marL="91425"/>
                </a:tc>
              </a:tr>
              <a:tr h="381000">
                <a:tc>
                  <a:txBody>
                    <a:bodyPr/>
                    <a:lstStyle/>
                    <a:p>
                      <a:pPr indent="0" lvl="0" marL="0" rtl="0" algn="l">
                        <a:spcBef>
                          <a:spcPts val="0"/>
                        </a:spcBef>
                        <a:spcAft>
                          <a:spcPts val="0"/>
                        </a:spcAft>
                        <a:buNone/>
                      </a:pPr>
                      <a:r>
                        <a:rPr b="1" lang="pl-PL"/>
                        <a:t>Architektura Deep Learningowa #2</a:t>
                      </a:r>
                      <a:endParaRPr b="1"/>
                    </a:p>
                  </a:txBody>
                  <a:tcPr marT="91425" marB="91425" marR="91425" marL="91425"/>
                </a:tc>
                <a:tc>
                  <a:txBody>
                    <a:bodyPr/>
                    <a:lstStyle/>
                    <a:p>
                      <a:pPr indent="0" lvl="0" marL="0" rtl="0" algn="l">
                        <a:spcBef>
                          <a:spcPts val="0"/>
                        </a:spcBef>
                        <a:spcAft>
                          <a:spcPts val="0"/>
                        </a:spcAft>
                        <a:buNone/>
                      </a:pPr>
                      <a:r>
                        <a:rPr lang="pl-PL"/>
                        <a:t>0.371</a:t>
                      </a:r>
                      <a:endParaRPr/>
                    </a:p>
                  </a:txBody>
                  <a:tcPr marT="91425" marB="91425" marR="91425" marL="91425"/>
                </a:tc>
                <a:tc>
                  <a:txBody>
                    <a:bodyPr/>
                    <a:lstStyle/>
                    <a:p>
                      <a:pPr indent="0" lvl="0" marL="0" rtl="0" algn="l">
                        <a:spcBef>
                          <a:spcPts val="0"/>
                        </a:spcBef>
                        <a:spcAft>
                          <a:spcPts val="0"/>
                        </a:spcAft>
                        <a:buNone/>
                      </a:pPr>
                      <a:r>
                        <a:rPr lang="pl-PL"/>
                        <a:t>0.488</a:t>
                      </a:r>
                      <a:endParaRPr/>
                    </a:p>
                  </a:txBody>
                  <a:tcPr marT="91425" marB="91425" marR="91425" marL="91425"/>
                </a:tc>
              </a:tr>
              <a:tr h="381000">
                <a:tc>
                  <a:txBody>
                    <a:bodyPr/>
                    <a:lstStyle/>
                    <a:p>
                      <a:pPr indent="0" lvl="0" marL="0" rtl="0" algn="l">
                        <a:spcBef>
                          <a:spcPts val="0"/>
                        </a:spcBef>
                        <a:spcAft>
                          <a:spcPts val="0"/>
                        </a:spcAft>
                        <a:buNone/>
                      </a:pPr>
                      <a:r>
                        <a:rPr b="1" lang="pl-PL"/>
                        <a:t>Architektura Deep Learningowa #3</a:t>
                      </a:r>
                      <a:endParaRPr b="1"/>
                    </a:p>
                  </a:txBody>
                  <a:tcPr marT="91425" marB="91425" marR="91425" marL="91425"/>
                </a:tc>
                <a:tc>
                  <a:txBody>
                    <a:bodyPr/>
                    <a:lstStyle/>
                    <a:p>
                      <a:pPr indent="0" lvl="0" marL="0" rtl="0" algn="l">
                        <a:spcBef>
                          <a:spcPts val="0"/>
                        </a:spcBef>
                        <a:spcAft>
                          <a:spcPts val="0"/>
                        </a:spcAft>
                        <a:buNone/>
                      </a:pPr>
                      <a:r>
                        <a:rPr lang="pl-PL"/>
                        <a:t>0.355</a:t>
                      </a:r>
                      <a:endParaRPr/>
                    </a:p>
                  </a:txBody>
                  <a:tcPr marT="91425" marB="91425" marR="91425" marL="91425"/>
                </a:tc>
                <a:tc>
                  <a:txBody>
                    <a:bodyPr/>
                    <a:lstStyle/>
                    <a:p>
                      <a:pPr indent="0" lvl="0" marL="0" rtl="0" algn="l">
                        <a:spcBef>
                          <a:spcPts val="0"/>
                        </a:spcBef>
                        <a:spcAft>
                          <a:spcPts val="0"/>
                        </a:spcAft>
                        <a:buNone/>
                      </a:pPr>
                      <a:r>
                        <a:rPr lang="pl-PL"/>
                        <a:t>0.457</a:t>
                      </a:r>
                      <a:endParaRPr/>
                    </a:p>
                  </a:txBody>
                  <a:tcPr marT="91425" marB="91425" marR="91425" marL="91425"/>
                </a:tc>
              </a:tr>
              <a:tr h="381000">
                <a:tc>
                  <a:txBody>
                    <a:bodyPr/>
                    <a:lstStyle/>
                    <a:p>
                      <a:pPr indent="0" lvl="0" marL="0" rtl="0" algn="l">
                        <a:spcBef>
                          <a:spcPts val="0"/>
                        </a:spcBef>
                        <a:spcAft>
                          <a:spcPts val="0"/>
                        </a:spcAft>
                        <a:buNone/>
                      </a:pPr>
                      <a:r>
                        <a:rPr b="1" lang="pl-PL"/>
                        <a:t>Architektura ML #1</a:t>
                      </a:r>
                      <a:endParaRPr b="1"/>
                    </a:p>
                  </a:txBody>
                  <a:tcPr marT="91425" marB="91425" marR="91425" marL="91425"/>
                </a:tc>
                <a:tc>
                  <a:txBody>
                    <a:bodyPr/>
                    <a:lstStyle/>
                    <a:p>
                      <a:pPr indent="0" lvl="0" marL="0" rtl="0" algn="l">
                        <a:spcBef>
                          <a:spcPts val="0"/>
                        </a:spcBef>
                        <a:spcAft>
                          <a:spcPts val="0"/>
                        </a:spcAft>
                        <a:buNone/>
                      </a:pPr>
                      <a:r>
                        <a:rPr lang="pl-PL"/>
                        <a:t>0.341</a:t>
                      </a:r>
                      <a:endParaRPr/>
                    </a:p>
                  </a:txBody>
                  <a:tcPr marT="91425" marB="91425" marR="91425" marL="91425"/>
                </a:tc>
                <a:tc>
                  <a:txBody>
                    <a:bodyPr/>
                    <a:lstStyle/>
                    <a:p>
                      <a:pPr indent="0" lvl="0" marL="0" rtl="0" algn="l">
                        <a:spcBef>
                          <a:spcPts val="0"/>
                        </a:spcBef>
                        <a:spcAft>
                          <a:spcPts val="0"/>
                        </a:spcAft>
                        <a:buNone/>
                      </a:pPr>
                      <a:r>
                        <a:rPr lang="pl-PL"/>
                        <a:t>0.508</a:t>
                      </a:r>
                      <a:endParaRPr/>
                    </a:p>
                  </a:txBody>
                  <a:tcPr marT="91425" marB="91425" marR="91425" marL="91425"/>
                </a:tc>
              </a:tr>
              <a:tr h="381000">
                <a:tc>
                  <a:txBody>
                    <a:bodyPr/>
                    <a:lstStyle/>
                    <a:p>
                      <a:pPr indent="0" lvl="0" marL="0" rtl="0" algn="l">
                        <a:spcBef>
                          <a:spcPts val="0"/>
                        </a:spcBef>
                        <a:spcAft>
                          <a:spcPts val="0"/>
                        </a:spcAft>
                        <a:buNone/>
                      </a:pPr>
                      <a:r>
                        <a:rPr b="1" i="1" lang="pl-PL"/>
                        <a:t>Architektura ML #2</a:t>
                      </a:r>
                      <a:endParaRPr b="1" i="1"/>
                    </a:p>
                  </a:txBody>
                  <a:tcPr marT="91425" marB="91425" marR="91425" marL="91425"/>
                </a:tc>
                <a:tc>
                  <a:txBody>
                    <a:bodyPr/>
                    <a:lstStyle/>
                    <a:p>
                      <a:pPr indent="0" lvl="0" marL="0" rtl="0" algn="l">
                        <a:spcBef>
                          <a:spcPts val="0"/>
                        </a:spcBef>
                        <a:spcAft>
                          <a:spcPts val="0"/>
                        </a:spcAft>
                        <a:buNone/>
                      </a:pPr>
                      <a:r>
                        <a:rPr i="1" lang="pl-PL"/>
                        <a:t>0.165</a:t>
                      </a:r>
                      <a:endParaRPr i="1"/>
                    </a:p>
                  </a:txBody>
                  <a:tcPr marT="91425" marB="91425" marR="91425" marL="91425"/>
                </a:tc>
                <a:tc>
                  <a:txBody>
                    <a:bodyPr/>
                    <a:lstStyle/>
                    <a:p>
                      <a:pPr indent="0" lvl="0" marL="0" rtl="0" algn="l">
                        <a:spcBef>
                          <a:spcPts val="0"/>
                        </a:spcBef>
                        <a:spcAft>
                          <a:spcPts val="0"/>
                        </a:spcAft>
                        <a:buNone/>
                      </a:pPr>
                      <a:r>
                        <a:rPr i="1" lang="pl-PL"/>
                        <a:t>0.210</a:t>
                      </a:r>
                      <a:endParaRPr i="1"/>
                    </a:p>
                  </a:txBody>
                  <a:tcPr marT="91425" marB="91425" marR="91425" marL="91425"/>
                </a:tc>
              </a:tr>
            </a:tbl>
          </a:graphicData>
        </a:graphic>
      </p:graphicFrame>
      <p:sp>
        <p:nvSpPr>
          <p:cNvPr id="119" name="Google Shape;119;p18"/>
          <p:cNvSpPr/>
          <p:nvPr/>
        </p:nvSpPr>
        <p:spPr>
          <a:xfrm>
            <a:off x="952500" y="4996550"/>
            <a:ext cx="5604600" cy="250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pl-PL" sz="1100">
                <a:solidFill>
                  <a:srgbClr val="001958"/>
                </a:solidFill>
                <a:latin typeface="Barlow Condensed"/>
                <a:ea typeface="Barlow Condensed"/>
                <a:cs typeface="Barlow Condensed"/>
                <a:sym typeface="Barlow Condensed"/>
              </a:rPr>
              <a:t>Rec@5:</a:t>
            </a:r>
            <a:r>
              <a:rPr lang="pl-PL" sz="1100">
                <a:solidFill>
                  <a:srgbClr val="001958"/>
                </a:solidFill>
                <a:latin typeface="Barlow Condensed"/>
                <a:ea typeface="Barlow Condensed"/>
                <a:cs typeface="Barlow Condensed"/>
                <a:sym typeface="Barlow Condensed"/>
              </a:rPr>
              <a:t> Recall at 5 -&gt; Liczba poprawnie zidentyfikowanych produktów spośród 5 pierwszych rekomendacji; wyciągamy średnią dla wszystkich sesji.</a:t>
            </a:r>
            <a:br>
              <a:rPr lang="pl-PL" sz="1100">
                <a:solidFill>
                  <a:srgbClr val="001958"/>
                </a:solidFill>
                <a:latin typeface="Barlow Condensed"/>
                <a:ea typeface="Barlow Condensed"/>
                <a:cs typeface="Barlow Condensed"/>
                <a:sym typeface="Barlow Condensed"/>
              </a:rPr>
            </a:br>
            <a:endParaRPr sz="1100">
              <a:solidFill>
                <a:srgbClr val="001958"/>
              </a:solidFill>
              <a:latin typeface="Barlow Condensed"/>
              <a:ea typeface="Barlow Condensed"/>
              <a:cs typeface="Barlow Condensed"/>
              <a:sym typeface="Barlow Condensed"/>
            </a:endParaRPr>
          </a:p>
          <a:p>
            <a:pPr indent="0" lvl="0" marL="0" marR="0" rtl="0" algn="l">
              <a:lnSpc>
                <a:spcPct val="100000"/>
              </a:lnSpc>
              <a:spcBef>
                <a:spcPts val="0"/>
              </a:spcBef>
              <a:spcAft>
                <a:spcPts val="0"/>
              </a:spcAft>
              <a:buNone/>
            </a:pPr>
            <a:r>
              <a:rPr b="1" lang="pl-PL" sz="1100">
                <a:solidFill>
                  <a:srgbClr val="001958"/>
                </a:solidFill>
                <a:latin typeface="Barlow Condensed"/>
                <a:ea typeface="Barlow Condensed"/>
                <a:cs typeface="Barlow Condensed"/>
                <a:sym typeface="Barlow Condensed"/>
              </a:rPr>
              <a:t>MRR@5: </a:t>
            </a:r>
            <a:r>
              <a:rPr lang="pl-PL" sz="1100">
                <a:solidFill>
                  <a:srgbClr val="001958"/>
                </a:solidFill>
                <a:latin typeface="Barlow Condensed"/>
                <a:ea typeface="Barlow Condensed"/>
                <a:cs typeface="Barlow Condensed"/>
                <a:sym typeface="Barlow Condensed"/>
              </a:rPr>
              <a:t>Mean Reciprocal Rank at 5 -&gt; Odwrotność pozycji pierwszego istotnego produktu w sekwencji produktowej, wyciągamy średnią dla wszystkich sesji.j</a:t>
            </a:r>
            <a:endParaRPr sz="1100">
              <a:solidFill>
                <a:srgbClr val="001958"/>
              </a:solidFill>
              <a:latin typeface="Barlow Condensed"/>
              <a:ea typeface="Barlow Condensed"/>
              <a:cs typeface="Barlow Condensed"/>
              <a:sym typeface="Barlow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p:nvPr/>
        </p:nvSpPr>
        <p:spPr>
          <a:xfrm>
            <a:off x="982070" y="1361440"/>
            <a:ext cx="2164080" cy="1320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26" name="Google Shape;126;p19"/>
          <p:cNvSpPr txBox="1"/>
          <p:nvPr/>
        </p:nvSpPr>
        <p:spPr>
          <a:xfrm>
            <a:off x="881576" y="414275"/>
            <a:ext cx="7380000" cy="50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pl-PL" sz="3400">
                <a:solidFill>
                  <a:srgbClr val="001958"/>
                </a:solidFill>
                <a:latin typeface="Barlow Condensed"/>
                <a:ea typeface="Barlow Condensed"/>
                <a:cs typeface="Barlow Condensed"/>
                <a:sym typeface="Barlow Condensed"/>
              </a:rPr>
              <a:t>k-NN bazujący na sesjach: czym jest sesja?</a:t>
            </a:r>
            <a:r>
              <a:rPr b="1" i="0" lang="pl-PL" sz="3400" u="none" cap="none" strike="noStrike">
                <a:solidFill>
                  <a:srgbClr val="001958"/>
                </a:solidFill>
                <a:latin typeface="Barlow Condensed"/>
                <a:ea typeface="Barlow Condensed"/>
                <a:cs typeface="Barlow Condensed"/>
                <a:sym typeface="Barlow Condensed"/>
              </a:rPr>
              <a:t> </a:t>
            </a:r>
            <a:endParaRPr b="1" i="0" sz="3400" u="none" cap="none" strike="noStrike">
              <a:solidFill>
                <a:srgbClr val="001958"/>
              </a:solidFill>
              <a:latin typeface="Barlow Condensed"/>
              <a:ea typeface="Barlow Condensed"/>
              <a:cs typeface="Barlow Condensed"/>
              <a:sym typeface="Barlow Condensed"/>
            </a:endParaRPr>
          </a:p>
        </p:txBody>
      </p:sp>
      <p:sp>
        <p:nvSpPr>
          <p:cNvPr id="127" name="Google Shape;127;p19"/>
          <p:cNvSpPr txBox="1"/>
          <p:nvPr/>
        </p:nvSpPr>
        <p:spPr>
          <a:xfrm>
            <a:off x="884343" y="897408"/>
            <a:ext cx="4635593" cy="347078"/>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lang="pl-PL" sz="1800">
                <a:solidFill>
                  <a:srgbClr val="001958"/>
                </a:solidFill>
                <a:latin typeface="Barlow Condensed"/>
                <a:ea typeface="Barlow Condensed"/>
                <a:cs typeface="Barlow Condensed"/>
                <a:sym typeface="Barlow Condensed"/>
              </a:rPr>
              <a:t>Dane wejściowe</a:t>
            </a:r>
            <a:endParaRPr/>
          </a:p>
        </p:txBody>
      </p:sp>
      <p:pic>
        <p:nvPicPr>
          <p:cNvPr id="128" name="Google Shape;128;p19"/>
          <p:cNvPicPr preferRelativeResize="0"/>
          <p:nvPr/>
        </p:nvPicPr>
        <p:blipFill>
          <a:blip r:embed="rId3">
            <a:alphaModFix/>
          </a:blip>
          <a:stretch>
            <a:fillRect/>
          </a:stretch>
        </p:blipFill>
        <p:spPr>
          <a:xfrm>
            <a:off x="6861144" y="6345100"/>
            <a:ext cx="3294367" cy="505100"/>
          </a:xfrm>
          <a:prstGeom prst="rect">
            <a:avLst/>
          </a:prstGeom>
          <a:noFill/>
          <a:ln>
            <a:noFill/>
          </a:ln>
        </p:spPr>
      </p:pic>
      <p:sp>
        <p:nvSpPr>
          <p:cNvPr id="129" name="Google Shape;129;p19"/>
          <p:cNvSpPr/>
          <p:nvPr/>
        </p:nvSpPr>
        <p:spPr>
          <a:xfrm>
            <a:off x="2053800" y="2094538"/>
            <a:ext cx="1197900" cy="1197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3775413" y="2094538"/>
            <a:ext cx="1197900" cy="1197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5497050" y="2094538"/>
            <a:ext cx="1197900" cy="1197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7218675" y="2094538"/>
            <a:ext cx="1197900" cy="1197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8940300" y="2094538"/>
            <a:ext cx="1197900" cy="1197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2104525" y="3747150"/>
            <a:ext cx="1197900" cy="1197900"/>
          </a:xfrm>
          <a:prstGeom prst="ellipse">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3826150" y="3747150"/>
            <a:ext cx="1197900" cy="1197900"/>
          </a:xfrm>
          <a:prstGeom prst="ellipse">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5547775" y="3747150"/>
            <a:ext cx="1197900" cy="1197900"/>
          </a:xfrm>
          <a:prstGeom prst="ellipse">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2104525" y="5399750"/>
            <a:ext cx="1197900" cy="1197900"/>
          </a:xfrm>
          <a:prstGeom prst="ellipse">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2245650" y="2270500"/>
            <a:ext cx="814200" cy="8460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3967275" y="2270500"/>
            <a:ext cx="814200" cy="8460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2296375" y="5575700"/>
            <a:ext cx="814200" cy="8460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5688900" y="2270500"/>
            <a:ext cx="814200" cy="774000"/>
          </a:xfrm>
          <a:prstGeom prst="pentagon">
            <a:avLst>
              <a:gd fmla="val 105146" name="hf"/>
              <a:gd fmla="val 110557" name="vf"/>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7410525" y="2286400"/>
            <a:ext cx="814200" cy="814200"/>
          </a:xfrm>
          <a:prstGeom prst="octagon">
            <a:avLst>
              <a:gd fmla="val 29289"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9193200" y="2347450"/>
            <a:ext cx="692100" cy="692100"/>
          </a:xfrm>
          <a:prstGeom prst="frame">
            <a:avLst>
              <a:gd fmla="val 12500" name="adj1"/>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 name="Google Shape;144;p19"/>
          <p:cNvCxnSpPr>
            <a:stCxn id="129" idx="6"/>
            <a:endCxn id="130" idx="2"/>
          </p:cNvCxnSpPr>
          <p:nvPr/>
        </p:nvCxnSpPr>
        <p:spPr>
          <a:xfrm>
            <a:off x="3251700" y="2693488"/>
            <a:ext cx="523800" cy="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19"/>
          <p:cNvCxnSpPr>
            <a:stCxn id="130" idx="6"/>
            <a:endCxn id="131" idx="2"/>
          </p:cNvCxnSpPr>
          <p:nvPr/>
        </p:nvCxnSpPr>
        <p:spPr>
          <a:xfrm>
            <a:off x="4973313" y="2693488"/>
            <a:ext cx="523800" cy="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19"/>
          <p:cNvCxnSpPr>
            <a:stCxn id="131" idx="6"/>
            <a:endCxn id="132" idx="2"/>
          </p:cNvCxnSpPr>
          <p:nvPr/>
        </p:nvCxnSpPr>
        <p:spPr>
          <a:xfrm>
            <a:off x="6694950" y="2693488"/>
            <a:ext cx="523800" cy="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19"/>
          <p:cNvCxnSpPr>
            <a:stCxn id="132" idx="6"/>
            <a:endCxn id="133" idx="2"/>
          </p:cNvCxnSpPr>
          <p:nvPr/>
        </p:nvCxnSpPr>
        <p:spPr>
          <a:xfrm>
            <a:off x="8416575" y="2693488"/>
            <a:ext cx="523800" cy="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19"/>
          <p:cNvSpPr/>
          <p:nvPr/>
        </p:nvSpPr>
        <p:spPr>
          <a:xfrm>
            <a:off x="2357425" y="4000050"/>
            <a:ext cx="692100" cy="692100"/>
          </a:xfrm>
          <a:prstGeom prst="corner">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a:off x="5800675" y="4000050"/>
            <a:ext cx="692100" cy="692100"/>
          </a:xfrm>
          <a:prstGeom prst="corner">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4018000" y="3958960"/>
            <a:ext cx="814200" cy="774300"/>
          </a:xfrm>
          <a:prstGeom prst="decagon">
            <a:avLst>
              <a:gd fmla="val 105146" name="vf"/>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19"/>
          <p:cNvCxnSpPr>
            <a:stCxn id="134" idx="6"/>
            <a:endCxn id="135" idx="2"/>
          </p:cNvCxnSpPr>
          <p:nvPr/>
        </p:nvCxnSpPr>
        <p:spPr>
          <a:xfrm>
            <a:off x="3302425" y="4346100"/>
            <a:ext cx="523800" cy="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19"/>
          <p:cNvCxnSpPr>
            <a:stCxn id="135" idx="6"/>
            <a:endCxn id="136" idx="2"/>
          </p:cNvCxnSpPr>
          <p:nvPr/>
        </p:nvCxnSpPr>
        <p:spPr>
          <a:xfrm>
            <a:off x="5024050" y="4346100"/>
            <a:ext cx="523800" cy="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19"/>
          <p:cNvSpPr txBox="1"/>
          <p:nvPr/>
        </p:nvSpPr>
        <p:spPr>
          <a:xfrm>
            <a:off x="1372700" y="5660150"/>
            <a:ext cx="7188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l-PL" sz="3200"/>
              <a:t>?</a:t>
            </a:r>
            <a:endParaRPr b="1"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p:nvPr/>
        </p:nvSpPr>
        <p:spPr>
          <a:xfrm>
            <a:off x="982070" y="1361440"/>
            <a:ext cx="2164200" cy="132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0" name="Google Shape;160;p20"/>
          <p:cNvSpPr txBox="1"/>
          <p:nvPr/>
        </p:nvSpPr>
        <p:spPr>
          <a:xfrm>
            <a:off x="881575" y="414275"/>
            <a:ext cx="10750200" cy="50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pl-PL" sz="3400">
                <a:solidFill>
                  <a:srgbClr val="001958"/>
                </a:solidFill>
                <a:latin typeface="Barlow Condensed"/>
                <a:ea typeface="Barlow Condensed"/>
                <a:cs typeface="Barlow Condensed"/>
                <a:sym typeface="Barlow Condensed"/>
              </a:rPr>
              <a:t>k-NN bazujący na sesjach: co zyskujemy?</a:t>
            </a:r>
            <a:r>
              <a:rPr b="1" i="0" lang="pl-PL" sz="3400" u="none" cap="none" strike="noStrike">
                <a:solidFill>
                  <a:srgbClr val="001958"/>
                </a:solidFill>
                <a:latin typeface="Barlow Condensed"/>
                <a:ea typeface="Barlow Condensed"/>
                <a:cs typeface="Barlow Condensed"/>
                <a:sym typeface="Barlow Condensed"/>
              </a:rPr>
              <a:t> </a:t>
            </a:r>
            <a:endParaRPr b="1" i="0" sz="3400" u="none" cap="none" strike="noStrike">
              <a:solidFill>
                <a:srgbClr val="001958"/>
              </a:solidFill>
              <a:latin typeface="Barlow Condensed"/>
              <a:ea typeface="Barlow Condensed"/>
              <a:cs typeface="Barlow Condensed"/>
              <a:sym typeface="Barlow Condensed"/>
            </a:endParaRPr>
          </a:p>
        </p:txBody>
      </p:sp>
      <p:sp>
        <p:nvSpPr>
          <p:cNvPr id="161" name="Google Shape;161;p20"/>
          <p:cNvSpPr txBox="1"/>
          <p:nvPr/>
        </p:nvSpPr>
        <p:spPr>
          <a:xfrm>
            <a:off x="982075" y="1661225"/>
            <a:ext cx="10649700" cy="2813700"/>
          </a:xfrm>
          <a:prstGeom prst="rect">
            <a:avLst/>
          </a:prstGeom>
          <a:noFill/>
          <a:ln cap="flat" cmpd="sng" w="9525">
            <a:solidFill>
              <a:srgbClr val="000000">
                <a:alpha val="0"/>
              </a:srgbClr>
            </a:solidFill>
            <a:prstDash val="solid"/>
            <a:round/>
            <a:headEnd len="sm" w="sm" type="none"/>
            <a:tailEnd len="sm" w="sm" type="none"/>
          </a:ln>
        </p:spPr>
        <p:txBody>
          <a:bodyPr anchorCtr="0" anchor="ctr" bIns="45700" lIns="91425" spcFirstLastPara="1" rIns="91425" wrap="square" tIns="45700">
            <a:spAutoFit/>
          </a:bodyPr>
          <a:lstStyle/>
          <a:p>
            <a:pPr indent="-406400" lvl="0" marL="457200" marR="0" rtl="0" algn="l">
              <a:lnSpc>
                <a:spcPct val="150000"/>
              </a:lnSpc>
              <a:spcBef>
                <a:spcPts val="0"/>
              </a:spcBef>
              <a:spcAft>
                <a:spcPts val="0"/>
              </a:spcAft>
              <a:buClr>
                <a:schemeClr val="dk2"/>
              </a:buClr>
              <a:buSzPts val="2080"/>
              <a:buFont typeface="Barlow Condensed"/>
              <a:buAutoNum type="arabicPeriod"/>
            </a:pPr>
            <a:r>
              <a:rPr b="1" lang="pl-PL" sz="1600">
                <a:solidFill>
                  <a:srgbClr val="001958"/>
                </a:solidFill>
                <a:latin typeface="Barlow Condensed"/>
                <a:ea typeface="Barlow Condensed"/>
                <a:cs typeface="Barlow Condensed"/>
                <a:sym typeface="Barlow Condensed"/>
              </a:rPr>
              <a:t>Prostota.</a:t>
            </a:r>
            <a:endParaRPr sz="1600">
              <a:solidFill>
                <a:srgbClr val="001958"/>
              </a:solidFill>
              <a:latin typeface="Barlow Condensed"/>
              <a:ea typeface="Barlow Condensed"/>
              <a:cs typeface="Barlow Condensed"/>
              <a:sym typeface="Barlow Condensed"/>
            </a:endParaRPr>
          </a:p>
          <a:p>
            <a:pPr indent="-406400" lvl="0" marL="457200" marR="0" rtl="0" algn="l">
              <a:lnSpc>
                <a:spcPct val="150000"/>
              </a:lnSpc>
              <a:spcBef>
                <a:spcPts val="0"/>
              </a:spcBef>
              <a:spcAft>
                <a:spcPts val="0"/>
              </a:spcAft>
              <a:buClr>
                <a:schemeClr val="dk2"/>
              </a:buClr>
              <a:buSzPts val="2080"/>
              <a:buFont typeface="Barlow Condensed"/>
              <a:buAutoNum type="arabicPeriod"/>
            </a:pPr>
            <a:r>
              <a:rPr b="1" lang="pl-PL" sz="1600">
                <a:solidFill>
                  <a:srgbClr val="001958"/>
                </a:solidFill>
                <a:latin typeface="Barlow Condensed"/>
                <a:ea typeface="Barlow Condensed"/>
                <a:cs typeface="Barlow Condensed"/>
                <a:sym typeface="Barlow Condensed"/>
              </a:rPr>
              <a:t>Solidność:</a:t>
            </a:r>
            <a:r>
              <a:rPr lang="pl-PL" sz="1600">
                <a:solidFill>
                  <a:srgbClr val="001958"/>
                </a:solidFill>
                <a:latin typeface="Barlow Condensed"/>
                <a:ea typeface="Barlow Condensed"/>
                <a:cs typeface="Barlow Condensed"/>
                <a:sym typeface="Barlow Condensed"/>
              </a:rPr>
              <a:t> wyniki rekomendacji uzyskiwane przez algorytm są bardzo bliskie tuningowanym (mocno) sieciom neuronowym </a:t>
            </a:r>
            <a:r>
              <a:rPr baseline="30000" lang="pl-PL" sz="1600">
                <a:solidFill>
                  <a:srgbClr val="001958"/>
                </a:solidFill>
                <a:latin typeface="Barlow Condensed"/>
                <a:ea typeface="Barlow Condensed"/>
                <a:cs typeface="Barlow Condensed"/>
                <a:sym typeface="Barlow Condensed"/>
              </a:rPr>
              <a:t>1,2</a:t>
            </a:r>
            <a:r>
              <a:rPr lang="pl-PL" sz="1600">
                <a:solidFill>
                  <a:srgbClr val="001958"/>
                </a:solidFill>
                <a:latin typeface="Barlow Condensed"/>
                <a:ea typeface="Barlow Condensed"/>
                <a:cs typeface="Barlow Condensed"/>
                <a:sym typeface="Barlow Condensed"/>
              </a:rPr>
              <a:t>.</a:t>
            </a:r>
            <a:endParaRPr sz="600"/>
          </a:p>
          <a:p>
            <a:pPr indent="-406400" lvl="0" marL="457200" marR="0" rtl="0" algn="l">
              <a:lnSpc>
                <a:spcPct val="150000"/>
              </a:lnSpc>
              <a:spcBef>
                <a:spcPts val="0"/>
              </a:spcBef>
              <a:spcAft>
                <a:spcPts val="0"/>
              </a:spcAft>
              <a:buClr>
                <a:schemeClr val="dk2"/>
              </a:buClr>
              <a:buSzPts val="2080"/>
              <a:buFont typeface="Barlow Condensed"/>
              <a:buAutoNum type="arabicPeriod"/>
            </a:pPr>
            <a:r>
              <a:rPr b="1" lang="pl-PL" sz="1600">
                <a:solidFill>
                  <a:srgbClr val="001958"/>
                </a:solidFill>
                <a:latin typeface="Barlow Condensed"/>
                <a:ea typeface="Barlow Condensed"/>
                <a:cs typeface="Barlow Condensed"/>
                <a:sym typeface="Barlow Condensed"/>
              </a:rPr>
              <a:t>Prędkość</a:t>
            </a:r>
            <a:r>
              <a:rPr lang="pl-PL" sz="1600">
                <a:solidFill>
                  <a:srgbClr val="001958"/>
                </a:solidFill>
                <a:latin typeface="Barlow Condensed"/>
                <a:ea typeface="Barlow Condensed"/>
                <a:cs typeface="Barlow Condensed"/>
                <a:sym typeface="Barlow Condensed"/>
              </a:rPr>
              <a:t>: zmapowane sesje i produkty dają szybkie wyniki.</a:t>
            </a:r>
            <a:endParaRPr sz="1600">
              <a:solidFill>
                <a:srgbClr val="001958"/>
              </a:solidFill>
              <a:latin typeface="Barlow Condensed"/>
              <a:ea typeface="Barlow Condensed"/>
              <a:cs typeface="Barlow Condensed"/>
              <a:sym typeface="Barlow Condensed"/>
            </a:endParaRPr>
          </a:p>
          <a:p>
            <a:pPr indent="-360680" lvl="0" marL="457200" rtl="0" algn="l">
              <a:lnSpc>
                <a:spcPct val="150000"/>
              </a:lnSpc>
              <a:spcBef>
                <a:spcPts val="0"/>
              </a:spcBef>
              <a:spcAft>
                <a:spcPts val="0"/>
              </a:spcAft>
              <a:buClr>
                <a:schemeClr val="dk2"/>
              </a:buClr>
              <a:buSzPts val="2080"/>
              <a:buFont typeface="Barlow Condensed"/>
              <a:buAutoNum type="arabicPeriod"/>
            </a:pPr>
            <a:r>
              <a:rPr b="1" lang="pl-PL" sz="1600">
                <a:solidFill>
                  <a:srgbClr val="001958"/>
                </a:solidFill>
                <a:latin typeface="Barlow Condensed"/>
                <a:ea typeface="Barlow Condensed"/>
                <a:cs typeface="Barlow Condensed"/>
                <a:sym typeface="Barlow Condensed"/>
              </a:rPr>
              <a:t>Wzorzec do testów sieci neuronowych.</a:t>
            </a:r>
            <a:endParaRPr sz="1600">
              <a:solidFill>
                <a:srgbClr val="001958"/>
              </a:solidFill>
              <a:latin typeface="Barlow Condensed"/>
              <a:ea typeface="Barlow Condensed"/>
              <a:cs typeface="Barlow Condensed"/>
              <a:sym typeface="Barlow Condensed"/>
            </a:endParaRPr>
          </a:p>
          <a:p>
            <a:pPr indent="-360680" lvl="0" marL="457200" rtl="0" algn="l">
              <a:lnSpc>
                <a:spcPct val="150000"/>
              </a:lnSpc>
              <a:spcBef>
                <a:spcPts val="0"/>
              </a:spcBef>
              <a:spcAft>
                <a:spcPts val="0"/>
              </a:spcAft>
              <a:buClr>
                <a:schemeClr val="dk2"/>
              </a:buClr>
              <a:buSzPts val="2080"/>
              <a:buFont typeface="Barlow Condensed"/>
              <a:buAutoNum type="arabicPeriod"/>
            </a:pPr>
            <a:r>
              <a:rPr b="1" lang="pl-PL" sz="1600">
                <a:solidFill>
                  <a:srgbClr val="001958"/>
                </a:solidFill>
                <a:latin typeface="Barlow Condensed"/>
                <a:ea typeface="Barlow Condensed"/>
                <a:cs typeface="Barlow Condensed"/>
                <a:sym typeface="Barlow Condensed"/>
              </a:rPr>
              <a:t>Ochrona przed nadmiernym dopasowaniem.</a:t>
            </a:r>
            <a:r>
              <a:rPr lang="pl-PL" sz="1600">
                <a:solidFill>
                  <a:srgbClr val="001958"/>
                </a:solidFill>
                <a:latin typeface="Barlow Condensed"/>
                <a:ea typeface="Barlow Condensed"/>
                <a:cs typeface="Barlow Condensed"/>
                <a:sym typeface="Barlow Condensed"/>
              </a:rPr>
              <a:t> </a:t>
            </a:r>
            <a:endParaRPr sz="600">
              <a:solidFill>
                <a:schemeClr val="dk1"/>
              </a:solidFill>
            </a:endParaRPr>
          </a:p>
          <a:p>
            <a:pPr indent="-360680" lvl="0" marL="457200" rtl="0" algn="l">
              <a:lnSpc>
                <a:spcPct val="150000"/>
              </a:lnSpc>
              <a:spcBef>
                <a:spcPts val="0"/>
              </a:spcBef>
              <a:spcAft>
                <a:spcPts val="0"/>
              </a:spcAft>
              <a:buClr>
                <a:schemeClr val="dk2"/>
              </a:buClr>
              <a:buSzPts val="2080"/>
              <a:buFont typeface="Barlow Condensed"/>
              <a:buAutoNum type="arabicPeriod"/>
            </a:pPr>
            <a:r>
              <a:rPr b="1" lang="pl-PL" sz="1600">
                <a:solidFill>
                  <a:srgbClr val="001958"/>
                </a:solidFill>
                <a:latin typeface="Barlow Condensed"/>
                <a:ea typeface="Barlow Condensed"/>
                <a:cs typeface="Barlow Condensed"/>
                <a:sym typeface="Barlow Condensed"/>
              </a:rPr>
              <a:t>Wgląd w proces rekomendacji</a:t>
            </a:r>
            <a:r>
              <a:rPr lang="pl-PL" sz="1600">
                <a:solidFill>
                  <a:srgbClr val="001958"/>
                </a:solidFill>
                <a:latin typeface="Barlow Condensed"/>
                <a:ea typeface="Barlow Condensed"/>
                <a:cs typeface="Barlow Condensed"/>
                <a:sym typeface="Barlow Condensed"/>
              </a:rPr>
              <a:t>.</a:t>
            </a:r>
            <a:endParaRPr sz="1600">
              <a:solidFill>
                <a:srgbClr val="001958"/>
              </a:solidFill>
              <a:latin typeface="Barlow Condensed"/>
              <a:ea typeface="Barlow Condensed"/>
              <a:cs typeface="Barlow Condensed"/>
              <a:sym typeface="Barlow Condensed"/>
            </a:endParaRPr>
          </a:p>
        </p:txBody>
      </p:sp>
      <p:sp>
        <p:nvSpPr>
          <p:cNvPr id="162" name="Google Shape;162;p20"/>
          <p:cNvSpPr/>
          <p:nvPr/>
        </p:nvSpPr>
        <p:spPr>
          <a:xfrm>
            <a:off x="982684" y="5093175"/>
            <a:ext cx="8534100" cy="921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pl-PL" sz="1100">
                <a:solidFill>
                  <a:srgbClr val="001958"/>
                </a:solidFill>
                <a:latin typeface="Barlow Condensed"/>
                <a:ea typeface="Barlow Condensed"/>
                <a:cs typeface="Barlow Condensed"/>
                <a:sym typeface="Barlow Condensed"/>
              </a:rPr>
              <a:t>[1] Guo H., Tang R., Ye Y., Liu F., Zhang Y. (2019) A Novel KNN Approach for Session-Based Recommendation. In: Yang Q., Zhou ZH., Gong Z., Zhang ML., Huang SJ. (eds) Advances in Knowledge Discovery and Data Mining. PAKDD 2019. Lecture Notes in Computer Science, vol 11440. Springer, Cham. </a:t>
            </a:r>
            <a:r>
              <a:rPr lang="pl-PL" sz="1100" u="sng">
                <a:solidFill>
                  <a:schemeClr val="hlink"/>
                </a:solidFill>
                <a:latin typeface="Barlow Condensed"/>
                <a:ea typeface="Barlow Condensed"/>
                <a:cs typeface="Barlow Condensed"/>
                <a:sym typeface="Barlow Condensed"/>
                <a:hlinkClick r:id="rId3"/>
              </a:rPr>
              <a:t>https://doi.org/10.1007/978-3-030-16145-3_30</a:t>
            </a:r>
            <a:endParaRPr sz="1100">
              <a:solidFill>
                <a:srgbClr val="001958"/>
              </a:solidFill>
              <a:latin typeface="Barlow Condensed"/>
              <a:ea typeface="Barlow Condensed"/>
              <a:cs typeface="Barlow Condensed"/>
              <a:sym typeface="Barlow Condensed"/>
            </a:endParaRPr>
          </a:p>
          <a:p>
            <a:pPr indent="0" lvl="0" marL="0" marR="0" rtl="0" algn="l">
              <a:lnSpc>
                <a:spcPct val="100000"/>
              </a:lnSpc>
              <a:spcBef>
                <a:spcPts val="0"/>
              </a:spcBef>
              <a:spcAft>
                <a:spcPts val="0"/>
              </a:spcAft>
              <a:buNone/>
            </a:pPr>
            <a:r>
              <a:rPr lang="pl-PL" sz="1100">
                <a:solidFill>
                  <a:srgbClr val="001958"/>
                </a:solidFill>
                <a:latin typeface="Barlow Condensed"/>
                <a:ea typeface="Barlow Condensed"/>
                <a:cs typeface="Barlow Condensed"/>
                <a:sym typeface="Barlow Condensed"/>
              </a:rPr>
              <a:t>[2] Own research</a:t>
            </a:r>
            <a:endParaRPr sz="1100">
              <a:solidFill>
                <a:srgbClr val="001958"/>
              </a:solidFill>
              <a:latin typeface="Barlow Condensed"/>
              <a:ea typeface="Barlow Condensed"/>
              <a:cs typeface="Barlow Condensed"/>
              <a:sym typeface="Barlow Condensed"/>
            </a:endParaRPr>
          </a:p>
        </p:txBody>
      </p:sp>
      <p:pic>
        <p:nvPicPr>
          <p:cNvPr id="163" name="Google Shape;163;p20"/>
          <p:cNvPicPr preferRelativeResize="0"/>
          <p:nvPr/>
        </p:nvPicPr>
        <p:blipFill>
          <a:blip r:embed="rId4">
            <a:alphaModFix/>
          </a:blip>
          <a:stretch>
            <a:fillRect/>
          </a:stretch>
        </p:blipFill>
        <p:spPr>
          <a:xfrm>
            <a:off x="6861144" y="6345100"/>
            <a:ext cx="3294367" cy="50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p:nvPr/>
        </p:nvSpPr>
        <p:spPr>
          <a:xfrm>
            <a:off x="982070" y="1361440"/>
            <a:ext cx="2164200" cy="132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0" name="Google Shape;170;p21"/>
          <p:cNvSpPr txBox="1"/>
          <p:nvPr/>
        </p:nvSpPr>
        <p:spPr>
          <a:xfrm>
            <a:off x="881575" y="414275"/>
            <a:ext cx="10750200" cy="505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pl-PL" sz="3400">
                <a:solidFill>
                  <a:srgbClr val="001958"/>
                </a:solidFill>
                <a:latin typeface="Barlow Condensed"/>
                <a:ea typeface="Barlow Condensed"/>
                <a:cs typeface="Barlow Condensed"/>
                <a:sym typeface="Barlow Condensed"/>
              </a:rPr>
              <a:t>k-NN bazujący na sesjach: jaka jest struktura algorytmu?</a:t>
            </a:r>
            <a:r>
              <a:rPr b="1" i="0" lang="pl-PL" sz="3400" u="none" cap="none" strike="noStrike">
                <a:solidFill>
                  <a:srgbClr val="001958"/>
                </a:solidFill>
                <a:latin typeface="Barlow Condensed"/>
                <a:ea typeface="Barlow Condensed"/>
                <a:cs typeface="Barlow Condensed"/>
                <a:sym typeface="Barlow Condensed"/>
              </a:rPr>
              <a:t> </a:t>
            </a:r>
            <a:endParaRPr b="1" i="0" sz="3400" u="none" cap="none" strike="noStrike">
              <a:solidFill>
                <a:srgbClr val="001958"/>
              </a:solidFill>
              <a:latin typeface="Barlow Condensed"/>
              <a:ea typeface="Barlow Condensed"/>
              <a:cs typeface="Barlow Condensed"/>
              <a:sym typeface="Barlow Condensed"/>
            </a:endParaRPr>
          </a:p>
        </p:txBody>
      </p:sp>
      <p:pic>
        <p:nvPicPr>
          <p:cNvPr id="171" name="Google Shape;171;p21"/>
          <p:cNvPicPr preferRelativeResize="0"/>
          <p:nvPr/>
        </p:nvPicPr>
        <p:blipFill>
          <a:blip r:embed="rId3">
            <a:alphaModFix/>
          </a:blip>
          <a:stretch>
            <a:fillRect/>
          </a:stretch>
        </p:blipFill>
        <p:spPr>
          <a:xfrm>
            <a:off x="6861144" y="6345100"/>
            <a:ext cx="3294367" cy="505100"/>
          </a:xfrm>
          <a:prstGeom prst="rect">
            <a:avLst/>
          </a:prstGeom>
          <a:noFill/>
          <a:ln>
            <a:noFill/>
          </a:ln>
        </p:spPr>
      </p:pic>
      <p:cxnSp>
        <p:nvCxnSpPr>
          <p:cNvPr id="172" name="Google Shape;172;p21"/>
          <p:cNvCxnSpPr/>
          <p:nvPr/>
        </p:nvCxnSpPr>
        <p:spPr>
          <a:xfrm flipH="1">
            <a:off x="3548000" y="1493450"/>
            <a:ext cx="21300" cy="4672500"/>
          </a:xfrm>
          <a:prstGeom prst="straightConnector1">
            <a:avLst/>
          </a:prstGeom>
          <a:noFill/>
          <a:ln cap="flat" cmpd="sng" w="38100">
            <a:solidFill>
              <a:schemeClr val="dk2"/>
            </a:solidFill>
            <a:prstDash val="solid"/>
            <a:round/>
            <a:headEnd len="med" w="med" type="none"/>
            <a:tailEnd len="med" w="med" type="none"/>
          </a:ln>
        </p:spPr>
      </p:cxnSp>
      <p:sp>
        <p:nvSpPr>
          <p:cNvPr id="173" name="Google Shape;173;p21"/>
          <p:cNvSpPr txBox="1"/>
          <p:nvPr/>
        </p:nvSpPr>
        <p:spPr>
          <a:xfrm>
            <a:off x="150400" y="1574125"/>
            <a:ext cx="2055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l-PL" sz="3200"/>
              <a:t>fit()</a:t>
            </a:r>
            <a:endParaRPr b="1" sz="3200"/>
          </a:p>
        </p:txBody>
      </p:sp>
      <p:sp>
        <p:nvSpPr>
          <p:cNvPr id="174" name="Google Shape;174;p21"/>
          <p:cNvSpPr txBox="1"/>
          <p:nvPr/>
        </p:nvSpPr>
        <p:spPr>
          <a:xfrm>
            <a:off x="3701725" y="1574125"/>
            <a:ext cx="2055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l-PL" sz="3200"/>
              <a:t>predict</a:t>
            </a:r>
            <a:r>
              <a:rPr b="1" lang="pl-PL" sz="3200"/>
              <a:t>()</a:t>
            </a:r>
            <a:endParaRPr b="1" sz="3200"/>
          </a:p>
        </p:txBody>
      </p:sp>
      <p:sp>
        <p:nvSpPr>
          <p:cNvPr id="175" name="Google Shape;175;p21"/>
          <p:cNvSpPr/>
          <p:nvPr/>
        </p:nvSpPr>
        <p:spPr>
          <a:xfrm>
            <a:off x="1366650" y="2251225"/>
            <a:ext cx="962400" cy="6417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sesje</a:t>
            </a:r>
            <a:endParaRPr/>
          </a:p>
        </p:txBody>
      </p:sp>
      <p:sp>
        <p:nvSpPr>
          <p:cNvPr id="176" name="Google Shape;176;p21"/>
          <p:cNvSpPr/>
          <p:nvPr/>
        </p:nvSpPr>
        <p:spPr>
          <a:xfrm>
            <a:off x="255725" y="3366150"/>
            <a:ext cx="962400" cy="6417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sesja</a:t>
            </a:r>
            <a:endParaRPr/>
          </a:p>
        </p:txBody>
      </p:sp>
      <p:sp>
        <p:nvSpPr>
          <p:cNvPr id="177" name="Google Shape;177;p21"/>
          <p:cNvSpPr/>
          <p:nvPr/>
        </p:nvSpPr>
        <p:spPr>
          <a:xfrm>
            <a:off x="255725" y="4751775"/>
            <a:ext cx="962400" cy="6417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item</a:t>
            </a:r>
            <a:endParaRPr/>
          </a:p>
        </p:txBody>
      </p:sp>
      <p:cxnSp>
        <p:nvCxnSpPr>
          <p:cNvPr id="178" name="Google Shape;178;p21"/>
          <p:cNvCxnSpPr>
            <a:stCxn id="175" idx="2"/>
            <a:endCxn id="176" idx="0"/>
          </p:cNvCxnSpPr>
          <p:nvPr/>
        </p:nvCxnSpPr>
        <p:spPr>
          <a:xfrm flipH="1">
            <a:off x="736950" y="2892925"/>
            <a:ext cx="1110900" cy="4731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1"/>
          <p:cNvCxnSpPr>
            <a:stCxn id="176" idx="2"/>
            <a:endCxn id="177" idx="0"/>
          </p:cNvCxnSpPr>
          <p:nvPr/>
        </p:nvCxnSpPr>
        <p:spPr>
          <a:xfrm>
            <a:off x="736925" y="4007850"/>
            <a:ext cx="0" cy="7440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21"/>
          <p:cNvSpPr/>
          <p:nvPr/>
        </p:nvSpPr>
        <p:spPr>
          <a:xfrm>
            <a:off x="1901875" y="3108150"/>
            <a:ext cx="1497000" cy="4731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{sesja: item}</a:t>
            </a:r>
            <a:endParaRPr/>
          </a:p>
        </p:txBody>
      </p:sp>
      <p:sp>
        <p:nvSpPr>
          <p:cNvPr id="181" name="Google Shape;181;p21"/>
          <p:cNvSpPr/>
          <p:nvPr/>
        </p:nvSpPr>
        <p:spPr>
          <a:xfrm>
            <a:off x="1901875" y="3796475"/>
            <a:ext cx="1497000" cy="4731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{sesja: timestamp}</a:t>
            </a:r>
            <a:endParaRPr/>
          </a:p>
        </p:txBody>
      </p:sp>
      <p:cxnSp>
        <p:nvCxnSpPr>
          <p:cNvPr id="182" name="Google Shape;182;p21"/>
          <p:cNvCxnSpPr>
            <a:stCxn id="176" idx="3"/>
            <a:endCxn id="180" idx="1"/>
          </p:cNvCxnSpPr>
          <p:nvPr/>
        </p:nvCxnSpPr>
        <p:spPr>
          <a:xfrm flipH="1" rot="10800000">
            <a:off x="1218125" y="3344700"/>
            <a:ext cx="683700" cy="3423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1"/>
          <p:cNvCxnSpPr>
            <a:stCxn id="176" idx="3"/>
            <a:endCxn id="181" idx="1"/>
          </p:cNvCxnSpPr>
          <p:nvPr/>
        </p:nvCxnSpPr>
        <p:spPr>
          <a:xfrm>
            <a:off x="1218125" y="3687000"/>
            <a:ext cx="683700" cy="34590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p21"/>
          <p:cNvSpPr/>
          <p:nvPr/>
        </p:nvSpPr>
        <p:spPr>
          <a:xfrm>
            <a:off x="1901875" y="4836075"/>
            <a:ext cx="1497000" cy="4731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{item: sesje}</a:t>
            </a:r>
            <a:endParaRPr/>
          </a:p>
        </p:txBody>
      </p:sp>
      <p:cxnSp>
        <p:nvCxnSpPr>
          <p:cNvPr id="185" name="Google Shape;185;p21"/>
          <p:cNvCxnSpPr>
            <a:stCxn id="177" idx="3"/>
            <a:endCxn id="184" idx="1"/>
          </p:cNvCxnSpPr>
          <p:nvPr/>
        </p:nvCxnSpPr>
        <p:spPr>
          <a:xfrm>
            <a:off x="1218125" y="5072625"/>
            <a:ext cx="683700" cy="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1"/>
          <p:cNvCxnSpPr>
            <a:stCxn id="176" idx="3"/>
            <a:endCxn id="184" idx="1"/>
          </p:cNvCxnSpPr>
          <p:nvPr/>
        </p:nvCxnSpPr>
        <p:spPr>
          <a:xfrm>
            <a:off x="1218125" y="3687000"/>
            <a:ext cx="683700" cy="1385700"/>
          </a:xfrm>
          <a:prstGeom prst="straightConnector1">
            <a:avLst/>
          </a:prstGeom>
          <a:noFill/>
          <a:ln cap="flat" cmpd="sng" w="9525">
            <a:solidFill>
              <a:schemeClr val="dk2"/>
            </a:solidFill>
            <a:prstDash val="dash"/>
            <a:round/>
            <a:headEnd len="med" w="med" type="none"/>
            <a:tailEnd len="med" w="med" type="triangle"/>
          </a:ln>
        </p:spPr>
      </p:cxnSp>
      <p:sp>
        <p:nvSpPr>
          <p:cNvPr id="187" name="Google Shape;187;p21"/>
          <p:cNvSpPr/>
          <p:nvPr/>
        </p:nvSpPr>
        <p:spPr>
          <a:xfrm>
            <a:off x="3865200" y="2251225"/>
            <a:ext cx="962400" cy="641700"/>
          </a:xfrm>
          <a:prstGeom prst="flowChartAlternateProcess">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sesja</a:t>
            </a:r>
            <a:endParaRPr/>
          </a:p>
        </p:txBody>
      </p:sp>
      <p:sp>
        <p:nvSpPr>
          <p:cNvPr id="188" name="Google Shape;188;p21"/>
          <p:cNvSpPr/>
          <p:nvPr/>
        </p:nvSpPr>
        <p:spPr>
          <a:xfrm>
            <a:off x="5232600" y="2335525"/>
            <a:ext cx="1497000" cy="4731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{sesja: itemy}</a:t>
            </a:r>
            <a:endParaRPr/>
          </a:p>
        </p:txBody>
      </p:sp>
      <p:sp>
        <p:nvSpPr>
          <p:cNvPr id="189" name="Google Shape;189;p21"/>
          <p:cNvSpPr/>
          <p:nvPr/>
        </p:nvSpPr>
        <p:spPr>
          <a:xfrm>
            <a:off x="7134600" y="2335525"/>
            <a:ext cx="1497000" cy="4731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{sesja: timestamp}</a:t>
            </a:r>
            <a:endParaRPr/>
          </a:p>
        </p:txBody>
      </p:sp>
      <p:sp>
        <p:nvSpPr>
          <p:cNvPr id="190" name="Google Shape;190;p21"/>
          <p:cNvSpPr/>
          <p:nvPr/>
        </p:nvSpPr>
        <p:spPr>
          <a:xfrm>
            <a:off x="9036600" y="2335525"/>
            <a:ext cx="1497000" cy="4731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{item: sesje}</a:t>
            </a:r>
            <a:endParaRPr/>
          </a:p>
        </p:txBody>
      </p:sp>
      <p:sp>
        <p:nvSpPr>
          <p:cNvPr id="191" name="Google Shape;191;p21"/>
          <p:cNvSpPr/>
          <p:nvPr/>
        </p:nvSpPr>
        <p:spPr>
          <a:xfrm>
            <a:off x="4168675" y="3315000"/>
            <a:ext cx="4176000" cy="744000"/>
          </a:xfrm>
          <a:prstGeom prst="flowChartAlternateProcess">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Bazując na wspólnych itemach zwróć X sesji, które odbyły się w podobnym czasie (timestamp)</a:t>
            </a:r>
            <a:endParaRPr/>
          </a:p>
        </p:txBody>
      </p:sp>
      <p:cxnSp>
        <p:nvCxnSpPr>
          <p:cNvPr id="192" name="Google Shape;192;p21"/>
          <p:cNvCxnSpPr>
            <a:stCxn id="187" idx="2"/>
          </p:cNvCxnSpPr>
          <p:nvPr/>
        </p:nvCxnSpPr>
        <p:spPr>
          <a:xfrm>
            <a:off x="4346400" y="2892925"/>
            <a:ext cx="957600" cy="405600"/>
          </a:xfrm>
          <a:prstGeom prst="straightConnector1">
            <a:avLst/>
          </a:prstGeom>
          <a:noFill/>
          <a:ln cap="flat" cmpd="sng" w="9525">
            <a:solidFill>
              <a:schemeClr val="accent5"/>
            </a:solidFill>
            <a:prstDash val="solid"/>
            <a:round/>
            <a:headEnd len="med" w="med" type="none"/>
            <a:tailEnd len="med" w="med" type="triangle"/>
          </a:ln>
        </p:spPr>
      </p:cxnSp>
      <p:cxnSp>
        <p:nvCxnSpPr>
          <p:cNvPr id="193" name="Google Shape;193;p21"/>
          <p:cNvCxnSpPr>
            <a:stCxn id="188" idx="2"/>
          </p:cNvCxnSpPr>
          <p:nvPr/>
        </p:nvCxnSpPr>
        <p:spPr>
          <a:xfrm>
            <a:off x="5981100" y="2808625"/>
            <a:ext cx="4500" cy="489900"/>
          </a:xfrm>
          <a:prstGeom prst="straightConnector1">
            <a:avLst/>
          </a:prstGeom>
          <a:noFill/>
          <a:ln cap="flat" cmpd="sng" w="9525">
            <a:solidFill>
              <a:schemeClr val="accent5"/>
            </a:solidFill>
            <a:prstDash val="solid"/>
            <a:round/>
            <a:headEnd len="med" w="med" type="none"/>
            <a:tailEnd len="med" w="med" type="triangle"/>
          </a:ln>
        </p:spPr>
      </p:cxnSp>
      <p:cxnSp>
        <p:nvCxnSpPr>
          <p:cNvPr id="194" name="Google Shape;194;p21"/>
          <p:cNvCxnSpPr>
            <a:stCxn id="189" idx="2"/>
          </p:cNvCxnSpPr>
          <p:nvPr/>
        </p:nvCxnSpPr>
        <p:spPr>
          <a:xfrm flipH="1">
            <a:off x="7068600" y="2808625"/>
            <a:ext cx="814500" cy="489900"/>
          </a:xfrm>
          <a:prstGeom prst="straightConnector1">
            <a:avLst/>
          </a:prstGeom>
          <a:noFill/>
          <a:ln cap="flat" cmpd="sng" w="9525">
            <a:solidFill>
              <a:schemeClr val="accent5"/>
            </a:solidFill>
            <a:prstDash val="solid"/>
            <a:round/>
            <a:headEnd len="med" w="med" type="none"/>
            <a:tailEnd len="med" w="med" type="triangle"/>
          </a:ln>
        </p:spPr>
      </p:cxnSp>
      <p:sp>
        <p:nvSpPr>
          <p:cNvPr id="195" name="Google Shape;195;p21"/>
          <p:cNvSpPr/>
          <p:nvPr/>
        </p:nvSpPr>
        <p:spPr>
          <a:xfrm>
            <a:off x="5387850" y="4328625"/>
            <a:ext cx="4176000" cy="744000"/>
          </a:xfrm>
          <a:prstGeom prst="flowChartAlternateProcess">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Spośród X podobnych sesji zwróć Y prawdopodobnych sąsiadów bazując na liczbie i pozycji itemów w sesji i innych sesjach</a:t>
            </a:r>
            <a:endParaRPr/>
          </a:p>
        </p:txBody>
      </p:sp>
      <p:cxnSp>
        <p:nvCxnSpPr>
          <p:cNvPr id="196" name="Google Shape;196;p21"/>
          <p:cNvCxnSpPr>
            <a:stCxn id="191" idx="2"/>
            <a:endCxn id="195" idx="0"/>
          </p:cNvCxnSpPr>
          <p:nvPr/>
        </p:nvCxnSpPr>
        <p:spPr>
          <a:xfrm>
            <a:off x="6256675" y="4059000"/>
            <a:ext cx="1219200" cy="269700"/>
          </a:xfrm>
          <a:prstGeom prst="straightConnector1">
            <a:avLst/>
          </a:prstGeom>
          <a:noFill/>
          <a:ln cap="flat" cmpd="sng" w="9525">
            <a:solidFill>
              <a:schemeClr val="accent5"/>
            </a:solidFill>
            <a:prstDash val="solid"/>
            <a:round/>
            <a:headEnd len="med" w="med" type="none"/>
            <a:tailEnd len="med" w="med" type="triangle"/>
          </a:ln>
        </p:spPr>
      </p:cxnSp>
      <p:cxnSp>
        <p:nvCxnSpPr>
          <p:cNvPr id="197" name="Google Shape;197;p21"/>
          <p:cNvCxnSpPr>
            <a:stCxn id="190" idx="2"/>
          </p:cNvCxnSpPr>
          <p:nvPr/>
        </p:nvCxnSpPr>
        <p:spPr>
          <a:xfrm flipH="1">
            <a:off x="8572500" y="2808625"/>
            <a:ext cx="1212600" cy="1522800"/>
          </a:xfrm>
          <a:prstGeom prst="straightConnector1">
            <a:avLst/>
          </a:prstGeom>
          <a:noFill/>
          <a:ln cap="flat" cmpd="sng" w="9525">
            <a:solidFill>
              <a:schemeClr val="accent5"/>
            </a:solidFill>
            <a:prstDash val="solid"/>
            <a:round/>
            <a:headEnd len="med" w="med" type="none"/>
            <a:tailEnd len="med" w="med" type="triangle"/>
          </a:ln>
        </p:spPr>
      </p:cxnSp>
      <p:sp>
        <p:nvSpPr>
          <p:cNvPr id="198" name="Google Shape;198;p21"/>
          <p:cNvSpPr/>
          <p:nvPr/>
        </p:nvSpPr>
        <p:spPr>
          <a:xfrm>
            <a:off x="7608900" y="5309175"/>
            <a:ext cx="4176000" cy="927300"/>
          </a:xfrm>
          <a:prstGeom prst="flowChartAlternateProcess">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Dla każdego itemu oblicz wagi na podstawie funkcji rankingowej porównującej itemy sąsiadów i sesji. Zwróć n itemów o największej wadze.</a:t>
            </a:r>
            <a:endParaRPr/>
          </a:p>
        </p:txBody>
      </p:sp>
      <p:sp>
        <p:nvSpPr>
          <p:cNvPr id="199" name="Google Shape;199;p21"/>
          <p:cNvSpPr/>
          <p:nvPr/>
        </p:nvSpPr>
        <p:spPr>
          <a:xfrm>
            <a:off x="9928250" y="4464075"/>
            <a:ext cx="1497000" cy="4731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[Y sąsiadów]</a:t>
            </a:r>
            <a:endParaRPr/>
          </a:p>
        </p:txBody>
      </p:sp>
      <p:cxnSp>
        <p:nvCxnSpPr>
          <p:cNvPr id="200" name="Google Shape;200;p21"/>
          <p:cNvCxnSpPr>
            <a:stCxn id="195" idx="3"/>
            <a:endCxn id="199" idx="1"/>
          </p:cNvCxnSpPr>
          <p:nvPr/>
        </p:nvCxnSpPr>
        <p:spPr>
          <a:xfrm>
            <a:off x="9563850" y="4700625"/>
            <a:ext cx="364500" cy="0"/>
          </a:xfrm>
          <a:prstGeom prst="straightConnector1">
            <a:avLst/>
          </a:prstGeom>
          <a:noFill/>
          <a:ln cap="flat" cmpd="sng" w="9525">
            <a:solidFill>
              <a:schemeClr val="accent5"/>
            </a:solidFill>
            <a:prstDash val="solid"/>
            <a:round/>
            <a:headEnd len="med" w="med" type="none"/>
            <a:tailEnd len="med" w="med" type="triangle"/>
          </a:ln>
        </p:spPr>
      </p:cxnSp>
      <p:cxnSp>
        <p:nvCxnSpPr>
          <p:cNvPr id="201" name="Google Shape;201;p21"/>
          <p:cNvCxnSpPr>
            <a:stCxn id="199" idx="2"/>
            <a:endCxn id="198" idx="0"/>
          </p:cNvCxnSpPr>
          <p:nvPr/>
        </p:nvCxnSpPr>
        <p:spPr>
          <a:xfrm flipH="1">
            <a:off x="9696950" y="4937175"/>
            <a:ext cx="979800" cy="372000"/>
          </a:xfrm>
          <a:prstGeom prst="straightConnector1">
            <a:avLst/>
          </a:prstGeom>
          <a:noFill/>
          <a:ln cap="flat" cmpd="sng" w="9525">
            <a:solidFill>
              <a:schemeClr val="accent5"/>
            </a:solidFill>
            <a:prstDash val="solid"/>
            <a:round/>
            <a:headEnd len="med" w="med" type="none"/>
            <a:tailEnd len="med" w="med" type="triangle"/>
          </a:ln>
        </p:spPr>
      </p:cxnSp>
      <p:sp>
        <p:nvSpPr>
          <p:cNvPr id="202" name="Google Shape;202;p21"/>
          <p:cNvSpPr/>
          <p:nvPr/>
        </p:nvSpPr>
        <p:spPr>
          <a:xfrm>
            <a:off x="4047675" y="5444625"/>
            <a:ext cx="2629800" cy="641700"/>
          </a:xfrm>
          <a:prstGeom prst="flowChartAlternateProcess">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l-PL"/>
              <a:t>REKOMENDACJA: [item: waga]</a:t>
            </a:r>
            <a:endParaRPr/>
          </a:p>
        </p:txBody>
      </p:sp>
      <p:cxnSp>
        <p:nvCxnSpPr>
          <p:cNvPr id="203" name="Google Shape;203;p21"/>
          <p:cNvCxnSpPr>
            <a:stCxn id="198" idx="1"/>
            <a:endCxn id="202" idx="3"/>
          </p:cNvCxnSpPr>
          <p:nvPr/>
        </p:nvCxnSpPr>
        <p:spPr>
          <a:xfrm rot="10800000">
            <a:off x="6677400" y="5765625"/>
            <a:ext cx="931500" cy="7200"/>
          </a:xfrm>
          <a:prstGeom prst="straightConnector1">
            <a:avLst/>
          </a:prstGeom>
          <a:noFill/>
          <a:ln cap="flat" cmpd="sng" w="9525">
            <a:solidFill>
              <a:schemeClr val="accent5"/>
            </a:solidFill>
            <a:prstDash val="solid"/>
            <a:round/>
            <a:headEnd len="med" w="med" type="none"/>
            <a:tailEnd len="med" w="med" type="triangle"/>
          </a:ln>
        </p:spPr>
      </p:cxnSp>
      <p:sp>
        <p:nvSpPr>
          <p:cNvPr id="204" name="Google Shape;204;p21"/>
          <p:cNvSpPr/>
          <p:nvPr/>
        </p:nvSpPr>
        <p:spPr>
          <a:xfrm>
            <a:off x="2708100" y="2715248"/>
            <a:ext cx="752112" cy="473148"/>
          </a:xfrm>
          <a:prstGeom prst="cloud">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a:off x="2708100" y="4484798"/>
            <a:ext cx="752112" cy="473148"/>
          </a:xfrm>
          <a:prstGeom prst="cloud">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gitree Group">
  <a:themeElements>
    <a:clrScheme name="Custom 2">
      <a:dk1>
        <a:srgbClr val="000000"/>
      </a:dk1>
      <a:lt1>
        <a:srgbClr val="FEFFFE"/>
      </a:lt1>
      <a:dk2>
        <a:srgbClr val="CE1B28"/>
      </a:dk2>
      <a:lt2>
        <a:srgbClr val="575756"/>
      </a:lt2>
      <a:accent1>
        <a:srgbClr val="EC6225"/>
      </a:accent1>
      <a:accent2>
        <a:srgbClr val="FEFFFE"/>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tyw pakietu Office">
  <a:themeElements>
    <a:clrScheme name="Pakiet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