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uario" initials="U" lastIdx="1" clrIdx="0">
    <p:extLst>
      <p:ext uri="{19B8F6BF-5375-455C-9EA6-DF929625EA0E}">
        <p15:presenceInfo xmlns:p15="http://schemas.microsoft.com/office/powerpoint/2012/main" userId="Usuari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D2A1B7-E609-4967-BCB7-18A52128926C}" type="datetime1">
              <a:rPr lang="es-ES" smtClean="0"/>
              <a:t>05/12/2020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14B472-427C-43AC-8F56-BC73FAE3C44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499829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E5E46-A8F3-44C0-96D6-8A728B42E782}" type="datetime1">
              <a:rPr lang="es-ES" noProof="0" smtClean="0"/>
              <a:t>05/12/2020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ADF4F-108E-435B-8BAC-6EFA92FAB6D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839278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ADF4F-108E-435B-8BAC-6EFA92FAB6DD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5280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1AAA6B-539B-4D85-9FD5-F87064938585}" type="datetime1">
              <a:rPr lang="es-ES" noProof="0" smtClean="0"/>
              <a:t>05/12/2020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27A0ED-7CC6-46F6-BEDA-E29D1C131E5C}" type="datetime1">
              <a:rPr lang="es-ES" noProof="0" smtClean="0"/>
              <a:t>05/12/2020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8611E9-9E85-4730-AB78-A87A752C26DE}" type="datetime1">
              <a:rPr lang="es-ES" noProof="0" smtClean="0"/>
              <a:t>05/12/2020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2" name="Marcador de texto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466E8F-295A-487A-97D4-4A526C1366F2}" type="datetime1">
              <a:rPr lang="es-ES" noProof="0" smtClean="0"/>
              <a:t>05/12/2020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1" name="Cuadro de texto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Cuadro de texto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3770E3-96D4-40CF-8425-D7D9F25F21A8}" type="datetime1">
              <a:rPr lang="es-ES" noProof="0" smtClean="0"/>
              <a:t>05/12/2020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7" name="Marcador de texto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1C62B1-2059-407E-BE97-DEC2A621C9AE}" type="datetime1">
              <a:rPr lang="es-ES" noProof="0" smtClean="0"/>
              <a:t>05/12/2020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agen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agen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9" name="Marcador de texto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FE92E4-F4E5-45CB-B14C-43E5C4FF3381}" type="datetime1">
              <a:rPr lang="es-ES" noProof="0" smtClean="0"/>
              <a:t>05/12/2020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4F543A-43C6-47F7-B6B2-4294BFE79335}" type="datetime1">
              <a:rPr lang="es-ES" noProof="0" smtClean="0"/>
              <a:t>05/12/2020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DC03E4-52A1-45A6-8DB1-722752F90C5B}" type="datetime1">
              <a:rPr lang="es-ES" noProof="0" smtClean="0"/>
              <a:t>05/12/2020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153AF9-5331-430A-B375-9D6FE47C2F84}" type="datetime1">
              <a:rPr lang="es-ES" noProof="0" smtClean="0"/>
              <a:t>05/12/2020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agen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130DD0-2DC5-4FD2-A653-E5F16FA16BCA}" type="datetime1">
              <a:rPr lang="es-ES" noProof="0" smtClean="0"/>
              <a:t>05/12/2020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A4BBAD-B3B9-449B-B4AC-E0FD214C0CA2}" type="datetime1">
              <a:rPr lang="es-ES" noProof="0" smtClean="0"/>
              <a:t>05/12/2020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FB1878-D69C-415F-B625-F45F6A7C8C2D}" type="datetime1">
              <a:rPr lang="es-ES" noProof="0" smtClean="0"/>
              <a:t>05/12/2020</a:t>
            </a:fld>
            <a:endParaRPr lang="es-ES" noProof="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70A853-38FC-45A7-8E12-FD59673B3B1F}" type="datetime1">
              <a:rPr lang="es-ES" noProof="0" smtClean="0"/>
              <a:t>05/12/2020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1CC220-672D-4702-909C-DBE576583A9F}" type="datetime1">
              <a:rPr lang="es-ES" noProof="0" smtClean="0"/>
              <a:t>05/12/2020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B044A127-1175-442C-9CF9-BFE35C4ACB36}" type="datetime1">
              <a:rPr lang="es-ES" noProof="0" smtClean="0"/>
              <a:t>05/12/2020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Una imagen que contiene grandes, sentados, blancos, número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orma libre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 rtlCol="0">
            <a:normAutofit/>
          </a:bodyPr>
          <a:lstStyle/>
          <a:p>
            <a:pPr algn="l"/>
            <a:r>
              <a:rPr lang="es-ES" sz="4000" dirty="0"/>
              <a:t>INDUCCION MATEMATICA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 rtlCol="0">
            <a:normAutofit fontScale="85000" lnSpcReduction="10000"/>
          </a:bodyPr>
          <a:lstStyle/>
          <a:p>
            <a:pPr algn="l" rtl="0"/>
            <a:r>
              <a:rPr lang="es-ES" sz="2300" dirty="0">
                <a:solidFill>
                  <a:srgbClr val="5792BA"/>
                </a:solidFill>
              </a:rPr>
              <a:t>Simón Morales Torres</a:t>
            </a:r>
          </a:p>
          <a:p>
            <a:pPr algn="l" rtl="0"/>
            <a:r>
              <a:rPr lang="es-ES" dirty="0">
                <a:solidFill>
                  <a:srgbClr val="5792BA"/>
                </a:solidFill>
              </a:rPr>
              <a:t>Introducción a la Informática</a:t>
            </a:r>
            <a:endParaRPr lang="es-ES" sz="2300" dirty="0">
              <a:solidFill>
                <a:srgbClr val="5792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5C730-DFE7-4951-BD13-6939E189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¿QUE ES LA INDUCCION MATEMATICA?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A1C3CE-6E3B-4E5C-A02B-5A392C8D6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208971"/>
            <a:ext cx="3790727" cy="3714749"/>
          </a:xfrm>
        </p:spPr>
        <p:txBody>
          <a:bodyPr/>
          <a:lstStyle/>
          <a:p>
            <a:pPr marL="36900" indent="0">
              <a:buNone/>
            </a:pPr>
            <a:r>
              <a:rPr lang="es-ES" dirty="0"/>
              <a:t>Es un procedimiento matemático que se realiza</a:t>
            </a:r>
            <a:r>
              <a:rPr lang="es-CO" dirty="0"/>
              <a:t> para la demostración de que algunas operaciones se cumplen para cualquier numero natural N.</a:t>
            </a:r>
            <a:endParaRPr lang="es-ES" dirty="0"/>
          </a:p>
        </p:txBody>
      </p:sp>
      <p:pic>
        <p:nvPicPr>
          <p:cNvPr id="1026" name="Picture 2" descr="Inducción matemática - Wikipedia, la enciclopedia libre">
            <a:extLst>
              <a:ext uri="{FF2B5EF4-FFF2-40B4-BE49-F238E27FC236}">
                <a16:creationId xmlns:a16="http://schemas.microsoft.com/office/drawing/2014/main" id="{E21A465B-CFA4-4396-BE1C-03BAA587F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492" y="2031099"/>
            <a:ext cx="6649055" cy="3540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008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88585-743B-4BB3-BDF8-502D0EA2F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anchor="ctr">
            <a:normAutofit/>
          </a:bodyPr>
          <a:lstStyle/>
          <a:p>
            <a:r>
              <a:rPr lang="es-ES" dirty="0"/>
              <a:t>PARA QUE SIRVE? 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41599F-4EC6-45B5-90F0-F812D412C7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marL="36900" indent="0">
              <a:buNone/>
            </a:pPr>
            <a:r>
              <a:rPr lang="es-ES" dirty="0"/>
              <a:t>Esta inducción matemática sirve para saber cuan veraz es una proposición matemática, tenemos el ejemplo de la sumatoria de Gauss , la cual calcula la suma de todos los números desde el 1 hasta  n.</a:t>
            </a:r>
            <a:endParaRPr lang="es-CO" dirty="0"/>
          </a:p>
        </p:txBody>
      </p:sp>
      <p:pic>
        <p:nvPicPr>
          <p:cNvPr id="2050" name="Picture 2" descr="Apuntes de ciencia on Twitter: &quot;#CuriosidadCiencia 013 Se cuenta que con 7  años el profesor de #Gauss retó a la clase a calcular la suma de los  números del 1 al 100,">
            <a:extLst>
              <a:ext uri="{FF2B5EF4-FFF2-40B4-BE49-F238E27FC236}">
                <a16:creationId xmlns:a16="http://schemas.microsoft.com/office/drawing/2014/main" id="{2D438444-3AE3-4F53-B10B-A92C2A023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0716" y="2772621"/>
            <a:ext cx="4856841" cy="2230331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966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094114-076F-49B1-9721-364BF6466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COMO FUNCIONA? 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4C6320-AAFD-451E-AF7B-325D88229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6" y="1871472"/>
            <a:ext cx="3366656" cy="3455902"/>
          </a:xfrm>
        </p:spPr>
        <p:txBody>
          <a:bodyPr>
            <a:normAutofit fontScale="92500"/>
          </a:bodyPr>
          <a:lstStyle/>
          <a:p>
            <a:r>
              <a:rPr lang="es-ES" sz="2200" dirty="0"/>
              <a:t>Primero, tenemos que establecer las reglas de la sumatoria así :</a:t>
            </a:r>
          </a:p>
          <a:p>
            <a:pPr marL="36900" indent="0">
              <a:buNone/>
            </a:pPr>
            <a:endParaRPr lang="es-ES" sz="2200" dirty="0"/>
          </a:p>
          <a:p>
            <a:pPr>
              <a:buFontTx/>
              <a:buChar char="-"/>
            </a:pPr>
            <a:r>
              <a:rPr lang="es-ES" sz="2200" dirty="0"/>
              <a:t>Se aplica la formula ósea reemplazamos el valor en el primer numero de la sumatoria ósea 1</a:t>
            </a:r>
          </a:p>
          <a:p>
            <a:pPr>
              <a:buFontTx/>
              <a:buChar char="-"/>
            </a:pPr>
            <a:endParaRPr lang="es-ES" sz="1800" dirty="0"/>
          </a:p>
        </p:txBody>
      </p:sp>
      <p:pic>
        <p:nvPicPr>
          <p:cNvPr id="5" name="Picture 2" descr="Apuntes de ciencia on Twitter: &quot;#CuriosidadCiencia 013 Se cuenta que con 7  años el profesor de #Gauss retó a la clase a calcular la suma de los  números del 1 al 100,">
            <a:extLst>
              <a:ext uri="{FF2B5EF4-FFF2-40B4-BE49-F238E27FC236}">
                <a16:creationId xmlns:a16="http://schemas.microsoft.com/office/drawing/2014/main" id="{54185C9C-754C-4C28-99A6-C15C483BC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13168" y="2434526"/>
            <a:ext cx="2117030" cy="1261872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D44CFE8-0584-4D4B-8616-90C97C924B3C}"/>
              </a:ext>
            </a:extLst>
          </p:cNvPr>
          <p:cNvSpPr txBox="1"/>
          <p:nvPr/>
        </p:nvSpPr>
        <p:spPr>
          <a:xfrm>
            <a:off x="6614290" y="2765399"/>
            <a:ext cx="291548" cy="38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=</a:t>
            </a:r>
            <a:endParaRPr lang="es-CO" dirty="0"/>
          </a:p>
        </p:txBody>
      </p:sp>
      <p:pic>
        <p:nvPicPr>
          <p:cNvPr id="12" name="Imagen 11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04F2A43D-0763-4CFE-BA40-8D802DE54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930" y="2434526"/>
            <a:ext cx="2299844" cy="1261872"/>
          </a:xfrm>
          <a:prstGeom prst="rect">
            <a:avLst/>
          </a:prstGeom>
        </p:spPr>
      </p:pic>
      <p:pic>
        <p:nvPicPr>
          <p:cNvPr id="14" name="Imagen 13" descr="Gráfico&#10;&#10;Descripción generada automáticamente">
            <a:extLst>
              <a:ext uri="{FF2B5EF4-FFF2-40B4-BE49-F238E27FC236}">
                <a16:creationId xmlns:a16="http://schemas.microsoft.com/office/drawing/2014/main" id="{602941EC-5C09-45AD-AFD0-0D98AB9D2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2870" y="2434526"/>
            <a:ext cx="1805916" cy="1261872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B8DB515F-E113-451A-B0E7-0F5317683AAD}"/>
              </a:ext>
            </a:extLst>
          </p:cNvPr>
          <p:cNvSpPr txBox="1"/>
          <p:nvPr/>
        </p:nvSpPr>
        <p:spPr>
          <a:xfrm>
            <a:off x="9424343" y="2956691"/>
            <a:ext cx="313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=</a:t>
            </a:r>
            <a:endParaRPr lang="es-CO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88FB2EA-8DAD-40FD-BAD2-8990F69719B7}"/>
              </a:ext>
            </a:extLst>
          </p:cNvPr>
          <p:cNvSpPr txBox="1"/>
          <p:nvPr/>
        </p:nvSpPr>
        <p:spPr>
          <a:xfrm>
            <a:off x="4751917" y="4340198"/>
            <a:ext cx="5897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 obtener el resultado esperado que es 1 podemos continuar con la siguiente formula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70920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8AAF91-2F86-419E-8E0E-049F7FFA8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SEGUNDO PASO</a:t>
            </a:r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50C9474-2CAC-46A3-BC9B-82D399361DA2}"/>
              </a:ext>
            </a:extLst>
          </p:cNvPr>
          <p:cNvSpPr txBox="1"/>
          <p:nvPr/>
        </p:nvSpPr>
        <p:spPr>
          <a:xfrm>
            <a:off x="980661" y="2451652"/>
            <a:ext cx="28492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TIENE QUE SER VERDADERO EN K , OSEA QUE TENEMOS QUE REEMPLAZAR CUALQUIER NUMERO N , POR UNA K.</a:t>
            </a:r>
            <a:endParaRPr lang="es-CO" dirty="0"/>
          </a:p>
        </p:txBody>
      </p:sp>
      <p:pic>
        <p:nvPicPr>
          <p:cNvPr id="7" name="Picture 2" descr="Apuntes de ciencia on Twitter: &quot;#CuriosidadCiencia 013 Se cuenta que con 7  años el profesor de #Gauss retó a la clase a calcular la suma de los  números del 1 al 100,">
            <a:extLst>
              <a:ext uri="{FF2B5EF4-FFF2-40B4-BE49-F238E27FC236}">
                <a16:creationId xmlns:a16="http://schemas.microsoft.com/office/drawing/2014/main" id="{DF482F02-7953-4274-9119-48E465AF4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13168" y="2434526"/>
            <a:ext cx="2733220" cy="1859178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BE52C883-01DF-434F-89F6-7C8BC5B45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408" y="2499411"/>
            <a:ext cx="2299844" cy="185917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DB67948-67C7-406A-8C7D-680194FF7613}"/>
              </a:ext>
            </a:extLst>
          </p:cNvPr>
          <p:cNvSpPr txBox="1"/>
          <p:nvPr/>
        </p:nvSpPr>
        <p:spPr>
          <a:xfrm>
            <a:off x="7582074" y="3179449"/>
            <a:ext cx="29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=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99920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5D5B6F-CA06-4D74-B59A-37F319988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TERCER PASO 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4639B9-013C-4549-AE45-0A785558D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587903"/>
            <a:ext cx="3559731" cy="1946909"/>
          </a:xfrm>
        </p:spPr>
        <p:txBody>
          <a:bodyPr>
            <a:normAutofit fontScale="92500"/>
          </a:bodyPr>
          <a:lstStyle/>
          <a:p>
            <a:pPr marL="36900" indent="0" algn="just">
              <a:buNone/>
            </a:pPr>
            <a:r>
              <a:rPr lang="es-ES" sz="2400" dirty="0"/>
              <a:t>Demostrar que cumple en</a:t>
            </a:r>
          </a:p>
          <a:p>
            <a:pPr algn="just"/>
            <a:r>
              <a:rPr lang="es-ES" sz="2400" dirty="0"/>
              <a:t> n = k + 1</a:t>
            </a:r>
          </a:p>
          <a:p>
            <a:pPr marL="36900" indent="0" algn="just">
              <a:buNone/>
            </a:pPr>
            <a:r>
              <a:rPr lang="es-ES" sz="2400" dirty="0"/>
              <a:t>Esto significa que tenemos que igualar 2 ecuaciones</a:t>
            </a:r>
            <a:endParaRPr lang="es-CO" sz="2400" dirty="0"/>
          </a:p>
        </p:txBody>
      </p:sp>
      <p:pic>
        <p:nvPicPr>
          <p:cNvPr id="6" name="Marcador de contenido 5" descr="Gráfico, Gráfico en cascada&#10;&#10;Descripción generada automáticamente">
            <a:extLst>
              <a:ext uri="{FF2B5EF4-FFF2-40B4-BE49-F238E27FC236}">
                <a16:creationId xmlns:a16="http://schemas.microsoft.com/office/drawing/2014/main" id="{34A55C3E-2A39-484E-AA0D-6E3676F9E0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0676" y="1871472"/>
            <a:ext cx="3817703" cy="1425171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71032EB-835F-4FDE-93D8-3CF18C1ED59F}"/>
              </a:ext>
            </a:extLst>
          </p:cNvPr>
          <p:cNvSpPr txBox="1"/>
          <p:nvPr/>
        </p:nvSpPr>
        <p:spPr>
          <a:xfrm>
            <a:off x="7816647" y="3561358"/>
            <a:ext cx="365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=</a:t>
            </a:r>
            <a:endParaRPr lang="es-CO" sz="3600" dirty="0"/>
          </a:p>
        </p:txBody>
      </p:sp>
      <p:pic>
        <p:nvPicPr>
          <p:cNvPr id="9" name="Imagen 8" descr="Imagen que contiene Texto&#10;&#10;Descripción generada automáticamente">
            <a:extLst>
              <a:ext uri="{FF2B5EF4-FFF2-40B4-BE49-F238E27FC236}">
                <a16:creationId xmlns:a16="http://schemas.microsoft.com/office/drawing/2014/main" id="{D912C0A7-9493-4856-BE4F-20FB7BC80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112" y="4207689"/>
            <a:ext cx="6182829" cy="168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577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FB65245B-FC63-48E0-9D3E-CB157DC2C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603" y="928021"/>
            <a:ext cx="4163006" cy="148387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7644468-4023-4041-A4F0-EDCBEE776C18}"/>
              </a:ext>
            </a:extLst>
          </p:cNvPr>
          <p:cNvSpPr txBox="1"/>
          <p:nvPr/>
        </p:nvSpPr>
        <p:spPr>
          <a:xfrm>
            <a:off x="1232452" y="371061"/>
            <a:ext cx="253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1. IGUALAR</a:t>
            </a:r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43F4D02-AD4A-45E4-82D9-5131492734D9}"/>
              </a:ext>
            </a:extLst>
          </p:cNvPr>
          <p:cNvSpPr txBox="1"/>
          <p:nvPr/>
        </p:nvSpPr>
        <p:spPr>
          <a:xfrm>
            <a:off x="1067603" y="2735781"/>
            <a:ext cx="332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2. RESOLVER PARENTESIS</a:t>
            </a:r>
            <a:endParaRPr lang="es-CO" dirty="0"/>
          </a:p>
        </p:txBody>
      </p:sp>
      <p:pic>
        <p:nvPicPr>
          <p:cNvPr id="10" name="Imagen 9" descr="Imagen que contiene Texto&#10;&#10;Descripción generada automáticamente">
            <a:extLst>
              <a:ext uri="{FF2B5EF4-FFF2-40B4-BE49-F238E27FC236}">
                <a16:creationId xmlns:a16="http://schemas.microsoft.com/office/drawing/2014/main" id="{9E164702-118D-42D5-A9E3-C5FF628B9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603" y="3429000"/>
            <a:ext cx="4163006" cy="148387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4641936F-0B59-4C4D-9783-D90396B7EE3B}"/>
              </a:ext>
            </a:extLst>
          </p:cNvPr>
          <p:cNvSpPr txBox="1"/>
          <p:nvPr/>
        </p:nvSpPr>
        <p:spPr>
          <a:xfrm>
            <a:off x="6584847" y="371061"/>
            <a:ext cx="3765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3. RESOLVER LADO DERECHO</a:t>
            </a:r>
            <a:endParaRPr lang="es-CO" dirty="0"/>
          </a:p>
        </p:txBody>
      </p:sp>
      <p:pic>
        <p:nvPicPr>
          <p:cNvPr id="13" name="Imagen 12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E78BA8EE-884B-42F6-A2C2-987736603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3130" y="928020"/>
            <a:ext cx="4534469" cy="1483873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966EA5D7-DA2A-4873-AD22-C75797A39563}"/>
              </a:ext>
            </a:extLst>
          </p:cNvPr>
          <p:cNvSpPr txBox="1"/>
          <p:nvPr/>
        </p:nvSpPr>
        <p:spPr>
          <a:xfrm>
            <a:off x="6743131" y="2735781"/>
            <a:ext cx="4733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4. SUMAR FRACCIONES LADO IZQUIERDO</a:t>
            </a:r>
            <a:endParaRPr lang="es-CO" dirty="0"/>
          </a:p>
        </p:txBody>
      </p:sp>
      <p:pic>
        <p:nvPicPr>
          <p:cNvPr id="16" name="Imagen 15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8ECCDF6D-4DAE-4BB9-9DE2-BC08976781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3130" y="3428999"/>
            <a:ext cx="4534469" cy="1483873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D78125FD-1D74-4A29-BDBF-475DF8AF3BDB}"/>
              </a:ext>
            </a:extLst>
          </p:cNvPr>
          <p:cNvSpPr txBox="1"/>
          <p:nvPr/>
        </p:nvSpPr>
        <p:spPr>
          <a:xfrm>
            <a:off x="1550504" y="5486400"/>
            <a:ext cx="89849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Y ASI TENEMOS EL RESULTADO DE COMPROBAR LA SUMATORIA DE GAUSS, SABEMOS QUE ES CORRECTA , GRACIAS A QUE AL COMPARAR LA FORMULA MATEMATICA CON LA SUMA ITERATIVA OBTENEMOS LA MISMA ECUACION, POR ESTO </a:t>
            </a:r>
            <a:r>
              <a:rPr lang="es-ES" dirty="0">
                <a:solidFill>
                  <a:srgbClr val="FF0000"/>
                </a:solidFill>
              </a:rPr>
              <a:t>SE CUMPLE PARA CUALQUIER NUMERO NATURAL</a:t>
            </a:r>
            <a:endParaRPr lang="es-CO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047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DD947-9883-451B-BA42-655181CF5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798064"/>
            <a:ext cx="10353762" cy="1261872"/>
          </a:xfrm>
        </p:spPr>
        <p:txBody>
          <a:bodyPr/>
          <a:lstStyle/>
          <a:p>
            <a:r>
              <a:rPr lang="es-ES" dirty="0"/>
              <a:t>FIN!!!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164926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027_TF11665031.potx" id="{4097610D-6910-4336-9B13-48188A76FE25}" vid="{B69C7A61-26BF-403F-84C8-46512A086D3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234</Words>
  <Application>Microsoft Office PowerPoint</Application>
  <PresentationFormat>Panorámica</PresentationFormat>
  <Paragraphs>29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Arial Nova</vt:lpstr>
      <vt:lpstr>Arial Nova Light</vt:lpstr>
      <vt:lpstr>Calibri</vt:lpstr>
      <vt:lpstr>Wingdings 2</vt:lpstr>
      <vt:lpstr>SlateVTI</vt:lpstr>
      <vt:lpstr>INDUCCION MATEMATICA</vt:lpstr>
      <vt:lpstr>¿QUE ES LA INDUCCION MATEMATICA?</vt:lpstr>
      <vt:lpstr>PARA QUE SIRVE? </vt:lpstr>
      <vt:lpstr>COMO FUNCIONA? </vt:lpstr>
      <vt:lpstr>SEGUNDO PASO</vt:lpstr>
      <vt:lpstr>TERCER PASO </vt:lpstr>
      <vt:lpstr>Presentación de PowerPoint</vt:lpstr>
      <vt:lpstr>FIN!!!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INDUCCION MATEMATICA</dc:title>
  <dc:creator>Usuario</dc:creator>
  <cp:lastModifiedBy>Usuario</cp:lastModifiedBy>
  <cp:revision>9</cp:revision>
  <dcterms:created xsi:type="dcterms:W3CDTF">2020-12-05T18:58:13Z</dcterms:created>
  <dcterms:modified xsi:type="dcterms:W3CDTF">2020-12-05T19:36:35Z</dcterms:modified>
</cp:coreProperties>
</file>