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71" r:id="rId9"/>
    <p:sldId id="27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1" d="100"/>
          <a:sy n="71" d="100"/>
        </p:scale>
        <p:origin x="13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9D068-B525-4CAC-8186-CDB407C1BD77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895-8F15-4486-A1A9-47776EBBA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8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A0895-8F15-4486-A1A9-47776EBBA2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BCB7-3EBB-4567-84DF-F14E0EA17694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4732-3364-452E-9031-DCA7F1BB99E5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C2B1-E678-452A-A809-58A55B2525C8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CD2-D2C4-43C3-AF04-952BCE295136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0A9C-A938-48B9-99FF-784D2C142E09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412C-B91E-49D1-B80B-E41D09A3AEB7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A638-819C-46E6-8EF1-24E3CE9A4AD1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37E0-F595-4781-B2FF-9706D5AF69B4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F1D4-220E-4E01-A264-CBD45BB1D1F2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84A-06BD-4400-9D4B-FC611A6A15B0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48DF-5963-4AEC-906A-AD3F848A733A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2D634-C2FB-4C55-AA0E-3890484A9E7F}" type="datetime1">
              <a:rPr lang="ru-RU" smtClean="0"/>
              <a:pPr/>
              <a:t>27.03.2018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9D08-B3F5-468D-A764-5312BCE8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avascrip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5" y="0"/>
            <a:ext cx="835783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500042"/>
            <a:ext cx="3143272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JavaScript</a:t>
            </a:r>
            <a:r>
              <a:rPr lang="hy-AM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hy-AM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hy-AM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Lesson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5</a:t>
            </a:r>
            <a:endParaRPr lang="en-US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2391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JavaScript HTML DOM Elements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600200"/>
            <a:ext cx="8429684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Finding HTML Elements by Id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458200" cy="8382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x=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getElementById</a:t>
            </a:r>
            <a:r>
              <a:rPr lang="en-US" sz="2000" dirty="0" smtClean="0"/>
              <a:t>("</a:t>
            </a:r>
            <a:r>
              <a:rPr lang="en-US" sz="2000" dirty="0" err="1" smtClean="0"/>
              <a:t>your_id</a:t>
            </a:r>
            <a:r>
              <a:rPr lang="en-US" sz="2000" dirty="0" smtClean="0"/>
              <a:t>");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2000" dirty="0" err="1" smtClean="0"/>
              <a:t>.write</a:t>
            </a:r>
            <a:r>
              <a:rPr lang="en-US" sz="2000" dirty="0" smtClean="0"/>
              <a:t>(</a:t>
            </a:r>
            <a:r>
              <a:rPr lang="en-US" sz="2000" dirty="0" err="1" smtClean="0"/>
              <a:t>x.</a:t>
            </a:r>
            <a:r>
              <a:rPr lang="en-US" sz="2000" dirty="0" err="1" smtClean="0">
                <a:solidFill>
                  <a:srgbClr val="7030A0"/>
                </a:solidFill>
              </a:rPr>
              <a:t>innerHTML</a:t>
            </a:r>
            <a:r>
              <a:rPr lang="en-US" sz="2000" dirty="0" smtClean="0"/>
              <a:t>);</a:t>
            </a:r>
            <a:endParaRPr lang="ru-RU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3124200"/>
            <a:ext cx="8429684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Finding HTML Elements by Tag Name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3733800"/>
            <a:ext cx="84582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y=</a:t>
            </a:r>
            <a:r>
              <a:rPr lang="en-US" sz="2000" dirty="0" smtClean="0"/>
              <a:t>x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getElementsByTagName</a:t>
            </a:r>
            <a:r>
              <a:rPr lang="en-US" sz="2000" dirty="0"/>
              <a:t>("div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000" dirty="0" smtClean="0"/>
              <a:t>z=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2000" dirty="0" smtClean="0"/>
              <a:t>.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getElementsByTagName</a:t>
            </a:r>
            <a:r>
              <a:rPr lang="en-US" sz="2000" dirty="0" smtClean="0"/>
              <a:t>("p");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00B0F0"/>
                </a:solidFill>
              </a:rPr>
              <a:t>alert</a:t>
            </a:r>
            <a:r>
              <a:rPr lang="en-US" sz="2000" dirty="0" smtClean="0"/>
              <a:t>(z[0].</a:t>
            </a:r>
            <a:r>
              <a:rPr lang="en-US" sz="2000" dirty="0" err="1" smtClean="0">
                <a:solidFill>
                  <a:srgbClr val="7030A0"/>
                </a:solidFill>
              </a:rPr>
              <a:t>innerHTML</a:t>
            </a:r>
            <a:r>
              <a:rPr lang="en-US" sz="2000" dirty="0" smtClean="0"/>
              <a:t>)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4953000"/>
            <a:ext cx="8429684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Finding HTML Elements by Class Name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5562600"/>
            <a:ext cx="8458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000" dirty="0" smtClean="0"/>
              <a:t>z=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2000" dirty="0" smtClean="0"/>
              <a:t>.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getElementsByClassName</a:t>
            </a:r>
            <a:r>
              <a:rPr lang="en-US" sz="2000" dirty="0" smtClean="0"/>
              <a:t>("p");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Changing the Value of an Attribute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endParaRPr lang="ru-RU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1524000"/>
            <a:ext cx="84582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To change the value of an HTML attribute, use this syntax: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2743200"/>
            <a:ext cx="8458200" cy="3124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lang="en-US" sz="2000" dirty="0" smtClean="0"/>
              <a:t>"</a:t>
            </a:r>
            <a:r>
              <a:rPr lang="en-US" sz="2000" dirty="0" err="1" smtClean="0"/>
              <a:t>image_id</a:t>
            </a:r>
            <a:r>
              <a:rPr lang="en-US" sz="2000" dirty="0" smtClean="0"/>
              <a:t>" 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sz="2000" dirty="0" smtClean="0"/>
              <a:t>="pic.jpg" &gt;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lang="en-US" sz="2000" dirty="0" smtClean="0"/>
              <a:t>"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input_id</a:t>
            </a:r>
            <a:r>
              <a:rPr lang="en-US" sz="2000" dirty="0" smtClean="0"/>
              <a:t>"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lang="en-US" sz="2000" dirty="0" smtClean="0"/>
              <a:t>"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lang="en-US" sz="2000" dirty="0" smtClean="0"/>
              <a:t>"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&lt;script&gt;</a:t>
            </a:r>
          </a:p>
          <a:p>
            <a:pPr marL="342900" lvl="0" indent="-342900">
              <a:spcBef>
                <a:spcPct val="20000"/>
              </a:spcBef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getElementById</a:t>
            </a:r>
            <a:r>
              <a:rPr lang="en-US" sz="2000" dirty="0" smtClean="0"/>
              <a:t>("</a:t>
            </a:r>
            <a:r>
              <a:rPr lang="en-US" sz="2000" dirty="0" err="1" smtClean="0"/>
              <a:t>image_id</a:t>
            </a:r>
            <a:r>
              <a:rPr lang="en-US" sz="2000" dirty="0" smtClean="0"/>
              <a:t>").</a:t>
            </a:r>
            <a:r>
              <a:rPr lang="en-US" sz="2000" dirty="0" err="1" smtClean="0">
                <a:solidFill>
                  <a:srgbClr val="FF0000"/>
                </a:solidFill>
              </a:rPr>
              <a:t>src</a:t>
            </a:r>
            <a:r>
              <a:rPr lang="en-US" sz="2000" dirty="0" smtClean="0"/>
              <a:t>="new_pic.jpg";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getElementById</a:t>
            </a:r>
            <a:r>
              <a:rPr lang="en-US" sz="2000" dirty="0" smtClean="0"/>
              <a:t>(" </a:t>
            </a:r>
            <a:r>
              <a:rPr lang="en-US" sz="2000" dirty="0" err="1" smtClean="0"/>
              <a:t>input_id</a:t>
            </a:r>
            <a:r>
              <a:rPr lang="en-US" sz="2000" dirty="0" smtClean="0"/>
              <a:t> ").</a:t>
            </a:r>
            <a:r>
              <a:rPr lang="en-US" sz="2000" dirty="0" smtClean="0">
                <a:solidFill>
                  <a:srgbClr val="FF0000"/>
                </a:solidFill>
              </a:rPr>
              <a:t>value</a:t>
            </a:r>
            <a:r>
              <a:rPr lang="en-US" sz="2000" dirty="0" smtClean="0"/>
              <a:t>="Hello!";</a:t>
            </a:r>
          </a:p>
          <a:p>
            <a:pPr marL="342900" lvl="0" indent="-342900">
              <a:spcBef>
                <a:spcPct val="20000"/>
              </a:spcBef>
            </a:pPr>
            <a:endParaRPr lang="en-US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baseline="0" dirty="0" smtClean="0">
                <a:solidFill>
                  <a:schemeClr val="accent4">
                    <a:lumMod val="50000"/>
                  </a:schemeClr>
                </a:solidFill>
              </a:rPr>
              <a:t>&lt;/script&gt;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2057400"/>
            <a:ext cx="8458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document.getElementById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).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attribute=new value;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458200" cy="4572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document.getElementById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(id).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style.property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=new style</a:t>
            </a:r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28600" y="2743200"/>
            <a:ext cx="8382000" cy="327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&lt;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p </a:t>
            </a:r>
            <a:r>
              <a:rPr lang="en-US" sz="2000" dirty="0" smtClean="0">
                <a:solidFill>
                  <a:srgbClr val="FF0000"/>
                </a:solidFill>
              </a:rPr>
              <a:t>id</a:t>
            </a:r>
            <a:r>
              <a:rPr lang="en-US" sz="2000" dirty="0" smtClean="0"/>
              <a:t>="</a:t>
            </a:r>
            <a:r>
              <a:rPr lang="en-US" sz="2000" dirty="0" err="1" smtClean="0"/>
              <a:t>p_text</a:t>
            </a:r>
            <a:r>
              <a:rPr lang="en-US" sz="2000" dirty="0" smtClean="0"/>
              <a:t>"&gt;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Hello World!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&lt;/p&gt;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&lt;script&gt;</a:t>
            </a:r>
          </a:p>
          <a:p>
            <a:pPr marL="342900" lvl="0" indent="-342900">
              <a:spcBef>
                <a:spcPct val="20000"/>
              </a:spcBef>
            </a:pPr>
            <a:endParaRPr lang="en-US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document.</a:t>
            </a:r>
            <a:r>
              <a:rPr lang="en-US" sz="2000" dirty="0" err="1" smtClean="0">
                <a:solidFill>
                  <a:srgbClr val="FF0000"/>
                </a:solidFill>
              </a:rPr>
              <a:t>getElementById</a:t>
            </a:r>
            <a:r>
              <a:rPr lang="en-US" sz="2000" dirty="0" smtClean="0"/>
              <a:t>("</a:t>
            </a:r>
            <a:r>
              <a:rPr lang="en-US" sz="2000" dirty="0" err="1" smtClean="0"/>
              <a:t>p_text</a:t>
            </a:r>
            <a:r>
              <a:rPr lang="en-US" sz="2000" dirty="0" smtClean="0"/>
              <a:t>").</a:t>
            </a:r>
            <a:r>
              <a:rPr lang="en-US" sz="2000" dirty="0" err="1" smtClean="0">
                <a:solidFill>
                  <a:srgbClr val="FF0000"/>
                </a:solidFill>
              </a:rPr>
              <a:t>style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color</a:t>
            </a:r>
            <a:r>
              <a:rPr lang="en-US" sz="2000" dirty="0" smtClean="0"/>
              <a:t>="blue";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document.</a:t>
            </a:r>
            <a:r>
              <a:rPr lang="en-US" sz="2000" dirty="0" err="1" smtClean="0">
                <a:solidFill>
                  <a:srgbClr val="FF0000"/>
                </a:solidFill>
              </a:rPr>
              <a:t>getElementById</a:t>
            </a:r>
            <a:r>
              <a:rPr lang="en-US" sz="2000" dirty="0" smtClean="0"/>
              <a:t>("</a:t>
            </a:r>
            <a:r>
              <a:rPr lang="en-US" sz="2000" dirty="0" err="1" smtClean="0"/>
              <a:t>p_text</a:t>
            </a:r>
            <a:r>
              <a:rPr lang="en-US" sz="2000" dirty="0" smtClean="0"/>
              <a:t>").</a:t>
            </a:r>
            <a:r>
              <a:rPr lang="en-US" sz="2000" dirty="0" smtClean="0">
                <a:solidFill>
                  <a:srgbClr val="FF0000"/>
                </a:solidFill>
              </a:rPr>
              <a:t>style</a:t>
            </a:r>
            <a:r>
              <a:rPr lang="en-US" sz="2000" dirty="0" smtClean="0"/>
              <a:t>.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fontSize</a:t>
            </a:r>
            <a:r>
              <a:rPr lang="en-US" sz="2000" dirty="0" smtClean="0"/>
              <a:t>="22px";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&lt;/script&gt;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295400"/>
            <a:ext cx="8429684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To change the style of an HTML element, use this syntax: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Changing HTML Style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28596" y="142852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Onclick</a:t>
            </a:r>
            <a:endParaRPr lang="ru-RU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72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onclick</a:t>
            </a:r>
            <a:r>
              <a:rPr lang="en-US" sz="2000" dirty="0" smtClean="0"/>
              <a:t>=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JavaScript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ru-RU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95400"/>
            <a:ext cx="82296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To execute code when a user clicks on an element, add JavaScript code to an HTML event attribute: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971800"/>
            <a:ext cx="8229600" cy="2209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&lt;h1</a:t>
            </a:r>
            <a:r>
              <a:rPr lang="en-US" sz="2000" dirty="0" smtClean="0"/>
              <a:t>  </a:t>
            </a:r>
            <a:r>
              <a:rPr lang="en-US" sz="2000" dirty="0" err="1" smtClean="0">
                <a:solidFill>
                  <a:srgbClr val="FF0000"/>
                </a:solidFill>
              </a:rPr>
              <a:t>onclick</a:t>
            </a:r>
            <a:r>
              <a:rPr lang="en-US" sz="2000" dirty="0" smtClean="0"/>
              <a:t>="</a:t>
            </a:r>
            <a:r>
              <a:rPr lang="en-US" sz="2000" dirty="0" err="1" smtClean="0"/>
              <a:t>changetext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F0"/>
                </a:solidFill>
              </a:rPr>
              <a:t>this</a:t>
            </a:r>
            <a:r>
              <a:rPr lang="en-US" sz="2000" dirty="0" smtClean="0"/>
              <a:t>)"&gt;    Click on this text!   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&lt;/h1&gt;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&lt;script&gt;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</a:rPr>
              <a:t>function  </a:t>
            </a:r>
            <a:r>
              <a:rPr lang="en-US" sz="2000" dirty="0" err="1" smtClean="0"/>
              <a:t>changetext</a:t>
            </a:r>
            <a:r>
              <a:rPr lang="en-US" sz="2000" dirty="0" smtClean="0"/>
              <a:t>(x){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x.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innerHTML</a:t>
            </a:r>
            <a:r>
              <a:rPr lang="en-US" sz="2000" dirty="0" smtClean="0"/>
              <a:t>= "Hello World!";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5334000"/>
            <a:ext cx="82296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&lt;h1 </a:t>
            </a:r>
            <a:r>
              <a:rPr lang="en-US" sz="2000" dirty="0" err="1" smtClean="0">
                <a:solidFill>
                  <a:srgbClr val="FF0000"/>
                </a:solidFill>
              </a:rPr>
              <a:t>onclick</a:t>
            </a:r>
            <a:r>
              <a:rPr lang="en-US" sz="2000" dirty="0" smtClean="0"/>
              <a:t>="</a:t>
            </a:r>
            <a:r>
              <a:rPr lang="en-US" sz="2000" dirty="0" err="1" smtClean="0">
                <a:solidFill>
                  <a:srgbClr val="00B0F0"/>
                </a:solidFill>
              </a:rPr>
              <a:t>this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innerHTML</a:t>
            </a:r>
            <a:r>
              <a:rPr lang="en-US" sz="2000" dirty="0" smtClean="0"/>
              <a:t>='</a:t>
            </a:r>
            <a:r>
              <a:rPr lang="en-US" sz="2000" dirty="0" err="1" smtClean="0"/>
              <a:t>Ooops</a:t>
            </a:r>
            <a:r>
              <a:rPr lang="en-US" sz="2000" dirty="0" smtClean="0"/>
              <a:t>!' "&gt;Click on this text!&lt;/h1&gt;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Onchange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endParaRPr lang="ru-RU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21537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The </a:t>
            </a:r>
            <a:r>
              <a:rPr lang="en-US" dirty="0" err="1" smtClean="0"/>
              <a:t>onchange</a:t>
            </a:r>
            <a:r>
              <a:rPr lang="en-US" dirty="0" smtClean="0"/>
              <a:t> event are often used in combination with validation of input fields.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1981200"/>
            <a:ext cx="8177242" cy="213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&lt;input type</a:t>
            </a:r>
            <a:r>
              <a:rPr lang="en-US" dirty="0" smtClean="0"/>
              <a:t>="text"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en-US" dirty="0" smtClean="0"/>
              <a:t>="</a:t>
            </a:r>
            <a:r>
              <a:rPr lang="en-US" dirty="0" err="1" smtClean="0"/>
              <a:t>fname</a:t>
            </a:r>
            <a:r>
              <a:rPr lang="en-US" dirty="0" smtClean="0"/>
              <a:t>" </a:t>
            </a:r>
            <a:r>
              <a:rPr lang="en-US" dirty="0" err="1" smtClean="0">
                <a:solidFill>
                  <a:srgbClr val="FF0000"/>
                </a:solidFill>
              </a:rPr>
              <a:t>onchange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x=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fname</a:t>
            </a:r>
            <a:r>
              <a:rPr lang="en-US" dirty="0" smtClean="0"/>
              <a:t>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err="1" smtClean="0"/>
              <a:t>x.</a:t>
            </a:r>
            <a:r>
              <a:rPr lang="en-US" dirty="0" err="1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=</a:t>
            </a:r>
            <a:r>
              <a:rPr lang="en-US" dirty="0" err="1" smtClean="0"/>
              <a:t>x.</a:t>
            </a:r>
            <a:r>
              <a:rPr lang="en-US" dirty="0" err="1" smtClean="0">
                <a:solidFill>
                  <a:srgbClr val="FF0000"/>
                </a:solidFill>
              </a:rPr>
              <a:t>value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toUpperCase</a:t>
            </a:r>
            <a:r>
              <a:rPr lang="en-US" dirty="0" smtClean="0"/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191000"/>
            <a:ext cx="8177242" cy="1905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&lt;select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en-US" dirty="0" smtClean="0"/>
              <a:t>= "country" </a:t>
            </a:r>
            <a:r>
              <a:rPr lang="en-US" dirty="0" err="1" smtClean="0">
                <a:solidFill>
                  <a:srgbClr val="FF0000"/>
                </a:solidFill>
              </a:rPr>
              <a:t>onchange</a:t>
            </a:r>
            <a:r>
              <a:rPr lang="en-US" dirty="0" smtClean="0"/>
              <a:t>="</a:t>
            </a:r>
            <a:r>
              <a:rPr lang="en-US" dirty="0" err="1" smtClean="0">
                <a:solidFill>
                  <a:srgbClr val="00B0F0"/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form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submit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en-US" dirty="0" smtClean="0"/>
              <a:t>"&gt;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&lt;option  value= "arm" &gt; Armenia &lt;/option&gt;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&lt;option  value= "en" &gt; England&lt;/option&gt;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&lt;option  value= "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 &gt; Russia&lt;/option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selcet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dirty="0" smtClean="0"/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Onmouseover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and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Onmouseout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endParaRPr lang="ru-RU" i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143000"/>
            <a:ext cx="8215370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The </a:t>
            </a:r>
            <a:r>
              <a:rPr lang="en-US" dirty="0" err="1" smtClean="0"/>
              <a:t>onmouseover</a:t>
            </a:r>
            <a:r>
              <a:rPr lang="en-US" dirty="0" smtClean="0"/>
              <a:t> and </a:t>
            </a:r>
            <a:r>
              <a:rPr lang="en-US" dirty="0" err="1" smtClean="0"/>
              <a:t>onmouseout</a:t>
            </a:r>
            <a:r>
              <a:rPr lang="en-US" dirty="0" smtClean="0"/>
              <a:t> events can be used to trigger a function when the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user </a:t>
            </a:r>
            <a:r>
              <a:rPr lang="en-US" dirty="0" err="1" smtClean="0"/>
              <a:t>mouses</a:t>
            </a:r>
            <a:r>
              <a:rPr lang="en-US" dirty="0" smtClean="0"/>
              <a:t> over, or out of, an HTML element.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2362200"/>
            <a:ext cx="8177242" cy="3733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&lt;div </a:t>
            </a:r>
            <a:r>
              <a:rPr lang="en-US" dirty="0" err="1" smtClean="0">
                <a:solidFill>
                  <a:srgbClr val="FF0000"/>
                </a:solidFill>
              </a:rPr>
              <a:t>onmouseover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mOver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(this)" </a:t>
            </a:r>
            <a:r>
              <a:rPr lang="en-US" dirty="0" err="1" smtClean="0">
                <a:solidFill>
                  <a:srgbClr val="FF0000"/>
                </a:solidFill>
              </a:rPr>
              <a:t>onmouseout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mOut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(this)"&gt;Mouse Over 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&lt;script&gt;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mOver</a:t>
            </a:r>
            <a:r>
              <a:rPr lang="en-US" dirty="0" smtClean="0"/>
              <a:t>(x)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err="1" smtClean="0"/>
              <a:t>x.</a:t>
            </a:r>
            <a:r>
              <a:rPr lang="en-US" dirty="0" err="1" smtClean="0">
                <a:solidFill>
                  <a:srgbClr val="FF0000"/>
                </a:solidFill>
              </a:rPr>
              <a:t>innerHTML</a:t>
            </a:r>
            <a:r>
              <a:rPr lang="en-US" dirty="0" smtClean="0"/>
              <a:t>=" Mouse  Out";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mOut</a:t>
            </a:r>
            <a:r>
              <a:rPr lang="en-US" dirty="0" smtClean="0"/>
              <a:t>(y)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err="1" smtClean="0"/>
              <a:t>y.</a:t>
            </a:r>
            <a:r>
              <a:rPr lang="en-US" dirty="0" err="1" smtClean="0">
                <a:solidFill>
                  <a:srgbClr val="FF0000"/>
                </a:solidFill>
              </a:rPr>
              <a:t>innerHTML</a:t>
            </a:r>
            <a:r>
              <a:rPr lang="en-US" dirty="0" smtClean="0"/>
              <a:t>="Mouse Over Me";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&lt;/script&gt;</a:t>
            </a:r>
          </a:p>
          <a:p>
            <a:pPr marL="342900" lvl="0" indent="-342900">
              <a:spcBef>
                <a:spcPct val="20000"/>
              </a:spcBef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Onmousedown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and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Onmouseup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endParaRPr lang="ru-RU" i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1143000"/>
            <a:ext cx="821537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First when a mouse-button is clicked, the </a:t>
            </a:r>
            <a:r>
              <a:rPr lang="en-US" dirty="0" err="1" smtClean="0"/>
              <a:t>onmousedown</a:t>
            </a:r>
            <a:r>
              <a:rPr lang="en-US" dirty="0" smtClean="0"/>
              <a:t> event is triggered, then,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when the mouse-button is released, the </a:t>
            </a:r>
            <a:r>
              <a:rPr lang="en-US" dirty="0" err="1" smtClean="0"/>
              <a:t>onmouseup</a:t>
            </a:r>
            <a:r>
              <a:rPr lang="en-US" dirty="0" smtClean="0"/>
              <a:t> event is triggered, finally, when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the mouse-click is completed, the </a:t>
            </a:r>
            <a:r>
              <a:rPr lang="en-US" dirty="0" err="1" smtClean="0"/>
              <a:t>onclick</a:t>
            </a:r>
            <a:r>
              <a:rPr lang="en-US" dirty="0" smtClean="0"/>
              <a:t> event is triggered.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2362200"/>
            <a:ext cx="8177242" cy="3886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&lt;div </a:t>
            </a:r>
            <a:r>
              <a:rPr lang="en-US" dirty="0" err="1" smtClean="0">
                <a:solidFill>
                  <a:srgbClr val="FF0000"/>
                </a:solidFill>
              </a:rPr>
              <a:t>onmousedown</a:t>
            </a:r>
            <a:r>
              <a:rPr lang="en-US" dirty="0" smtClean="0"/>
              <a:t>="</a:t>
            </a:r>
            <a:r>
              <a:rPr lang="en-US" dirty="0" err="1" smtClean="0"/>
              <a:t>mDown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this</a:t>
            </a:r>
            <a:r>
              <a:rPr lang="en-US" dirty="0" smtClean="0"/>
              <a:t>)" </a:t>
            </a:r>
            <a:r>
              <a:rPr lang="en-US" dirty="0" err="1" smtClean="0">
                <a:solidFill>
                  <a:srgbClr val="FF0000"/>
                </a:solidFill>
              </a:rPr>
              <a:t>onmouseup</a:t>
            </a:r>
            <a:r>
              <a:rPr lang="en-US" dirty="0" smtClean="0"/>
              <a:t>="</a:t>
            </a:r>
            <a:r>
              <a:rPr lang="en-US" dirty="0" err="1" smtClean="0"/>
              <a:t>mUp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this</a:t>
            </a:r>
            <a:r>
              <a:rPr lang="en-US" dirty="0" smtClean="0"/>
              <a:t>)" &gt;Click Me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&lt;/div&gt;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&lt;script&gt;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mDown</a:t>
            </a:r>
            <a:r>
              <a:rPr lang="en-US" dirty="0" smtClean="0"/>
              <a:t>(x)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{</a:t>
            </a:r>
            <a:r>
              <a:rPr lang="en-US" dirty="0" err="1" smtClean="0"/>
              <a:t>x.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style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backgroundColor</a:t>
            </a:r>
            <a:r>
              <a:rPr lang="en-US" dirty="0" smtClean="0"/>
              <a:t>="#1ec5e5";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err="1" smtClean="0"/>
              <a:t>x.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innerHTML</a:t>
            </a:r>
            <a:r>
              <a:rPr lang="en-US" dirty="0" smtClean="0"/>
              <a:t>="Release Me"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mUp</a:t>
            </a:r>
            <a:r>
              <a:rPr lang="en-US" dirty="0" smtClean="0"/>
              <a:t>(y)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{   </a:t>
            </a:r>
            <a:r>
              <a:rPr lang="en-US" dirty="0" err="1" smtClean="0"/>
              <a:t>y.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style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backgroundColor</a:t>
            </a:r>
            <a:r>
              <a:rPr lang="en-US" dirty="0" smtClean="0"/>
              <a:t>="#D94A38";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    </a:t>
            </a:r>
            <a:r>
              <a:rPr lang="en-US" dirty="0" err="1" smtClean="0"/>
              <a:t>y.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innerHTML</a:t>
            </a:r>
            <a:r>
              <a:rPr lang="en-US" dirty="0" smtClean="0"/>
              <a:t>="Thank You";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2133600"/>
            <a:ext cx="8715436" cy="2438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/>
              <a:t>   </a:t>
            </a:r>
            <a:r>
              <a:rPr lang="hy-AM" sz="3200" dirty="0" smtClean="0"/>
              <a:t>Ունենք </a:t>
            </a:r>
            <a:r>
              <a:rPr lang="en-US" sz="3200" dirty="0" smtClean="0"/>
              <a:t>div,</a:t>
            </a:r>
            <a:r>
              <a:rPr lang="hy-AM" sz="3200" dirty="0" smtClean="0"/>
              <a:t>որի մեջ կա ինչ-որ տեքստ: 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 smtClean="0"/>
              <a:t>   </a:t>
            </a:r>
            <a:r>
              <a:rPr lang="hy-AM" sz="3200" dirty="0" smtClean="0"/>
              <a:t>Գրել կոդ, որ վրան պահելիս,վրայից 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 smtClean="0"/>
              <a:t>    </a:t>
            </a:r>
            <a:r>
              <a:rPr lang="hy-AM" sz="3200" dirty="0" smtClean="0"/>
              <a:t>հանելիս, սեղմած ժամանակ և դուրսը 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smtClean="0"/>
              <a:t>    </a:t>
            </a:r>
            <a:r>
              <a:rPr lang="hy-AM" sz="3200" smtClean="0"/>
              <a:t>սեղմելիս </a:t>
            </a:r>
            <a:r>
              <a:rPr lang="hy-AM" sz="3200" dirty="0" smtClean="0"/>
              <a:t>փոխվեն և տեքստը և գույնը: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optim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7380890"/>
            <a:ext cx="1332562" cy="36004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0715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Task </a:t>
            </a:r>
            <a:r>
              <a:rPr lang="ru-RU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525</Words>
  <Application>Microsoft Office PowerPoint</Application>
  <PresentationFormat>On-screen Show (4:3)</PresentationFormat>
  <Paragraphs>92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JavaScript Lesson 5</vt:lpstr>
      <vt:lpstr>  JavaScript HTML DOM Elements  </vt:lpstr>
      <vt:lpstr>    Changing the Value of an Attribute     </vt:lpstr>
      <vt:lpstr>      Changing HTML Style      </vt:lpstr>
      <vt:lpstr>PowerPoint Presentation</vt:lpstr>
      <vt:lpstr>      Onchange       </vt:lpstr>
      <vt:lpstr>    Onmouseover and Onmouseout   </vt:lpstr>
      <vt:lpstr>    Onmousedown and Onmouseup    </vt:lpstr>
      <vt:lpstr> Task 1: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Lesson 1</dc:title>
  <dc:creator>Comp</dc:creator>
  <cp:lastModifiedBy>Vardan</cp:lastModifiedBy>
  <cp:revision>128</cp:revision>
  <dcterms:created xsi:type="dcterms:W3CDTF">2014-01-30T13:16:31Z</dcterms:created>
  <dcterms:modified xsi:type="dcterms:W3CDTF">2018-03-27T15:22:49Z</dcterms:modified>
</cp:coreProperties>
</file>