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0" r:id="rId2"/>
    <p:sldId id="371" r:id="rId3"/>
    <p:sldId id="370" r:id="rId4"/>
    <p:sldId id="358" r:id="rId5"/>
    <p:sldId id="376" r:id="rId6"/>
    <p:sldId id="377" r:id="rId7"/>
    <p:sldId id="374" r:id="rId8"/>
    <p:sldId id="361" r:id="rId9"/>
    <p:sldId id="364" r:id="rId10"/>
    <p:sldId id="379" r:id="rId11"/>
    <p:sldId id="380" r:id="rId12"/>
    <p:sldId id="381" r:id="rId13"/>
    <p:sldId id="367" r:id="rId14"/>
    <p:sldId id="382" r:id="rId15"/>
    <p:sldId id="362" r:id="rId16"/>
    <p:sldId id="353" r:id="rId17"/>
  </p:sldIdLst>
  <p:sldSz cx="12192000" cy="6858000"/>
  <p:notesSz cx="6858000" cy="9144000"/>
  <p:embeddedFontLst>
    <p:embeddedFont>
      <p:font typeface="프리젠테이션 5 Medium" pitchFamily="2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프리젠테이션 7 Bold" pitchFamily="2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04E"/>
    <a:srgbClr val="00B0F0"/>
    <a:srgbClr val="FF6600"/>
    <a:srgbClr val="009999"/>
    <a:srgbClr val="3B3838"/>
    <a:srgbClr val="FFCC66"/>
    <a:srgbClr val="99FF99"/>
    <a:srgbClr val="95C7BF"/>
    <a:srgbClr val="ABC7E3"/>
    <a:srgbClr val="92A3B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5776" autoAdjust="0"/>
  </p:normalViewPr>
  <p:slideViewPr>
    <p:cSldViewPr snapToGrid="0">
      <p:cViewPr varScale="1">
        <p:scale>
          <a:sx n="76" d="100"/>
          <a:sy n="76" d="100"/>
        </p:scale>
        <p:origin x="132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43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D6313E-EA63-9532-5C5F-D5EB4BDE31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5E831-2B56-48E9-A1E9-9F279BE6B2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1FC7-D003-4C42-BBAD-C90689F22A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F7328-0861-255B-D4EB-82BFACDF9B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463D5-EF62-B18D-5D46-BB90406533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34D33-DF4A-4E87-B7C6-69CB238F5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6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93780-6798-4BF4-8637-697717BEDAD6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2AEBF-7D84-4935-9045-619743CE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4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9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3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0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5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8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6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2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020753" y="2189157"/>
            <a:ext cx="4150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소방 방재 시스템</a:t>
            </a:r>
            <a:endParaRPr lang="ko-KR" altLang="en-US" sz="54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4524320" y="3167042"/>
            <a:ext cx="3143355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A5874D-57DD-5ED0-5B5A-25B444FE0D9B}"/>
              </a:ext>
            </a:extLst>
          </p:cNvPr>
          <p:cNvSpPr txBox="1"/>
          <p:nvPr/>
        </p:nvSpPr>
        <p:spPr>
          <a:xfrm>
            <a:off x="4503255" y="3353218"/>
            <a:ext cx="3185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 명 </a:t>
            </a:r>
            <a:r>
              <a:rPr lang="en-US" altLang="ko-KR" sz="24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2400" spc="300" dirty="0" err="1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꺼진불도</a:t>
            </a:r>
            <a:r>
              <a:rPr lang="ko-KR" altLang="en-US" sz="2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2400" spc="300" dirty="0" err="1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다시보자</a:t>
            </a:r>
            <a:endParaRPr lang="ko-KR" altLang="en-US" sz="2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4725723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팀장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박상훈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033500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김지웅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341277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김현익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649054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박상훈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341" y="1347600"/>
            <a:ext cx="5060303" cy="2743583"/>
          </a:xfrm>
          <a:prstGeom prst="rect">
            <a:avLst/>
          </a:prstGeom>
        </p:spPr>
      </p:pic>
      <p:sp>
        <p:nvSpPr>
          <p:cNvPr id="165" name="직사각형 164"/>
          <p:cNvSpPr/>
          <p:nvPr/>
        </p:nvSpPr>
        <p:spPr>
          <a:xfrm>
            <a:off x="314585" y="2530328"/>
            <a:ext cx="2272497" cy="143159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14585" y="2215651"/>
            <a:ext cx="3867122" cy="24060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921962" y="170607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720937" y="3272484"/>
            <a:ext cx="1614848" cy="750013"/>
            <a:chOff x="8720937" y="2239956"/>
            <a:chExt cx="1614848" cy="750013"/>
          </a:xfrm>
        </p:grpSpPr>
        <p:sp>
          <p:nvSpPr>
            <p:cNvPr id="57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수신할 데이터</a:t>
              </a:r>
              <a:endPara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8921961" y="531460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완료 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flag = 1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76954" y="4860951"/>
            <a:ext cx="3702814" cy="1429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676954" y="2564780"/>
            <a:ext cx="3702814" cy="203443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>
            <a:off x="9528359" y="2228589"/>
            <a:ext cx="2" cy="104389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9528358" y="4022497"/>
            <a:ext cx="3" cy="129210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57" idx="3"/>
            <a:endCxn id="49" idx="3"/>
          </p:cNvCxnSpPr>
          <p:nvPr/>
        </p:nvCxnSpPr>
        <p:spPr>
          <a:xfrm flipH="1" flipV="1">
            <a:off x="10134755" y="1967332"/>
            <a:ext cx="201030" cy="1680159"/>
          </a:xfrm>
          <a:prstGeom prst="bentConnector3">
            <a:avLst>
              <a:gd name="adj1" fmla="val -113714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Functions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232133" y="3598015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473526" y="3967780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57953" y="5058482"/>
            <a:ext cx="3369403" cy="105112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= 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'S‘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통신 시작 신호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	</a:t>
            </a:r>
            <a:endParaRPr lang="en-US" altLang="ko-KR" sz="10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[1 ~ 3]           	        Arduino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번호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[4 ~ 5]         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명령어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[6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= '\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n‘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통신 종료 신호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314585" y="4371864"/>
            <a:ext cx="6750624" cy="207913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378929" y="4470408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Protocol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9" name="꺾인 연결선 118"/>
          <p:cNvCxnSpPr/>
          <p:nvPr/>
        </p:nvCxnSpPr>
        <p:spPr>
          <a:xfrm flipH="1" flipV="1">
            <a:off x="2397112" y="5076433"/>
            <a:ext cx="3929" cy="999074"/>
          </a:xfrm>
          <a:prstGeom prst="bentConnector3">
            <a:avLst>
              <a:gd name="adj1" fmla="val -2909137"/>
            </a:avLst>
          </a:prstGeom>
          <a:ln w="19050">
            <a:solidFill>
              <a:srgbClr val="4C804E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65" idx="3"/>
            <a:endCxn id="64" idx="1"/>
          </p:cNvCxnSpPr>
          <p:nvPr/>
        </p:nvCxnSpPr>
        <p:spPr>
          <a:xfrm>
            <a:off x="2587082" y="3246127"/>
            <a:ext cx="5089872" cy="2329734"/>
          </a:xfrm>
          <a:prstGeom prst="bentConnector3">
            <a:avLst>
              <a:gd name="adj1" fmla="val 90969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endCxn id="65" idx="1"/>
          </p:cNvCxnSpPr>
          <p:nvPr/>
        </p:nvCxnSpPr>
        <p:spPr>
          <a:xfrm>
            <a:off x="4196875" y="2335955"/>
            <a:ext cx="3480079" cy="1246041"/>
          </a:xfrm>
          <a:prstGeom prst="bentConnector3">
            <a:avLst>
              <a:gd name="adj1" fmla="val 90695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2559419" y="4695748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– Arduino_1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대한 명령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[S002]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–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대한 명령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8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3038198" y="5136427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[00\n] –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 값 읽고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현재상황 판별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[01\n] –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비상상황 화재 알림 작동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9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2559419" y="5613657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Ex) [S00100\n] – 001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번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아두이노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센서 값 판별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0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3" y="1341776"/>
            <a:ext cx="5172797" cy="47441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15805" y="168941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아무 행동하지 않음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913513" y="1575664"/>
            <a:ext cx="1614848" cy="750013"/>
            <a:chOff x="8720937" y="2239956"/>
            <a:chExt cx="1614848" cy="750013"/>
          </a:xfrm>
        </p:grpSpPr>
        <p:sp>
          <p:nvSpPr>
            <p:cNvPr id="74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수신된 명령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Functions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913513" y="2709574"/>
            <a:ext cx="1614848" cy="750013"/>
            <a:chOff x="8720937" y="2239956"/>
            <a:chExt cx="1614848" cy="750013"/>
          </a:xfrm>
        </p:grpSpPr>
        <p:sp>
          <p:nvSpPr>
            <p:cNvPr id="80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화재 상황 판별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Arduino_1</a:t>
              </a:r>
            </a:p>
          </p:txBody>
        </p:sp>
      </p:grpSp>
      <p:cxnSp>
        <p:nvCxnSpPr>
          <p:cNvPr id="87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449337" y="1936550"/>
            <a:ext cx="3155793" cy="39760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90" idx="3"/>
            <a:endCxn id="95" idx="1"/>
          </p:cNvCxnSpPr>
          <p:nvPr/>
        </p:nvCxnSpPr>
        <p:spPr>
          <a:xfrm>
            <a:off x="3389972" y="3534817"/>
            <a:ext cx="4215158" cy="432300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26470" y="2263698"/>
            <a:ext cx="4122867" cy="14090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18460" y="2439931"/>
            <a:ext cx="3071512" cy="218977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05130" y="1475589"/>
            <a:ext cx="3852695" cy="92192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05130" y="2637404"/>
            <a:ext cx="2241397" cy="265942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01" name="꺾인 연결선 100"/>
          <p:cNvCxnSpPr>
            <a:stCxn id="72" idx="0"/>
            <a:endCxn id="74" idx="0"/>
          </p:cNvCxnSpPr>
          <p:nvPr/>
        </p:nvCxnSpPr>
        <p:spPr>
          <a:xfrm rot="16200000" flipV="1">
            <a:off x="9614696" y="681906"/>
            <a:ext cx="113749" cy="1901265"/>
          </a:xfrm>
          <a:prstGeom prst="bentConnector3">
            <a:avLst>
              <a:gd name="adj1" fmla="val 300969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3"/>
            <a:endCxn id="72" idx="1"/>
          </p:cNvCxnSpPr>
          <p:nvPr/>
        </p:nvCxnSpPr>
        <p:spPr>
          <a:xfrm flipV="1">
            <a:off x="9528361" y="1950670"/>
            <a:ext cx="487444" cy="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9199050" y="1704095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S00200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924664" y="2367906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S00100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>
            <a:off x="8720937" y="2325677"/>
            <a:ext cx="0" cy="38389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8114540" y="378338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 코드 전송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952136" y="378338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알림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1" name="꺾인 연결선 120"/>
          <p:cNvCxnSpPr>
            <a:stCxn id="74" idx="2"/>
            <a:endCxn id="120" idx="0"/>
          </p:cNvCxnSpPr>
          <p:nvPr/>
        </p:nvCxnSpPr>
        <p:spPr>
          <a:xfrm rot="16200000" flipH="1">
            <a:off x="8910880" y="2135734"/>
            <a:ext cx="1457711" cy="1837596"/>
          </a:xfrm>
          <a:prstGeom prst="bentConnector3">
            <a:avLst>
              <a:gd name="adj1" fmla="val 125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276762" y="2937209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S00101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114539" y="462970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이상 없음 코드 전송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14539" y="568603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3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0" idx="2"/>
            <a:endCxn id="119" idx="0"/>
          </p:cNvCxnSpPr>
          <p:nvPr/>
        </p:nvCxnSpPr>
        <p:spPr>
          <a:xfrm>
            <a:off x="8720937" y="3459587"/>
            <a:ext cx="0" cy="32380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>
            <a:off x="8720936" y="5152217"/>
            <a:ext cx="0" cy="53381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80" idx="1"/>
            <a:endCxn id="128" idx="1"/>
          </p:cNvCxnSpPr>
          <p:nvPr/>
        </p:nvCxnSpPr>
        <p:spPr>
          <a:xfrm rot="10800000" flipH="1" flipV="1">
            <a:off x="7913513" y="3084580"/>
            <a:ext cx="201026" cy="1806379"/>
          </a:xfrm>
          <a:prstGeom prst="bentConnector3">
            <a:avLst>
              <a:gd name="adj1" fmla="val -113717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8322808" y="3430271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7282831" y="2826007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2" name="꺾인 연결선 161"/>
          <p:cNvCxnSpPr/>
          <p:nvPr/>
        </p:nvCxnSpPr>
        <p:spPr>
          <a:xfrm flipH="1">
            <a:off x="9327332" y="4044645"/>
            <a:ext cx="1" cy="1791137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20" idx="2"/>
            <a:endCxn id="132" idx="3"/>
          </p:cNvCxnSpPr>
          <p:nvPr/>
        </p:nvCxnSpPr>
        <p:spPr>
          <a:xfrm rot="5400000">
            <a:off x="9122238" y="4510997"/>
            <a:ext cx="1641390" cy="1231201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t="11146" b="30373"/>
          <a:stretch/>
        </p:blipFill>
        <p:spPr>
          <a:xfrm>
            <a:off x="621846" y="1285313"/>
            <a:ext cx="4520211" cy="2575932"/>
          </a:xfrm>
          <a:prstGeom prst="rect">
            <a:avLst/>
          </a:prstGeom>
        </p:spPr>
      </p:pic>
      <p:sp>
        <p:nvSpPr>
          <p:cNvPr id="66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[Raspberry PI]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Main loop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34" y="3999839"/>
            <a:ext cx="5069443" cy="2386110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8720937" y="3211698"/>
            <a:ext cx="1614848" cy="750013"/>
            <a:chOff x="8720937" y="2239956"/>
            <a:chExt cx="1614848" cy="750013"/>
          </a:xfrm>
        </p:grpSpPr>
        <p:sp>
          <p:nvSpPr>
            <p:cNvPr id="96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화재 발생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8921965" y="229719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현재 상태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R-pi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921963" y="1382692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Arduino</a:t>
            </a:r>
          </a:p>
        </p:txBody>
      </p:sp>
      <p:cxnSp>
        <p:nvCxnSpPr>
          <p:cNvPr id="101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8" idx="2"/>
            <a:endCxn id="96" idx="0"/>
          </p:cNvCxnSpPr>
          <p:nvPr/>
        </p:nvCxnSpPr>
        <p:spPr>
          <a:xfrm flipH="1">
            <a:off x="9528361" y="2819709"/>
            <a:ext cx="1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21" idx="3"/>
            <a:endCxn id="111" idx="3"/>
          </p:cNvCxnSpPr>
          <p:nvPr/>
        </p:nvCxnSpPr>
        <p:spPr>
          <a:xfrm flipH="1" flipV="1">
            <a:off x="10134757" y="4614957"/>
            <a:ext cx="201028" cy="1034534"/>
          </a:xfrm>
          <a:prstGeom prst="bentConnector3">
            <a:avLst>
              <a:gd name="adj1" fmla="val -1137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921964" y="4353700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신호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Arduino</a:t>
            </a:r>
          </a:p>
        </p:txBody>
      </p:sp>
      <p:cxnSp>
        <p:nvCxnSpPr>
          <p:cNvPr id="11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6" idx="2"/>
            <a:endCxn id="111" idx="0"/>
          </p:cNvCxnSpPr>
          <p:nvPr/>
        </p:nvCxnSpPr>
        <p:spPr>
          <a:xfrm>
            <a:off x="9528361" y="3961711"/>
            <a:ext cx="0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8720937" y="5268202"/>
            <a:ext cx="1614848" cy="750013"/>
            <a:chOff x="8720937" y="2239956"/>
            <a:chExt cx="1614848" cy="750013"/>
          </a:xfrm>
        </p:grpSpPr>
        <p:sp>
          <p:nvSpPr>
            <p:cNvPr id="120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사용자 초기화 스위치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23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1" idx="2"/>
            <a:endCxn id="98" idx="0"/>
          </p:cNvCxnSpPr>
          <p:nvPr/>
        </p:nvCxnSpPr>
        <p:spPr>
          <a:xfrm>
            <a:off x="9528360" y="1905206"/>
            <a:ext cx="2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111" idx="2"/>
            <a:endCxn id="120" idx="0"/>
          </p:cNvCxnSpPr>
          <p:nvPr/>
        </p:nvCxnSpPr>
        <p:spPr>
          <a:xfrm>
            <a:off x="9528361" y="4876214"/>
            <a:ext cx="0" cy="3919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0" idx="2"/>
            <a:endCxn id="91" idx="1"/>
          </p:cNvCxnSpPr>
          <p:nvPr/>
        </p:nvCxnSpPr>
        <p:spPr>
          <a:xfrm rot="5400000" flipH="1">
            <a:off x="7038029" y="3527883"/>
            <a:ext cx="4374266" cy="606398"/>
          </a:xfrm>
          <a:prstGeom prst="bentConnector4">
            <a:avLst>
              <a:gd name="adj1" fmla="val -5226"/>
              <a:gd name="adj2" fmla="val 249923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97" idx="3"/>
            <a:endCxn id="91" idx="3"/>
          </p:cNvCxnSpPr>
          <p:nvPr/>
        </p:nvCxnSpPr>
        <p:spPr>
          <a:xfrm flipH="1" flipV="1">
            <a:off x="10134756" y="1643949"/>
            <a:ext cx="201029" cy="1949038"/>
          </a:xfrm>
          <a:prstGeom prst="bentConnector3">
            <a:avLst>
              <a:gd name="adj1" fmla="val -185827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136882" y="1499681"/>
            <a:ext cx="3721121" cy="13572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 flipV="1">
            <a:off x="4382428" y="3115894"/>
            <a:ext cx="3475576" cy="2095749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796170" y="1282845"/>
            <a:ext cx="3340712" cy="252186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91931" y="4037337"/>
            <a:ext cx="3590497" cy="234861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858003" y="1268328"/>
            <a:ext cx="3340712" cy="73415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858003" y="4254017"/>
            <a:ext cx="3340712" cy="73415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7858004" y="2160997"/>
            <a:ext cx="3340712" cy="190979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56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4136882" y="3331730"/>
            <a:ext cx="3721121" cy="128936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1634831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Rx_flag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0 	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송신 모드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Rx_flag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1	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모드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4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2172427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NOA = 0       Arduino_1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NOA =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       Arduino_2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7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2710023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Alarm_flag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0   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정상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Alarm_flag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=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   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발생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0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510" y="1274151"/>
            <a:ext cx="7455490" cy="5439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8" b="49095"/>
          <a:stretch/>
        </p:blipFill>
        <p:spPr>
          <a:xfrm>
            <a:off x="6810284" y="2289465"/>
            <a:ext cx="4492716" cy="7213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422351" y="1089218"/>
            <a:ext cx="6852819" cy="249382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8636001" y="2743200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67673" y="2857964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67673" y="3634178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67673" y="5678878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67673" y="6458541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[Raspberry PI]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Thread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35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영상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1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426137" y="4986834"/>
            <a:ext cx="8998593" cy="1420119"/>
            <a:chOff x="2299137" y="4461385"/>
            <a:chExt cx="8998593" cy="1420119"/>
          </a:xfrm>
        </p:grpSpPr>
        <p:grpSp>
          <p:nvGrpSpPr>
            <p:cNvPr id="21" name="그룹 20"/>
            <p:cNvGrpSpPr/>
            <p:nvPr/>
          </p:nvGrpSpPr>
          <p:grpSpPr>
            <a:xfrm>
              <a:off x="2900101" y="4590780"/>
              <a:ext cx="8397629" cy="1290724"/>
              <a:chOff x="2900101" y="4590780"/>
              <a:chExt cx="8397629" cy="129072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3103301" y="4988952"/>
                <a:ext cx="819442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팀원 단위 업무분담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8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팀 단위 협업 및 버전 관리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- </a:t>
                </a:r>
                <a:r>
                  <a:rPr lang="en-US" altLang="ko-KR" sz="1400" kern="100" dirty="0" err="1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Github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통한 소스코드 공유 및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리뷰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소스 통합 작업 경험</a:t>
                </a:r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900101" y="4590780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팀워크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137" y="4461385"/>
              <a:ext cx="654124" cy="654124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2487589" y="1449742"/>
            <a:ext cx="8937141" cy="1189027"/>
            <a:chOff x="2360589" y="1317901"/>
            <a:chExt cx="8937141" cy="1189027"/>
          </a:xfrm>
        </p:grpSpPr>
        <p:grpSp>
          <p:nvGrpSpPr>
            <p:cNvPr id="18" name="그룹 17"/>
            <p:cNvGrpSpPr/>
            <p:nvPr/>
          </p:nvGrpSpPr>
          <p:grpSpPr>
            <a:xfrm>
              <a:off x="2900101" y="1368154"/>
              <a:ext cx="8397629" cy="1138774"/>
              <a:chOff x="2633226" y="1169866"/>
              <a:chExt cx="8397629" cy="113877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836426" y="1569976"/>
                <a:ext cx="819442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플레임센서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오작동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가스 검출 센서의 민감도가 차이를 보였기 때문에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센서 민감도 차에 따른 소스코드 수정작업이 필요</a:t>
                </a:r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633226" y="1169866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하드웨어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589" y="1317901"/>
              <a:ext cx="531221" cy="53878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454415" y="2730907"/>
            <a:ext cx="8970315" cy="1865005"/>
            <a:chOff x="2327415" y="3130629"/>
            <a:chExt cx="8970315" cy="1865005"/>
          </a:xfrm>
        </p:grpSpPr>
        <p:grpSp>
          <p:nvGrpSpPr>
            <p:cNvPr id="6" name="그룹 5"/>
            <p:cNvGrpSpPr/>
            <p:nvPr/>
          </p:nvGrpSpPr>
          <p:grpSpPr>
            <a:xfrm>
              <a:off x="2900101" y="3205785"/>
              <a:ext cx="8397629" cy="1789849"/>
              <a:chOff x="2633226" y="3007497"/>
              <a:chExt cx="8397629" cy="17898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836426" y="3412351"/>
                <a:ext cx="819442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라즈베리파이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측에서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RS485 enable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및 송신 시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느린 프로세스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처리속도로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인해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delay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해당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delay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함수로 인한 통신 데이터가 깨지는 경우가 발생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timeout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함수로 이를 해결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아두이노가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동일한 소스코드를 공유함에도 불구하고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소스코드를 처리함에 있어 속도 차이가 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-&gt;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두 문제 모두 라즈베리파이 및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아두이노가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아닌 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Cortex m 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시리즈 모델로 개선할 여지가 있음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633226" y="3007497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통신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415" y="3130629"/>
              <a:ext cx="539512" cy="53951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678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955073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시스템 평가 및 개선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890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234418" y="989792"/>
            <a:ext cx="1723164" cy="1022271"/>
            <a:chOff x="1057747" y="2056447"/>
            <a:chExt cx="1723164" cy="10222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F534C6-FC61-4EA2-8855-1A1004EB5117}"/>
                </a:ext>
              </a:extLst>
            </p:cNvPr>
            <p:cNvSpPr txBox="1"/>
            <p:nvPr/>
          </p:nvSpPr>
          <p:spPr>
            <a:xfrm>
              <a:off x="1057747" y="2740164"/>
              <a:ext cx="1723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Table of contents</a:t>
              </a:r>
              <a:endParaRPr lang="ko-KR" altLang="en-US" sz="16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894A62-3A98-4459-B069-8674BB246AAC}"/>
                </a:ext>
              </a:extLst>
            </p:cNvPr>
            <p:cNvSpPr txBox="1"/>
            <p:nvPr/>
          </p:nvSpPr>
          <p:spPr>
            <a:xfrm>
              <a:off x="1317065" y="2056447"/>
              <a:ext cx="1204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목차</a:t>
              </a:r>
              <a:endParaRPr lang="ko-KR" altLang="en-US" sz="56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71900-406E-B0B9-50D1-1D1E284552DE}"/>
                </a:ext>
              </a:extLst>
            </p:cNvPr>
            <p:cNvCxnSpPr>
              <a:cxnSpLocks/>
            </p:cNvCxnSpPr>
            <p:nvPr/>
          </p:nvCxnSpPr>
          <p:spPr>
            <a:xfrm>
              <a:off x="1305463" y="2746419"/>
              <a:ext cx="12277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8FA47-1450-A548-45AA-EACC7682D78E}"/>
              </a:ext>
            </a:extLst>
          </p:cNvPr>
          <p:cNvSpPr/>
          <p:nvPr/>
        </p:nvSpPr>
        <p:spPr>
          <a:xfrm>
            <a:off x="3364793" y="2555282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목적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3364793" y="3835571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3364792" y="5115860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B808FA47-1450-A548-45AA-EACC7682D78E}"/>
              </a:ext>
            </a:extLst>
          </p:cNvPr>
          <p:cNvSpPr/>
          <p:nvPr/>
        </p:nvSpPr>
        <p:spPr>
          <a:xfrm>
            <a:off x="6472266" y="2555282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4</a:t>
            </a:r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6472266" y="3835571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5</a:t>
            </a:r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수행 결과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6472265" y="5115860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자체 평가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목적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0078" y="0"/>
            <a:ext cx="5991922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634410" y="1602490"/>
            <a:ext cx="4985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방지 시스템</a:t>
            </a:r>
            <a:endParaRPr lang="en-GB" altLang="ko-KR" sz="2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Raspberry Pi / Arduino / RS485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를 사용한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실시간 화재 감지 및 대응 시스템 개발</a:t>
            </a:r>
            <a:endParaRPr lang="en-GB" altLang="ko-KR" sz="1500" dirty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34410" y="2887789"/>
            <a:ext cx="6223590" cy="3222234"/>
            <a:chOff x="634410" y="2720521"/>
            <a:chExt cx="5186527" cy="32222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3C8CBB-3025-7697-6FD0-B90375EFD161}"/>
                </a:ext>
              </a:extLst>
            </p:cNvPr>
            <p:cNvSpPr txBox="1"/>
            <p:nvPr/>
          </p:nvSpPr>
          <p:spPr>
            <a:xfrm>
              <a:off x="863010" y="3265099"/>
              <a:ext cx="495792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실시간 모니터링</a:t>
              </a: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실시간으로 센서 데이터를 모니터링하고 분석하여 화재를 조기에 탐지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자동화 대응</a:t>
              </a:r>
              <a:endParaRPr lang="en-US" altLang="ko-KR" sz="1600" b="1" kern="1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시스템이 화재를 감지하면 자동으로 경보를 울려 빠른 대응</a:t>
              </a:r>
              <a:endParaRPr lang="en-US" altLang="ko-KR" sz="15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인명 및 재산 피해 최소화</a:t>
              </a:r>
              <a:endParaRPr lang="en-US" altLang="ko-KR" sz="15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확장성</a:t>
              </a:r>
              <a:endParaRPr lang="en-US" altLang="ko-KR" sz="1600" b="1" kern="1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Raspberry Pi 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및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RS485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사용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네트워크를 통해 여러 장치와 통합할 수 있기 때문에 건물 전체의 화재 방지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시스템으로 확장이 가능하며 기술 발전 및 업데이트에 대한 확장성을 확보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15C7D8-868C-13D4-4301-FF7F9B1E6F18}"/>
                </a:ext>
              </a:extLst>
            </p:cNvPr>
            <p:cNvSpPr txBox="1"/>
            <p:nvPr/>
          </p:nvSpPr>
          <p:spPr>
            <a:xfrm>
              <a:off x="634410" y="2720521"/>
              <a:ext cx="455090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프로젝트 타당성 검토</a:t>
              </a:r>
              <a:endParaRPr lang="en-GB" altLang="ko-KR" sz="26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주제 및 선정 배경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5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활용 장비 및 재료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– S/W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8" y="2186999"/>
            <a:ext cx="2886523" cy="288652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67" y="4427891"/>
            <a:ext cx="946708" cy="9467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1639403" y="2256409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082665" y="4104726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C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언어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74" y="2510790"/>
            <a:ext cx="2045872" cy="22772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51" y="4404399"/>
            <a:ext cx="957131" cy="94748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75" y="4404399"/>
            <a:ext cx="961391" cy="9474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7042354" y="2209713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9907414" y="4080455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Python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8572019" y="4079676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Thonny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08142" y="1750740"/>
            <a:ext cx="3925886" cy="410364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6362404" y="1750740"/>
            <a:ext cx="5121454" cy="410364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634028" y="3590696"/>
            <a:ext cx="172837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634028" y="4025585"/>
            <a:ext cx="172837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활용 장비 및 재료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– H/W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94" y="5140549"/>
            <a:ext cx="1286099" cy="948013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4666552" y="485386"/>
            <a:ext cx="622617" cy="424647"/>
            <a:chOff x="11309328" y="1366149"/>
            <a:chExt cx="622617" cy="424647"/>
          </a:xfrm>
        </p:grpSpPr>
        <p:sp>
          <p:nvSpPr>
            <p:cNvPr id="91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1366149"/>
              <a:ext cx="508153" cy="1964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2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09328" y="156006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입력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259343" y="488758"/>
            <a:ext cx="622617" cy="424833"/>
            <a:chOff x="11309328" y="2067631"/>
            <a:chExt cx="622617" cy="424833"/>
          </a:xfrm>
        </p:grpSpPr>
        <p:sp>
          <p:nvSpPr>
            <p:cNvPr id="94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2067631"/>
              <a:ext cx="508153" cy="194101"/>
            </a:xfrm>
            <a:prstGeom prst="rect">
              <a:avLst/>
            </a:prstGeom>
            <a:solidFill>
              <a:srgbClr val="FF6600">
                <a:alpha val="60000"/>
              </a:srgb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09328" y="2261732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출력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50534" y="485386"/>
            <a:ext cx="869060" cy="422098"/>
            <a:chOff x="11186106" y="2728900"/>
            <a:chExt cx="869060" cy="422098"/>
          </a:xfrm>
        </p:grpSpPr>
        <p:sp>
          <p:nvSpPr>
            <p:cNvPr id="9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2728900"/>
              <a:ext cx="508153" cy="196463"/>
            </a:xfrm>
            <a:prstGeom prst="rect">
              <a:avLst/>
            </a:prstGeom>
            <a:solidFill>
              <a:srgbClr val="95C7BF">
                <a:alpha val="60000"/>
              </a:srgb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8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186106" y="2920266"/>
              <a:ext cx="869060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처리장치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43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301127" y="4501620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301125" y="3571294"/>
            <a:ext cx="1150099" cy="446525"/>
            <a:chOff x="5121725" y="3266716"/>
            <a:chExt cx="1150099" cy="446525"/>
          </a:xfrm>
        </p:grpSpPr>
        <p:grpSp>
          <p:nvGrpSpPr>
            <p:cNvPr id="108" name="그룹 107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10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11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30759" y="53770"/>
                <a:ext cx="58705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09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112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4029459" y="4501620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Arduino-Uno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4029457" y="3571294"/>
            <a:ext cx="1150099" cy="446525"/>
            <a:chOff x="5121725" y="3266716"/>
            <a:chExt cx="1150099" cy="446525"/>
          </a:xfrm>
        </p:grpSpPr>
        <p:grpSp>
          <p:nvGrpSpPr>
            <p:cNvPr id="114" name="그룹 113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16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17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30759" y="53770"/>
                <a:ext cx="58705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18" name="직선 화살표 연결선 117"/>
          <p:cNvCxnSpPr>
            <a:stCxn id="43" idx="3"/>
            <a:endCxn id="112" idx="1"/>
          </p:cNvCxnSpPr>
          <p:nvPr/>
        </p:nvCxnSpPr>
        <p:spPr>
          <a:xfrm>
            <a:off x="2451224" y="4785783"/>
            <a:ext cx="1578235" cy="0"/>
          </a:xfrm>
          <a:prstGeom prst="straightConnector1">
            <a:avLst/>
          </a:prstGeom>
          <a:ln w="19050">
            <a:solidFill>
              <a:srgbClr val="4C80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2929033" y="4785782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GND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0" name="꺾인 연결선 119"/>
          <p:cNvCxnSpPr>
            <a:stCxn id="111" idx="0"/>
          </p:cNvCxnSpPr>
          <p:nvPr/>
        </p:nvCxnSpPr>
        <p:spPr>
          <a:xfrm rot="5400000" flipH="1" flipV="1">
            <a:off x="4039735" y="1681601"/>
            <a:ext cx="7653" cy="3771734"/>
          </a:xfrm>
          <a:prstGeom prst="bentConnector3">
            <a:avLst>
              <a:gd name="adj1" fmla="val 6447511"/>
            </a:avLst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744952" y="2560536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4" name="꺾인 연결선 123"/>
          <p:cNvCxnSpPr/>
          <p:nvPr/>
        </p:nvCxnSpPr>
        <p:spPr>
          <a:xfrm rot="5400000" flipH="1" flipV="1">
            <a:off x="4044928" y="1398062"/>
            <a:ext cx="6350" cy="4343859"/>
          </a:xfrm>
          <a:prstGeom prst="bentConnector3">
            <a:avLst>
              <a:gd name="adj1" fmla="val 12304882"/>
            </a:avLst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5641907" y="4497142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Arduino-Uno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5641905" y="3566816"/>
            <a:ext cx="1150099" cy="446525"/>
            <a:chOff x="5121725" y="3266716"/>
            <a:chExt cx="1150099" cy="446525"/>
          </a:xfrm>
        </p:grpSpPr>
        <p:grpSp>
          <p:nvGrpSpPr>
            <p:cNvPr id="133" name="그룹 132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35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36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42768" y="53770"/>
                <a:ext cx="57504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34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14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736795" y="2866443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4582511" y="2795677"/>
            <a:ext cx="0" cy="769551"/>
          </a:xfrm>
          <a:prstGeom prst="straightConnector1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4300571" y="3071824"/>
            <a:ext cx="0" cy="49181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/>
          <p:cNvGrpSpPr/>
          <p:nvPr/>
        </p:nvGrpSpPr>
        <p:grpSpPr>
          <a:xfrm>
            <a:off x="873968" y="4016268"/>
            <a:ext cx="1299932" cy="490152"/>
            <a:chOff x="2914721" y="3537354"/>
            <a:chExt cx="1299932" cy="490152"/>
          </a:xfrm>
        </p:grpSpPr>
        <p:cxnSp>
          <p:nvCxnSpPr>
            <p:cNvPr id="159" name="직선 화살표 연결선 158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76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7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78" name="직선 화살표 연결선 177"/>
          <p:cNvCxnSpPr>
            <a:stCxn id="112" idx="3"/>
            <a:endCxn id="131" idx="1"/>
          </p:cNvCxnSpPr>
          <p:nvPr/>
        </p:nvCxnSpPr>
        <p:spPr>
          <a:xfrm flipV="1">
            <a:off x="5179556" y="4781305"/>
            <a:ext cx="462351" cy="4478"/>
          </a:xfrm>
          <a:prstGeom prst="straightConnector1">
            <a:avLst/>
          </a:prstGeom>
          <a:ln w="19050">
            <a:solidFill>
              <a:srgbClr val="4C80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/>
          <p:cNvGrpSpPr/>
          <p:nvPr/>
        </p:nvGrpSpPr>
        <p:grpSpPr>
          <a:xfrm>
            <a:off x="3615060" y="4011468"/>
            <a:ext cx="1299932" cy="490152"/>
            <a:chOff x="2914721" y="3537354"/>
            <a:chExt cx="1299932" cy="490152"/>
          </a:xfrm>
        </p:grpSpPr>
        <p:cxnSp>
          <p:nvCxnSpPr>
            <p:cNvPr id="195" name="직선 화살표 연결선 194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99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0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5243777" y="4005117"/>
            <a:ext cx="1299932" cy="490152"/>
            <a:chOff x="2914721" y="3537354"/>
            <a:chExt cx="1299932" cy="490152"/>
          </a:xfrm>
        </p:grpSpPr>
        <p:cxnSp>
          <p:nvCxnSpPr>
            <p:cNvPr id="202" name="직선 화살표 연결선 201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6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pic>
        <p:nvPicPr>
          <p:cNvPr id="208" name="그림 20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36" y="5159625"/>
            <a:ext cx="1350423" cy="909859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38" y="5143559"/>
            <a:ext cx="1286099" cy="948013"/>
          </a:xfrm>
          <a:prstGeom prst="rect">
            <a:avLst/>
          </a:prstGeom>
        </p:spPr>
      </p:pic>
      <p:sp>
        <p:nvSpPr>
          <p:cNvPr id="210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2187466" y="1490509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1x1 Key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스위치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13" name="그림 2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77" y="2016059"/>
            <a:ext cx="290873" cy="349047"/>
          </a:xfrm>
          <a:prstGeom prst="rect">
            <a:avLst/>
          </a:prstGeom>
        </p:spPr>
      </p:pic>
      <p:sp>
        <p:nvSpPr>
          <p:cNvPr id="215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418511" y="1362703"/>
            <a:ext cx="4578330" cy="115639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443910" y="1426203"/>
            <a:ext cx="253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종료 스위치 및 상황 표기 </a:t>
            </a:r>
            <a:r>
              <a:rPr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fnd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1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40123" y="1407743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2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310841" y="509348"/>
            <a:ext cx="4506905" cy="270383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40123" y="2291374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BUZZER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청각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29" name="그림 2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999" y="2289466"/>
            <a:ext cx="416481" cy="446561"/>
          </a:xfrm>
          <a:prstGeom prst="rect">
            <a:avLst/>
          </a:prstGeom>
        </p:spPr>
      </p:pic>
      <p:pic>
        <p:nvPicPr>
          <p:cNvPr id="230" name="그림 2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6" y="1483137"/>
            <a:ext cx="227226" cy="287175"/>
          </a:xfrm>
          <a:prstGeom prst="rect">
            <a:avLst/>
          </a:prstGeom>
        </p:spPr>
      </p:pic>
      <p:sp>
        <p:nvSpPr>
          <p:cNvPr id="87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9286" y="2289466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SZH-EK086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불꽃 감지 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8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9286" y="1407743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SZH-SSBH-038</a:t>
            </a: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유해가스 감지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1956" y="1375395"/>
            <a:ext cx="825405" cy="5148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7796" y="2288661"/>
            <a:ext cx="776688" cy="44545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397160" y="618440"/>
            <a:ext cx="273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장치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알람용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버저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및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 /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 및 화재 탐지 센서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35008" y="4486124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5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305726" y="3587729"/>
            <a:ext cx="4506905" cy="270383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6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35008" y="5369755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BUZZER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청각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84" y="5367847"/>
            <a:ext cx="416481" cy="446561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511" y="4561518"/>
            <a:ext cx="227226" cy="287175"/>
          </a:xfrm>
          <a:prstGeom prst="rect">
            <a:avLst/>
          </a:prstGeom>
        </p:spPr>
      </p:pic>
      <p:sp>
        <p:nvSpPr>
          <p:cNvPr id="125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4171" y="5367847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SZH-EK086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불꽃 감지 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6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4171" y="4486124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SZH-SSBH-038</a:t>
            </a: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유해가스 감지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841" y="4453776"/>
            <a:ext cx="825405" cy="514888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2681" y="5367042"/>
            <a:ext cx="776688" cy="445458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392045" y="3696821"/>
            <a:ext cx="225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장치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알람용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버저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및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 /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 및 화재 탐지 센서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84" name="꺾인 연결선 183"/>
          <p:cNvCxnSpPr>
            <a:stCxn id="222" idx="1"/>
            <a:endCxn id="131" idx="3"/>
          </p:cNvCxnSpPr>
          <p:nvPr/>
        </p:nvCxnSpPr>
        <p:spPr>
          <a:xfrm rot="10800000" flipV="1">
            <a:off x="6792005" y="1861267"/>
            <a:ext cx="518837" cy="29200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/>
          <p:nvPr/>
        </p:nvCxnSpPr>
        <p:spPr>
          <a:xfrm rot="5400000" flipH="1">
            <a:off x="5891132" y="4062100"/>
            <a:ext cx="1230579" cy="3246271"/>
          </a:xfrm>
          <a:prstGeom prst="bentConnector3">
            <a:avLst>
              <a:gd name="adj1" fmla="val -1495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/>
          <p:nvPr/>
        </p:nvCxnSpPr>
        <p:spPr>
          <a:xfrm rot="5400000">
            <a:off x="194683" y="3621181"/>
            <a:ext cx="2275086" cy="70928"/>
          </a:xfrm>
          <a:prstGeom prst="bentConnector4">
            <a:avLst>
              <a:gd name="adj1" fmla="val 20117"/>
              <a:gd name="adj2" fmla="val 1255559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640550" y="1490509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FND</a:t>
            </a:r>
          </a:p>
          <a:p>
            <a:pPr algn="ctr"/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7seg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59" y="1999226"/>
            <a:ext cx="305873" cy="430648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21" y="1999226"/>
            <a:ext cx="305873" cy="43064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83" y="1999226"/>
            <a:ext cx="305873" cy="430648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45" y="1999226"/>
            <a:ext cx="305873" cy="430648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52667" y="6255987"/>
            <a:ext cx="819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RS485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멀티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드롭 사용한 중앙 관제 시스템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구성</a:t>
            </a:r>
            <a:endParaRPr lang="en-US" altLang="ko-KR" sz="1400" kern="100" dirty="0" smtClean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9020921" y="801821"/>
            <a:ext cx="1108465" cy="545736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전원 인가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482242" y="1281421"/>
            <a:ext cx="5628626" cy="468207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80065" y="5418037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258332" y="364002"/>
            <a:ext cx="4555387" cy="622253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229458" y="331217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767729" y="1667333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 1 / 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판별 명령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67729" y="2509623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1 / 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판별 결과 수신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4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8767729" y="3351913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67729" y="4421702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1 / 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 명령어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7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8767729" y="5263990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8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Flow chart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773921" y="1377579"/>
            <a:ext cx="1108465" cy="545736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전원 인가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20729" y="2083336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코드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70267" y="3697831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</a:t>
            </a:r>
            <a:r>
              <a:rPr lang="ko-KR" altLang="en-US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작동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29530" y="4288048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이상 없음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코드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2520729" y="2751787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3729530" y="3336884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29530" y="5040604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코드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98" name="꺾인 연결선 97"/>
          <p:cNvCxnSpPr>
            <a:stCxn id="62" idx="1"/>
          </p:cNvCxnSpPr>
          <p:nvPr/>
        </p:nvCxnSpPr>
        <p:spPr>
          <a:xfrm rot="10800000" flipV="1">
            <a:off x="4135577" y="1928590"/>
            <a:ext cx="4632152" cy="269838"/>
          </a:xfrm>
          <a:prstGeom prst="bentConnector3">
            <a:avLst>
              <a:gd name="adj1" fmla="val 62037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96" idx="3"/>
            <a:endCxn id="72" idx="1"/>
          </p:cNvCxnSpPr>
          <p:nvPr/>
        </p:nvCxnSpPr>
        <p:spPr>
          <a:xfrm flipV="1">
            <a:off x="5344378" y="2770880"/>
            <a:ext cx="3423351" cy="253098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2" idx="3"/>
            <a:endCxn id="72" idx="1"/>
          </p:cNvCxnSpPr>
          <p:nvPr/>
        </p:nvCxnSpPr>
        <p:spPr>
          <a:xfrm flipV="1">
            <a:off x="5344378" y="2770880"/>
            <a:ext cx="3423351" cy="1778425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 flipH="1">
            <a:off x="3328153" y="1923315"/>
            <a:ext cx="1" cy="16002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3328153" y="2605850"/>
            <a:ext cx="0" cy="14593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flipV="1">
            <a:off x="10379916" y="2098696"/>
            <a:ext cx="2661" cy="1628223"/>
          </a:xfrm>
          <a:prstGeom prst="bentConnector3">
            <a:avLst>
              <a:gd name="adj1" fmla="val 8690755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" idx="4"/>
            <a:endCxn id="62" idx="0"/>
          </p:cNvCxnSpPr>
          <p:nvPr/>
        </p:nvCxnSpPr>
        <p:spPr>
          <a:xfrm flipH="1">
            <a:off x="9575153" y="1347557"/>
            <a:ext cx="1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62" idx="2"/>
            <a:endCxn id="72" idx="0"/>
          </p:cNvCxnSpPr>
          <p:nvPr/>
        </p:nvCxnSpPr>
        <p:spPr>
          <a:xfrm>
            <a:off x="9575153" y="2189847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575153" y="3032137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9575153" y="4101926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10320064" y="3687810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512144" y="4080633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39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9575153" y="4944216"/>
            <a:ext cx="0" cy="31977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77" idx="3"/>
            <a:endCxn id="75" idx="3"/>
          </p:cNvCxnSpPr>
          <p:nvPr/>
        </p:nvCxnSpPr>
        <p:spPr>
          <a:xfrm flipV="1">
            <a:off x="10382577" y="4682959"/>
            <a:ext cx="12700" cy="956038"/>
          </a:xfrm>
          <a:prstGeom prst="bentConnector3">
            <a:avLst>
              <a:gd name="adj1" fmla="val 24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0320064" y="559596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48" name="꺾인 연결선 147"/>
          <p:cNvCxnSpPr>
            <a:stCxn id="77" idx="2"/>
            <a:endCxn id="62" idx="3"/>
          </p:cNvCxnSpPr>
          <p:nvPr/>
        </p:nvCxnSpPr>
        <p:spPr>
          <a:xfrm rot="5400000" flipH="1" flipV="1">
            <a:off x="7936158" y="3567585"/>
            <a:ext cx="4085413" cy="807424"/>
          </a:xfrm>
          <a:prstGeom prst="bentConnector4">
            <a:avLst>
              <a:gd name="adj1" fmla="val -5596"/>
              <a:gd name="adj2" fmla="val 18729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94" idx="3"/>
            <a:endCxn id="95" idx="0"/>
          </p:cNvCxnSpPr>
          <p:nvPr/>
        </p:nvCxnSpPr>
        <p:spPr>
          <a:xfrm>
            <a:off x="4135577" y="3126794"/>
            <a:ext cx="401377" cy="210090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105145" y="28941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3" name="꺾인 연결선 162"/>
          <p:cNvCxnSpPr>
            <a:stCxn id="94" idx="1"/>
            <a:endCxn id="91" idx="0"/>
          </p:cNvCxnSpPr>
          <p:nvPr/>
        </p:nvCxnSpPr>
        <p:spPr>
          <a:xfrm rot="10800000" flipV="1">
            <a:off x="2177691" y="3126793"/>
            <a:ext cx="343038" cy="571037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75" idx="1"/>
          </p:cNvCxnSpPr>
          <p:nvPr/>
        </p:nvCxnSpPr>
        <p:spPr>
          <a:xfrm rot="10800000">
            <a:off x="4141255" y="2459685"/>
            <a:ext cx="4626474" cy="2223275"/>
          </a:xfrm>
          <a:prstGeom prst="bentConnector3">
            <a:avLst>
              <a:gd name="adj1" fmla="val 61569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9208994" y="5963495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90" name="꺾인 연결선 189"/>
          <p:cNvCxnSpPr>
            <a:stCxn id="91" idx="1"/>
            <a:endCxn id="89" idx="1"/>
          </p:cNvCxnSpPr>
          <p:nvPr/>
        </p:nvCxnSpPr>
        <p:spPr>
          <a:xfrm rot="10800000" flipH="1">
            <a:off x="1370267" y="2344594"/>
            <a:ext cx="1150462" cy="1614495"/>
          </a:xfrm>
          <a:prstGeom prst="bentConnector3">
            <a:avLst>
              <a:gd name="adj1" fmla="val -1987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2146051" y="28941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9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>
          <a:xfrm>
            <a:off x="4536954" y="4086897"/>
            <a:ext cx="0" cy="20115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95" idx="1"/>
            <a:endCxn id="96" idx="1"/>
          </p:cNvCxnSpPr>
          <p:nvPr/>
        </p:nvCxnSpPr>
        <p:spPr>
          <a:xfrm rot="10800000" flipV="1">
            <a:off x="3729530" y="3711891"/>
            <a:ext cx="12700" cy="1589970"/>
          </a:xfrm>
          <a:prstGeom prst="bentConnector3">
            <a:avLst>
              <a:gd name="adj1" fmla="val 18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4486644" y="4008477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3459224" y="38866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127033" y="1535353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6600"/>
                </a:solidFill>
                <a:latin typeface="프리젠테이션 7 Bold" pitchFamily="2" charset="-127"/>
                <a:ea typeface="프리젠테이션 7 Bold" pitchFamily="2" charset="-127"/>
              </a:rPr>
              <a:t>TX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127033" y="2369668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프리젠테이션 7 Bold" pitchFamily="2" charset="-127"/>
                <a:ea typeface="프리젠테이션 7 Bold" pitchFamily="2" charset="-127"/>
              </a:rPr>
              <a:t>RX</a:t>
            </a:r>
          </a:p>
        </p:txBody>
      </p:sp>
      <p:sp>
        <p:nvSpPr>
          <p:cNvPr id="241" name="직사각형 240"/>
          <p:cNvSpPr/>
          <p:nvPr/>
        </p:nvSpPr>
        <p:spPr>
          <a:xfrm>
            <a:off x="2517890" y="2852535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코드 수신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3729529" y="3457489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판별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8769689" y="3471945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480403" y="1535353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6600"/>
                </a:solidFill>
                <a:latin typeface="프리젠테이션 7 Bold" pitchFamily="2" charset="-127"/>
                <a:ea typeface="프리젠테이션 7 Bold" pitchFamily="2" charset="-127"/>
              </a:rPr>
              <a:t>RX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480403" y="5279538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프리젠테이션 7 Bold" pitchFamily="2" charset="-127"/>
                <a:ea typeface="프리젠테이션 7 Bold" pitchFamily="2" charset="-127"/>
              </a:rPr>
              <a:t>TX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8774079" y="5372012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 입력</a:t>
            </a:r>
            <a:endParaRPr lang="en-US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 상황 해제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52667" y="6255987"/>
            <a:ext cx="819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반 이중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통신 이기에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송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-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수신 동시에 이루어 질 수 없음</a:t>
            </a:r>
            <a:endParaRPr lang="en-US" altLang="ko-KR" sz="1400" kern="100" dirty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6242"/>
              </p:ext>
            </p:extLst>
          </p:nvPr>
        </p:nvGraphicFramePr>
        <p:xfrm>
          <a:off x="1377950" y="1867830"/>
          <a:ext cx="9563100" cy="36424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595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226517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60209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05853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47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훈련생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역할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담당 업무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활동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</a:rPr>
                        <a:t>박상훈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</a:rPr>
                        <a:t>(92)</a:t>
                      </a:r>
                      <a:endParaRPr lang="ko-KR" altLang="en-US" sz="1000" b="0" i="0" u="none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팀장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총괄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기획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[Raspberry Pi]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통신 프로토콜 설계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팀원 단위 업무 분장</a:t>
                      </a: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김지웅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센서</a:t>
                      </a:r>
                      <a:r>
                        <a:rPr lang="ko-KR" altLang="en-US" sz="1000" b="0" i="0" u="none" kern="1200" spc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검증 및 테스트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하드웨어 구성 및 알고리즘 개선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[Arduino]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팀원 단위 중간 미팅 주관</a:t>
                      </a: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김현익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프로젝트 기획 및 주제 선정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[Raspberry Pi]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통신 프로토콜 설계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 단위 최종 발표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박상훈 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(99)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기획 안 작성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필요 데이터  수집 및  취합 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[Arduino]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H/W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구성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 단위 최종 발표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433230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팀 구성 및 담당 업무</a:t>
            </a:r>
          </a:p>
        </p:txBody>
      </p:sp>
    </p:spTree>
    <p:extLst>
      <p:ext uri="{BB962C8B-B14F-4D97-AF65-F5344CB8AC3E}">
        <p14:creationId xmlns:p14="http://schemas.microsoft.com/office/powerpoint/2010/main" val="219466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2650;p62"/>
          <p:cNvSpPr txBox="1"/>
          <p:nvPr/>
        </p:nvSpPr>
        <p:spPr>
          <a:xfrm flipH="1">
            <a:off x="1813393" y="1633268"/>
            <a:ext cx="2603816" cy="98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시스템 구상 미팅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부품 및 실습 기자재 파악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프로젝트 진행 방향과 조원 업무 분장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sp>
        <p:nvSpPr>
          <p:cNvPr id="70" name="Google Shape;2657;p62"/>
          <p:cNvSpPr txBox="1">
            <a:spLocks/>
          </p:cNvSpPr>
          <p:nvPr/>
        </p:nvSpPr>
        <p:spPr>
          <a:xfrm>
            <a:off x="1857997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17 - 18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1" name="Google Shape;2658;p62"/>
          <p:cNvSpPr txBox="1">
            <a:spLocks/>
          </p:cNvSpPr>
          <p:nvPr/>
        </p:nvSpPr>
        <p:spPr>
          <a:xfrm>
            <a:off x="3238159" y="433857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24 - 26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2" name="Google Shape;2659;p62"/>
          <p:cNvSpPr txBox="1">
            <a:spLocks/>
          </p:cNvSpPr>
          <p:nvPr/>
        </p:nvSpPr>
        <p:spPr>
          <a:xfrm>
            <a:off x="4828706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19 - 22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3" name="Google Shape;2660;p62"/>
          <p:cNvSpPr txBox="1">
            <a:spLocks/>
          </p:cNvSpPr>
          <p:nvPr/>
        </p:nvSpPr>
        <p:spPr>
          <a:xfrm>
            <a:off x="7799414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22 - 23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74" name="Google Shape;2661;p62"/>
          <p:cNvCxnSpPr>
            <a:stCxn id="70" idx="3"/>
            <a:endCxn id="72" idx="1"/>
          </p:cNvCxnSpPr>
          <p:nvPr/>
        </p:nvCxnSpPr>
        <p:spPr>
          <a:xfrm>
            <a:off x="3446797" y="2910760"/>
            <a:ext cx="1381909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2658;p62"/>
          <p:cNvSpPr txBox="1">
            <a:spLocks/>
          </p:cNvSpPr>
          <p:nvPr/>
        </p:nvSpPr>
        <p:spPr>
          <a:xfrm>
            <a:off x="6286816" y="4338570"/>
            <a:ext cx="1510852" cy="447600"/>
          </a:xfrm>
          <a:prstGeom prst="rect">
            <a:avLst/>
          </a:prstGeom>
          <a:solidFill>
            <a:schemeClr val="dk2">
              <a:alpha val="9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R" sz="20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29 </a:t>
            </a:r>
            <a:r>
              <a:rPr lang="ko-KR" altLang="en-US" sz="14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b="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6" name="Google Shape;2650;p62"/>
          <p:cNvSpPr txBox="1"/>
          <p:nvPr/>
        </p:nvSpPr>
        <p:spPr>
          <a:xfrm flipH="1">
            <a:off x="4784102" y="1654285"/>
            <a:ext cx="1785748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실습 기자재 확보 및 구매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소스코드 작성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endParaRPr lang="en-US" altLang="ko-KR" sz="600" kern="100" dirty="0">
              <a:solidFill>
                <a:schemeClr val="tx1">
                  <a:lumMod val="85000"/>
                  <a:lumOff val="15000"/>
                </a:schemeClr>
              </a:solidFill>
              <a:latin typeface="프리젠테이션 7 Bold" pitchFamily="2" charset="-127"/>
              <a:ea typeface="프리젠테이션 7 Bold" pitchFamily="2" charset="-127"/>
              <a:cs typeface="Times New Roman" panose="02020603050405020304" pitchFamily="18" charset="0"/>
            </a:endParaRPr>
          </a:p>
          <a:p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모듈 별 기능 테스트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sp>
        <p:nvSpPr>
          <p:cNvPr id="77" name="Google Shape;2650;p62"/>
          <p:cNvSpPr txBox="1"/>
          <p:nvPr/>
        </p:nvSpPr>
        <p:spPr>
          <a:xfrm flipH="1">
            <a:off x="3193555" y="4859187"/>
            <a:ext cx="2143200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소스코드 통합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소스코드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버전 최신화 및 질의응답</a:t>
            </a:r>
          </a:p>
        </p:txBody>
      </p:sp>
      <p:sp>
        <p:nvSpPr>
          <p:cNvPr id="80" name="Google Shape;2650;p62"/>
          <p:cNvSpPr txBox="1"/>
          <p:nvPr/>
        </p:nvSpPr>
        <p:spPr>
          <a:xfrm flipH="1">
            <a:off x="7754809" y="1654285"/>
            <a:ext cx="2883453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하드웨어 결선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및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프로토타입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구동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사용자 레벨 편의 기능 추가 구상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 (RGB RED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교체 및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아두이노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알고리즘 수정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)</a:t>
            </a:r>
          </a:p>
        </p:txBody>
      </p:sp>
      <p:sp>
        <p:nvSpPr>
          <p:cNvPr id="81" name="Google Shape;2650;p62"/>
          <p:cNvSpPr txBox="1"/>
          <p:nvPr/>
        </p:nvSpPr>
        <p:spPr>
          <a:xfrm flipH="1">
            <a:off x="6242212" y="4859187"/>
            <a:ext cx="2295551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발표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PPT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작성 및 자료수집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시스템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장기간 동작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시 이상 유무 확인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cxnSp>
        <p:nvCxnSpPr>
          <p:cNvPr id="83" name="Google Shape;2661;p62"/>
          <p:cNvCxnSpPr>
            <a:stCxn id="72" idx="3"/>
            <a:endCxn id="73" idx="1"/>
          </p:cNvCxnSpPr>
          <p:nvPr/>
        </p:nvCxnSpPr>
        <p:spPr>
          <a:xfrm>
            <a:off x="6417506" y="2910760"/>
            <a:ext cx="1381908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" name="그룹 7"/>
          <p:cNvGrpSpPr/>
          <p:nvPr/>
        </p:nvGrpSpPr>
        <p:grpSpPr>
          <a:xfrm>
            <a:off x="587507" y="1381914"/>
            <a:ext cx="1756121" cy="1305046"/>
            <a:chOff x="587507" y="1381914"/>
            <a:chExt cx="1756121" cy="1305046"/>
          </a:xfrm>
        </p:grpSpPr>
        <p:sp>
          <p:nvSpPr>
            <p:cNvPr id="82" name="Google Shape;2650;p62"/>
            <p:cNvSpPr txBox="1"/>
            <p:nvPr/>
          </p:nvSpPr>
          <p:spPr>
            <a:xfrm flipH="1">
              <a:off x="587507" y="1381914"/>
              <a:ext cx="1296849" cy="1108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-KR" sz="5000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  <a:sym typeface="PT Sans"/>
                </a:rPr>
                <a:t>7</a:t>
              </a:r>
              <a:endParaRPr lang="en-US" altLang="ko-KR" sz="34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endParaRPr>
            </a:p>
          </p:txBody>
        </p:sp>
        <p:sp>
          <p:nvSpPr>
            <p:cNvPr id="90" name="Google Shape;2650;p62"/>
            <p:cNvSpPr txBox="1"/>
            <p:nvPr/>
          </p:nvSpPr>
          <p:spPr>
            <a:xfrm flipH="1">
              <a:off x="1046779" y="1577974"/>
              <a:ext cx="1296849" cy="1108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ko-KR" altLang="en-US" sz="30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월</a:t>
              </a:r>
              <a:endParaRPr lang="en-US" altLang="ko-KR" sz="30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9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433230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3" name="Google Shape;2658;p62"/>
          <p:cNvSpPr txBox="1">
            <a:spLocks/>
          </p:cNvSpPr>
          <p:nvPr/>
        </p:nvSpPr>
        <p:spPr>
          <a:xfrm>
            <a:off x="9218550" y="4338570"/>
            <a:ext cx="1510852" cy="447600"/>
          </a:xfrm>
          <a:prstGeom prst="rect">
            <a:avLst/>
          </a:prstGeom>
          <a:solidFill>
            <a:schemeClr val="dk2">
              <a:alpha val="9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R" sz="20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30 </a:t>
            </a:r>
            <a:r>
              <a:rPr lang="ko-KR" altLang="en-US" sz="14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b="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Google Shape;2650;p62"/>
          <p:cNvSpPr txBox="1"/>
          <p:nvPr/>
        </p:nvSpPr>
        <p:spPr>
          <a:xfrm flipH="1">
            <a:off x="9173946" y="4859187"/>
            <a:ext cx="2143200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최종 </a:t>
            </a:r>
            <a:r>
              <a:rPr lang="ko-KR" altLang="en-US" sz="12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동작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확인</a:t>
            </a:r>
            <a:endParaRPr lang="en-US" altLang="ko-KR" sz="1200" dirty="0" smtClean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  <a:sym typeface="PT Sans"/>
            </a:endParaRPr>
          </a:p>
          <a:p>
            <a:endParaRPr lang="en-US" altLang="ko-KR" sz="600" dirty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  <a:sym typeface="PT Sans"/>
            </a:endParaRPr>
          </a:p>
          <a:p>
            <a:r>
              <a:rPr lang="ko-KR" altLang="ko-KR" sz="12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프로젝트 발표</a:t>
            </a:r>
            <a:endParaRPr lang="en-US" altLang="ko-KR" sz="1200" dirty="0" smtClean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cxnSp>
        <p:nvCxnSpPr>
          <p:cNvPr id="31" name="Google Shape;2661;p62"/>
          <p:cNvCxnSpPr>
            <a:stCxn id="71" idx="3"/>
            <a:endCxn id="75" idx="1"/>
          </p:cNvCxnSpPr>
          <p:nvPr/>
        </p:nvCxnSpPr>
        <p:spPr>
          <a:xfrm>
            <a:off x="4826959" y="4562370"/>
            <a:ext cx="1459857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661;p62"/>
          <p:cNvCxnSpPr>
            <a:stCxn id="75" idx="3"/>
            <a:endCxn id="23" idx="1"/>
          </p:cNvCxnSpPr>
          <p:nvPr/>
        </p:nvCxnSpPr>
        <p:spPr>
          <a:xfrm>
            <a:off x="7797668" y="4562370"/>
            <a:ext cx="1420882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꺾인 연결선 37"/>
          <p:cNvCxnSpPr>
            <a:stCxn id="73" idx="2"/>
            <a:endCxn id="71" idx="0"/>
          </p:cNvCxnSpPr>
          <p:nvPr/>
        </p:nvCxnSpPr>
        <p:spPr>
          <a:xfrm rot="5400000">
            <a:off x="5711182" y="1455938"/>
            <a:ext cx="1204010" cy="45612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1" y="2196960"/>
            <a:ext cx="5115639" cy="3096057"/>
          </a:xfrm>
          <a:prstGeom prst="rect">
            <a:avLst/>
          </a:prstGeom>
        </p:spPr>
      </p:pic>
      <p:sp>
        <p:nvSpPr>
          <p:cNvPr id="59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6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stCxn id="165" idx="3"/>
            <a:endCxn id="121" idx="1"/>
          </p:cNvCxnSpPr>
          <p:nvPr/>
        </p:nvCxnSpPr>
        <p:spPr>
          <a:xfrm flipV="1">
            <a:off x="1326996" y="2063938"/>
            <a:ext cx="6355584" cy="686913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682580" y="1349028"/>
            <a:ext cx="3702814" cy="1429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0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166" idx="3"/>
            <a:endCxn id="162" idx="1"/>
          </p:cNvCxnSpPr>
          <p:nvPr/>
        </p:nvCxnSpPr>
        <p:spPr>
          <a:xfrm>
            <a:off x="3256156" y="4494192"/>
            <a:ext cx="4426424" cy="535364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7682580" y="4043423"/>
            <a:ext cx="3702814" cy="197226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318460" y="2513174"/>
            <a:ext cx="1008536" cy="475353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26470" y="3992639"/>
            <a:ext cx="2929686" cy="100310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Main Loop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9525" y="141907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 값 읽기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79524" y="314987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</a:t>
            </a:r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79524" y="4219607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수신된 명령 체크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79523" y="5398779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데이터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3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7" idx="2"/>
            <a:endCxn id="50" idx="0"/>
          </p:cNvCxnSpPr>
          <p:nvPr/>
        </p:nvCxnSpPr>
        <p:spPr>
          <a:xfrm flipH="1">
            <a:off x="10085921" y="1941587"/>
            <a:ext cx="1" cy="120829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0085921" y="3672392"/>
            <a:ext cx="0" cy="54721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10085920" y="4742121"/>
            <a:ext cx="1" cy="65665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2" idx="3"/>
            <a:endCxn id="87" idx="3"/>
          </p:cNvCxnSpPr>
          <p:nvPr/>
        </p:nvCxnSpPr>
        <p:spPr>
          <a:xfrm flipV="1">
            <a:off x="10692316" y="1680330"/>
            <a:ext cx="2" cy="3979706"/>
          </a:xfrm>
          <a:prstGeom prst="bentConnector3">
            <a:avLst>
              <a:gd name="adj1" fmla="val 114301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7779493" y="209568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검출 시 알림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79" name="꺾인 연결선 78"/>
          <p:cNvCxnSpPr>
            <a:stCxn id="87" idx="1"/>
            <a:endCxn id="76" idx="0"/>
          </p:cNvCxnSpPr>
          <p:nvPr/>
        </p:nvCxnSpPr>
        <p:spPr>
          <a:xfrm rot="10800000" flipV="1">
            <a:off x="8385891" y="1680329"/>
            <a:ext cx="1093635" cy="41535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6" idx="2"/>
          </p:cNvCxnSpPr>
          <p:nvPr/>
        </p:nvCxnSpPr>
        <p:spPr>
          <a:xfrm rot="16200000" flipH="1">
            <a:off x="7962516" y="3041573"/>
            <a:ext cx="2546778" cy="1700030"/>
          </a:xfrm>
          <a:prstGeom prst="bentConnector3">
            <a:avLst>
              <a:gd name="adj1" fmla="val 999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1040</Words>
  <Application>Microsoft Office PowerPoint</Application>
  <PresentationFormat>와이드스크린</PresentationFormat>
  <Paragraphs>316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프리젠테이션 5 Medium</vt:lpstr>
      <vt:lpstr>Aptos</vt:lpstr>
      <vt:lpstr>마루 부리 Beta</vt:lpstr>
      <vt:lpstr>Raleway</vt:lpstr>
      <vt:lpstr>맑은 고딕</vt:lpstr>
      <vt:lpstr>프리젠테이션 7 Bold</vt:lpstr>
      <vt:lpstr>Times New Roman</vt:lpstr>
      <vt:lpstr>Arial</vt:lpstr>
      <vt:lpstr>PT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1266</cp:revision>
  <dcterms:created xsi:type="dcterms:W3CDTF">2020-11-18T01:48:02Z</dcterms:created>
  <dcterms:modified xsi:type="dcterms:W3CDTF">2024-07-29T08:30:17Z</dcterms:modified>
</cp:coreProperties>
</file>