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0" r:id="rId2"/>
    <p:sldId id="371" r:id="rId3"/>
    <p:sldId id="370" r:id="rId4"/>
    <p:sldId id="358" r:id="rId5"/>
    <p:sldId id="376" r:id="rId6"/>
    <p:sldId id="377" r:id="rId7"/>
    <p:sldId id="374" r:id="rId8"/>
    <p:sldId id="361" r:id="rId9"/>
    <p:sldId id="364" r:id="rId10"/>
    <p:sldId id="379" r:id="rId11"/>
    <p:sldId id="380" r:id="rId12"/>
    <p:sldId id="381" r:id="rId13"/>
    <p:sldId id="367" r:id="rId14"/>
    <p:sldId id="382" r:id="rId15"/>
    <p:sldId id="362" r:id="rId16"/>
    <p:sldId id="353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프리젠테이션 7 Bold" pitchFamily="2" charset="-127"/>
      <p:bold r:id="rId22"/>
    </p:embeddedFont>
    <p:embeddedFont>
      <p:font typeface="프리젠테이션 5 Medium" pitchFamily="2" charset="-127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04E"/>
    <a:srgbClr val="00B0F0"/>
    <a:srgbClr val="FF6600"/>
    <a:srgbClr val="009999"/>
    <a:srgbClr val="3B3838"/>
    <a:srgbClr val="FFCC66"/>
    <a:srgbClr val="99FF99"/>
    <a:srgbClr val="95C7BF"/>
    <a:srgbClr val="ABC7E3"/>
    <a:srgbClr val="92A3B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 autoAdjust="0"/>
    <p:restoredTop sz="95776" autoAdjust="0"/>
  </p:normalViewPr>
  <p:slideViewPr>
    <p:cSldViewPr snapToGrid="0">
      <p:cViewPr varScale="1">
        <p:scale>
          <a:sx n="60" d="100"/>
          <a:sy n="60" d="100"/>
        </p:scale>
        <p:origin x="108" y="6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438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D6313E-EA63-9532-5C5F-D5EB4BDE31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5E831-2B56-48E9-A1E9-9F279BE6B2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01FC7-D003-4C42-BBAD-C90689F22A33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F7328-0861-255B-D4EB-82BFACDF9B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463D5-EF62-B18D-5D46-BB90406533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34D33-DF4A-4E87-B7C6-69CB238F5E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96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93780-6798-4BF4-8637-697717BEDAD6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2AEBF-7D84-4935-9045-619743CE7E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461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649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420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392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353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238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907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153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084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537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90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2AEBF-7D84-4935-9045-619743CE7E9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162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2024-07-30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2024-07-30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4020753" y="2189157"/>
            <a:ext cx="4150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소방 방재 시스템</a:t>
            </a:r>
            <a:endParaRPr lang="ko-KR" altLang="en-US" sz="5400" b="1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4524320" y="3167042"/>
            <a:ext cx="3143355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6A5874D-57DD-5ED0-5B5A-25B444FE0D9B}"/>
              </a:ext>
            </a:extLst>
          </p:cNvPr>
          <p:cNvSpPr txBox="1"/>
          <p:nvPr/>
        </p:nvSpPr>
        <p:spPr>
          <a:xfrm>
            <a:off x="4503255" y="3353218"/>
            <a:ext cx="3185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팀 명 </a:t>
            </a:r>
            <a:r>
              <a:rPr lang="en-US" altLang="ko-KR" sz="24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: </a:t>
            </a:r>
            <a:r>
              <a:rPr lang="ko-KR" altLang="en-US" sz="2400" spc="300" dirty="0" err="1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꺼진불도</a:t>
            </a:r>
            <a:r>
              <a:rPr lang="ko-KR" altLang="en-US" sz="2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ko-KR" altLang="en-US" sz="2400" spc="300" dirty="0" err="1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다시보자</a:t>
            </a:r>
            <a:endParaRPr lang="ko-KR" altLang="en-US" sz="2400" spc="300" dirty="0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8180631" y="4725723"/>
            <a:ext cx="332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팀장</a:t>
            </a:r>
            <a:r>
              <a:rPr lang="en-US" altLang="ko-KR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: </a:t>
            </a:r>
            <a:r>
              <a:rPr lang="ko-KR" altLang="en-US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박상훈</a:t>
            </a:r>
            <a:endParaRPr lang="ko-KR" altLang="en-US" sz="1400" spc="300" dirty="0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8180631" y="5033500"/>
            <a:ext cx="332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팀원</a:t>
            </a:r>
            <a:r>
              <a:rPr lang="en-US" altLang="ko-KR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: </a:t>
            </a:r>
            <a:r>
              <a:rPr lang="ko-KR" altLang="en-US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김지웅</a:t>
            </a:r>
            <a:endParaRPr lang="ko-KR" altLang="en-US" sz="1400" spc="300" dirty="0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8180631" y="5341277"/>
            <a:ext cx="332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팀원</a:t>
            </a:r>
            <a:r>
              <a:rPr lang="en-US" altLang="ko-KR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: </a:t>
            </a:r>
            <a:r>
              <a:rPr lang="ko-KR" altLang="en-US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김현익</a:t>
            </a:r>
            <a:r>
              <a:rPr lang="en-US" altLang="ko-KR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endParaRPr lang="ko-KR" altLang="en-US" sz="1400" spc="300" dirty="0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8180631" y="5649054"/>
            <a:ext cx="332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팀원</a:t>
            </a:r>
            <a:r>
              <a:rPr lang="en-US" altLang="ko-KR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: </a:t>
            </a:r>
            <a:r>
              <a:rPr lang="ko-KR" altLang="en-US" sz="1400" spc="3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박상훈</a:t>
            </a:r>
            <a:endParaRPr lang="ko-KR" altLang="en-US" sz="1400" spc="300" dirty="0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0341" y="1347600"/>
            <a:ext cx="5060303" cy="2743583"/>
          </a:xfrm>
          <a:prstGeom prst="rect">
            <a:avLst/>
          </a:prstGeom>
        </p:spPr>
      </p:pic>
      <p:sp>
        <p:nvSpPr>
          <p:cNvPr id="165" name="직사각형 164"/>
          <p:cNvSpPr/>
          <p:nvPr/>
        </p:nvSpPr>
        <p:spPr>
          <a:xfrm>
            <a:off x="314585" y="2530328"/>
            <a:ext cx="2272497" cy="1431598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314585" y="2215651"/>
            <a:ext cx="3867122" cy="240608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3706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절차 및 방법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45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874368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결과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921962" y="1706075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수신 대기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R-pi -&gt; </a:t>
            </a:r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8720937" y="3272484"/>
            <a:ext cx="1614848" cy="750013"/>
            <a:chOff x="8720937" y="2239956"/>
            <a:chExt cx="1614848" cy="750013"/>
          </a:xfrm>
        </p:grpSpPr>
        <p:sp>
          <p:nvSpPr>
            <p:cNvPr id="57" name="Diamond 6">
              <a:extLst>
                <a:ext uri="{FF2B5EF4-FFF2-40B4-BE49-F238E27FC236}">
                  <a16:creationId xmlns:a16="http://schemas.microsoft.com/office/drawing/2014/main" id="{0014514D-039E-3B39-9C73-D3DBF9861090}"/>
                </a:ext>
              </a:extLst>
            </p:cNvPr>
            <p:cNvSpPr/>
            <p:nvPr/>
          </p:nvSpPr>
          <p:spPr>
            <a:xfrm>
              <a:off x="8720937" y="2239956"/>
              <a:ext cx="1614848" cy="750013"/>
            </a:xfrm>
            <a:prstGeom prst="diamond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8720937" y="2359988"/>
              <a:ext cx="1614848" cy="522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수신할 데이터</a:t>
              </a:r>
              <a:endParaRPr lang="en-US" altLang="ko-KR" sz="12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8921961" y="5314603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명령 수신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ko-KR" altLang="en-US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수신 완료 </a:t>
            </a:r>
            <a:r>
              <a:rPr lang="en-US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flag = 1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63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7426069" y="1145878"/>
            <a:ext cx="4204584" cy="530512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676954" y="4860951"/>
            <a:ext cx="3702814" cy="1429819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676954" y="2564780"/>
            <a:ext cx="3702814" cy="2034431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>
            <a:off x="9528359" y="2228589"/>
            <a:ext cx="2" cy="1043895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 flipH="1">
            <a:off x="9528358" y="4022497"/>
            <a:ext cx="3" cy="1292106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>
            <a:stCxn id="57" idx="3"/>
            <a:endCxn id="49" idx="3"/>
          </p:cNvCxnSpPr>
          <p:nvPr/>
        </p:nvCxnSpPr>
        <p:spPr>
          <a:xfrm flipH="1" flipV="1">
            <a:off x="10134755" y="1967332"/>
            <a:ext cx="201030" cy="1680159"/>
          </a:xfrm>
          <a:prstGeom prst="bentConnector3">
            <a:avLst>
              <a:gd name="adj1" fmla="val -113714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8385890" y="234635"/>
            <a:ext cx="366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[Arduino_1]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Functions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0232133" y="3598015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No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9473526" y="3967780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Yes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4" name="Flowchart: Alternate Process 13">
            <a:extLst>
              <a:ext uri="{FF2B5EF4-FFF2-40B4-BE49-F238E27FC236}">
                <a16:creationId xmlns:a16="http://schemas.microsoft.com/office/drawing/2014/main" id="{5B30E8EB-92F8-B10C-9840-09E5F62E46A8}"/>
              </a:ext>
            </a:extLst>
          </p:cNvPr>
          <p:cNvSpPr/>
          <p:nvPr/>
        </p:nvSpPr>
        <p:spPr>
          <a:xfrm>
            <a:off x="457953" y="5058482"/>
            <a:ext cx="3369403" cy="1051126"/>
          </a:xfrm>
          <a:prstGeom prst="flowChartAlternate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arr</a:t>
            </a:r>
            <a:r>
              <a:rPr lang="en-US" altLang="ko-KR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[0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] = </a:t>
            </a:r>
            <a:r>
              <a:rPr lang="en-US" altLang="ko-KR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'S‘	        </a:t>
            </a:r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통신 시작 신호</a:t>
            </a:r>
            <a:endParaRPr lang="en-US" altLang="ko-KR" sz="1000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r>
              <a:rPr lang="en-US" altLang="ko-KR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	</a:t>
            </a:r>
            <a:endParaRPr lang="en-US" altLang="ko-KR" sz="10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r>
              <a:rPr lang="en-US" altLang="ko-KR" sz="1000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arr</a:t>
            </a:r>
            <a:r>
              <a:rPr lang="en-US" altLang="ko-KR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[1 ~ 3]           	        Arduino </a:t>
            </a:r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번호</a:t>
            </a:r>
            <a:endParaRPr lang="en-US" altLang="ko-KR" sz="1000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endParaRPr lang="en-US" altLang="ko-KR" sz="1000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r>
              <a:rPr lang="en-US" altLang="ko-KR" sz="1000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arr</a:t>
            </a:r>
            <a:r>
              <a:rPr lang="en-US" altLang="ko-KR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[4 ~ 5]         	        </a:t>
            </a:r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명령어</a:t>
            </a:r>
            <a:endParaRPr lang="en-US" altLang="ko-KR" sz="1000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endParaRPr lang="en-US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r>
              <a:rPr lang="en-US" altLang="ko-KR" sz="1000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arr</a:t>
            </a:r>
            <a:r>
              <a:rPr lang="en-US" altLang="ko-KR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[6</a:t>
            </a:r>
            <a:r>
              <a:rPr lang="en-US" altLang="ko-KR" sz="1000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] = '\</a:t>
            </a:r>
            <a:r>
              <a:rPr lang="en-US" altLang="ko-KR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n‘	        </a:t>
            </a:r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통신 종료 신호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7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314585" y="4371864"/>
            <a:ext cx="6750624" cy="2079134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프리젠테이션 7 Bold" pitchFamily="2" charset="-127"/>
                <a:ea typeface="프리젠테이션 7 Bold" pitchFamily="2" charset="-127"/>
              </a:rPr>
              <a:t>if</a:t>
            </a:r>
            <a:endParaRPr lang="en-GB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378929" y="4470408"/>
            <a:ext cx="302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Protocol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19" name="꺾인 연결선 118"/>
          <p:cNvCxnSpPr/>
          <p:nvPr/>
        </p:nvCxnSpPr>
        <p:spPr>
          <a:xfrm flipH="1" flipV="1">
            <a:off x="2397112" y="5076433"/>
            <a:ext cx="3929" cy="999074"/>
          </a:xfrm>
          <a:prstGeom prst="bentConnector3">
            <a:avLst>
              <a:gd name="adj1" fmla="val -2909137"/>
            </a:avLst>
          </a:prstGeom>
          <a:ln w="19050">
            <a:solidFill>
              <a:srgbClr val="4C804E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꺾인 연결선 127"/>
          <p:cNvCxnSpPr>
            <a:stCxn id="165" idx="3"/>
            <a:endCxn id="64" idx="1"/>
          </p:cNvCxnSpPr>
          <p:nvPr/>
        </p:nvCxnSpPr>
        <p:spPr>
          <a:xfrm>
            <a:off x="2587082" y="3246127"/>
            <a:ext cx="5089872" cy="2329734"/>
          </a:xfrm>
          <a:prstGeom prst="bentConnector3">
            <a:avLst>
              <a:gd name="adj1" fmla="val 90969"/>
            </a:avLst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endCxn id="65" idx="1"/>
          </p:cNvCxnSpPr>
          <p:nvPr/>
        </p:nvCxnSpPr>
        <p:spPr>
          <a:xfrm>
            <a:off x="4196875" y="2335955"/>
            <a:ext cx="3480079" cy="1246041"/>
          </a:xfrm>
          <a:prstGeom prst="bentConnector3">
            <a:avLst>
              <a:gd name="adj1" fmla="val 90695"/>
            </a:avLst>
          </a:prstGeom>
          <a:ln w="19050">
            <a:solidFill>
              <a:srgbClr val="FF66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lowchart: Alternate Process 13">
            <a:extLst>
              <a:ext uri="{FF2B5EF4-FFF2-40B4-BE49-F238E27FC236}">
                <a16:creationId xmlns:a16="http://schemas.microsoft.com/office/drawing/2014/main" id="{5B30E8EB-92F8-B10C-9840-09E5F62E46A8}"/>
              </a:ext>
            </a:extLst>
          </p:cNvPr>
          <p:cNvSpPr/>
          <p:nvPr/>
        </p:nvSpPr>
        <p:spPr>
          <a:xfrm>
            <a:off x="2559419" y="4695748"/>
            <a:ext cx="4530766" cy="1075956"/>
          </a:xfrm>
          <a:prstGeom prst="flowChartAlternate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S001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] – Arduino_1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에 대한 명령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</a:p>
          <a:p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[S002]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–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Arduino_2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에 대한 명령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38" name="Flowchart: Alternate Process 13">
            <a:extLst>
              <a:ext uri="{FF2B5EF4-FFF2-40B4-BE49-F238E27FC236}">
                <a16:creationId xmlns:a16="http://schemas.microsoft.com/office/drawing/2014/main" id="{5B30E8EB-92F8-B10C-9840-09E5F62E46A8}"/>
              </a:ext>
            </a:extLst>
          </p:cNvPr>
          <p:cNvSpPr/>
          <p:nvPr/>
        </p:nvSpPr>
        <p:spPr>
          <a:xfrm>
            <a:off x="3038198" y="5136427"/>
            <a:ext cx="4530766" cy="1075956"/>
          </a:xfrm>
          <a:prstGeom prst="flowChartAlternate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[00\n] –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센서 값 읽고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현재상황 판별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[01\n] –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비상상황 화재 알림 작동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endParaRPr lang="en-US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39" name="Flowchart: Alternate Process 13">
            <a:extLst>
              <a:ext uri="{FF2B5EF4-FFF2-40B4-BE49-F238E27FC236}">
                <a16:creationId xmlns:a16="http://schemas.microsoft.com/office/drawing/2014/main" id="{5B30E8EB-92F8-B10C-9840-09E5F62E46A8}"/>
              </a:ext>
            </a:extLst>
          </p:cNvPr>
          <p:cNvSpPr/>
          <p:nvPr/>
        </p:nvSpPr>
        <p:spPr>
          <a:xfrm>
            <a:off x="2559419" y="5613657"/>
            <a:ext cx="4530766" cy="1075956"/>
          </a:xfrm>
          <a:prstGeom prst="flowChartAlternate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Ex) [S00100\n] – 001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번 </a:t>
            </a:r>
            <a:r>
              <a:rPr lang="ko-KR" altLang="en-US" sz="1400" b="1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아두이노</a:t>
            </a:r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센서 값 판별</a:t>
            </a:r>
            <a:endParaRPr lang="en-US" altLang="ko-KR" sz="14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endParaRPr lang="en-US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604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73" y="1341776"/>
            <a:ext cx="5172797" cy="474411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3706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절차 및 방법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45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874368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결과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0015805" y="1689413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아무 행동하지 않음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grpSp>
        <p:nvGrpSpPr>
          <p:cNvPr id="73" name="그룹 72"/>
          <p:cNvGrpSpPr/>
          <p:nvPr/>
        </p:nvGrpSpPr>
        <p:grpSpPr>
          <a:xfrm>
            <a:off x="7913513" y="1575664"/>
            <a:ext cx="1614848" cy="750013"/>
            <a:chOff x="8720937" y="2239956"/>
            <a:chExt cx="1614848" cy="750013"/>
          </a:xfrm>
        </p:grpSpPr>
        <p:sp>
          <p:nvSpPr>
            <p:cNvPr id="74" name="Diamond 6">
              <a:extLst>
                <a:ext uri="{FF2B5EF4-FFF2-40B4-BE49-F238E27FC236}">
                  <a16:creationId xmlns:a16="http://schemas.microsoft.com/office/drawing/2014/main" id="{0014514D-039E-3B39-9C73-D3DBF9861090}"/>
                </a:ext>
              </a:extLst>
            </p:cNvPr>
            <p:cNvSpPr/>
            <p:nvPr/>
          </p:nvSpPr>
          <p:spPr>
            <a:xfrm>
              <a:off x="8720937" y="2239956"/>
              <a:ext cx="1614848" cy="750013"/>
            </a:xfrm>
            <a:prstGeom prst="diamond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8720937" y="2359988"/>
              <a:ext cx="1614848" cy="522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수신된 명령</a:t>
              </a:r>
              <a:endPara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8385890" y="234635"/>
            <a:ext cx="366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[Arduino_1]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Functions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78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7426069" y="1145878"/>
            <a:ext cx="4204584" cy="530512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7913513" y="2709574"/>
            <a:ext cx="1614848" cy="750013"/>
            <a:chOff x="8720937" y="2239956"/>
            <a:chExt cx="1614848" cy="750013"/>
          </a:xfrm>
        </p:grpSpPr>
        <p:sp>
          <p:nvSpPr>
            <p:cNvPr id="80" name="Diamond 6">
              <a:extLst>
                <a:ext uri="{FF2B5EF4-FFF2-40B4-BE49-F238E27FC236}">
                  <a16:creationId xmlns:a16="http://schemas.microsoft.com/office/drawing/2014/main" id="{0014514D-039E-3B39-9C73-D3DBF9861090}"/>
                </a:ext>
              </a:extLst>
            </p:cNvPr>
            <p:cNvSpPr/>
            <p:nvPr/>
          </p:nvSpPr>
          <p:spPr>
            <a:xfrm>
              <a:off x="8720937" y="2239956"/>
              <a:ext cx="1614848" cy="750013"/>
            </a:xfrm>
            <a:prstGeom prst="diamond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720937" y="2359988"/>
              <a:ext cx="1614848" cy="522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화재 상황 판별</a:t>
              </a:r>
              <a:endPara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Arduino_1</a:t>
              </a:r>
            </a:p>
          </p:txBody>
        </p:sp>
      </p:grpSp>
      <p:cxnSp>
        <p:nvCxnSpPr>
          <p:cNvPr id="87" name="Straight Arrow Connector 52">
            <a:extLst>
              <a:ext uri="{FF2B5EF4-FFF2-40B4-BE49-F238E27FC236}">
                <a16:creationId xmlns:a16="http://schemas.microsoft.com/office/drawing/2014/main" id="{1EDAC857-693C-2CCF-1D06-CFBDA8DCA7FE}"/>
              </a:ext>
            </a:extLst>
          </p:cNvPr>
          <p:cNvCxnSpPr>
            <a:cxnSpLocks/>
            <a:stCxn id="89" idx="3"/>
            <a:endCxn id="94" idx="1"/>
          </p:cNvCxnSpPr>
          <p:nvPr/>
        </p:nvCxnSpPr>
        <p:spPr>
          <a:xfrm flipV="1">
            <a:off x="4449337" y="1936550"/>
            <a:ext cx="3155793" cy="397602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43">
            <a:extLst>
              <a:ext uri="{FF2B5EF4-FFF2-40B4-BE49-F238E27FC236}">
                <a16:creationId xmlns:a16="http://schemas.microsoft.com/office/drawing/2014/main" id="{9221381A-CCA2-9A56-57E9-B76A8CFEE33B}"/>
              </a:ext>
            </a:extLst>
          </p:cNvPr>
          <p:cNvCxnSpPr>
            <a:cxnSpLocks/>
            <a:stCxn id="90" idx="3"/>
            <a:endCxn id="95" idx="1"/>
          </p:cNvCxnSpPr>
          <p:nvPr/>
        </p:nvCxnSpPr>
        <p:spPr>
          <a:xfrm>
            <a:off x="3389972" y="3534817"/>
            <a:ext cx="4215158" cy="432300"/>
          </a:xfrm>
          <a:prstGeom prst="straightConnector1">
            <a:avLst/>
          </a:prstGeom>
          <a:ln w="19050">
            <a:solidFill>
              <a:srgbClr val="FF66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326470" y="2263698"/>
            <a:ext cx="4122867" cy="140908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18460" y="2439931"/>
            <a:ext cx="3071512" cy="2189772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7605130" y="1475589"/>
            <a:ext cx="3852695" cy="921921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7605130" y="2637404"/>
            <a:ext cx="2241397" cy="2659426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01" name="꺾인 연결선 100"/>
          <p:cNvCxnSpPr>
            <a:stCxn id="72" idx="0"/>
            <a:endCxn id="74" idx="0"/>
          </p:cNvCxnSpPr>
          <p:nvPr/>
        </p:nvCxnSpPr>
        <p:spPr>
          <a:xfrm rot="16200000" flipV="1">
            <a:off x="9614696" y="681906"/>
            <a:ext cx="113749" cy="1901265"/>
          </a:xfrm>
          <a:prstGeom prst="bentConnector3">
            <a:avLst>
              <a:gd name="adj1" fmla="val 300969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74" idx="3"/>
            <a:endCxn id="72" idx="1"/>
          </p:cNvCxnSpPr>
          <p:nvPr/>
        </p:nvCxnSpPr>
        <p:spPr>
          <a:xfrm flipV="1">
            <a:off x="9528361" y="1950670"/>
            <a:ext cx="487444" cy="1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9199050" y="1704095"/>
            <a:ext cx="1077870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S00200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7924664" y="2367906"/>
            <a:ext cx="1077870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S00100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14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74" idx="2"/>
            <a:endCxn id="80" idx="0"/>
          </p:cNvCxnSpPr>
          <p:nvPr/>
        </p:nvCxnSpPr>
        <p:spPr>
          <a:xfrm>
            <a:off x="8720937" y="2325677"/>
            <a:ext cx="0" cy="383897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/>
          <p:cNvSpPr/>
          <p:nvPr/>
        </p:nvSpPr>
        <p:spPr>
          <a:xfrm>
            <a:off x="8114540" y="3783388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발생 코드 전송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 -&gt; </a:t>
            </a:r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R-pi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9952136" y="3783388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알림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21" name="꺾인 연결선 120"/>
          <p:cNvCxnSpPr>
            <a:stCxn id="74" idx="2"/>
            <a:endCxn id="120" idx="0"/>
          </p:cNvCxnSpPr>
          <p:nvPr/>
        </p:nvCxnSpPr>
        <p:spPr>
          <a:xfrm rot="16200000" flipH="1">
            <a:off x="8910880" y="2135734"/>
            <a:ext cx="1457711" cy="1837596"/>
          </a:xfrm>
          <a:prstGeom prst="bentConnector3">
            <a:avLst>
              <a:gd name="adj1" fmla="val 12516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10276762" y="2937209"/>
            <a:ext cx="1077870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S00101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8114539" y="4629703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이상 없음 코드 전송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 -&gt; </a:t>
            </a:r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R-pi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8114539" y="5686035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수신 대기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34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80" idx="2"/>
            <a:endCxn id="119" idx="0"/>
          </p:cNvCxnSpPr>
          <p:nvPr/>
        </p:nvCxnSpPr>
        <p:spPr>
          <a:xfrm>
            <a:off x="8720937" y="3459587"/>
            <a:ext cx="0" cy="323801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128" idx="2"/>
            <a:endCxn id="132" idx="0"/>
          </p:cNvCxnSpPr>
          <p:nvPr/>
        </p:nvCxnSpPr>
        <p:spPr>
          <a:xfrm>
            <a:off x="8720936" y="5152217"/>
            <a:ext cx="0" cy="53381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147"/>
          <p:cNvCxnSpPr>
            <a:stCxn id="80" idx="1"/>
            <a:endCxn id="128" idx="1"/>
          </p:cNvCxnSpPr>
          <p:nvPr/>
        </p:nvCxnSpPr>
        <p:spPr>
          <a:xfrm rot="10800000" flipH="1" flipV="1">
            <a:off x="7913513" y="3084580"/>
            <a:ext cx="201026" cy="1806379"/>
          </a:xfrm>
          <a:prstGeom prst="bentConnector3">
            <a:avLst>
              <a:gd name="adj1" fmla="val -113717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/>
          <p:cNvSpPr/>
          <p:nvPr/>
        </p:nvSpPr>
        <p:spPr>
          <a:xfrm>
            <a:off x="8322808" y="3430271"/>
            <a:ext cx="1077870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Yes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7282831" y="2826007"/>
            <a:ext cx="1077870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No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62" name="꺾인 연결선 161"/>
          <p:cNvCxnSpPr/>
          <p:nvPr/>
        </p:nvCxnSpPr>
        <p:spPr>
          <a:xfrm flipH="1">
            <a:off x="9327332" y="4044645"/>
            <a:ext cx="1" cy="1791137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꺾인 연결선 171"/>
          <p:cNvCxnSpPr>
            <a:stCxn id="120" idx="2"/>
            <a:endCxn id="132" idx="3"/>
          </p:cNvCxnSpPr>
          <p:nvPr/>
        </p:nvCxnSpPr>
        <p:spPr>
          <a:xfrm rot="5400000">
            <a:off x="9122238" y="4510997"/>
            <a:ext cx="1641390" cy="1231201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02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3706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절차 및 방법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45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874368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결과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5" t="11146" b="30373"/>
          <a:stretch/>
        </p:blipFill>
        <p:spPr>
          <a:xfrm>
            <a:off x="621846" y="1285313"/>
            <a:ext cx="4520211" cy="2575932"/>
          </a:xfrm>
          <a:prstGeom prst="rect">
            <a:avLst/>
          </a:prstGeom>
        </p:spPr>
      </p:pic>
      <p:sp>
        <p:nvSpPr>
          <p:cNvPr id="66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7426069" y="1145878"/>
            <a:ext cx="4204584" cy="530512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8385890" y="234635"/>
            <a:ext cx="366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[Raspberry PI]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Main loop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934" y="3999839"/>
            <a:ext cx="5069443" cy="2386110"/>
          </a:xfrm>
          <a:prstGeom prst="rect">
            <a:avLst/>
          </a:prstGeom>
        </p:spPr>
      </p:pic>
      <p:grpSp>
        <p:nvGrpSpPr>
          <p:cNvPr id="95" name="그룹 94"/>
          <p:cNvGrpSpPr/>
          <p:nvPr/>
        </p:nvGrpSpPr>
        <p:grpSpPr>
          <a:xfrm>
            <a:off x="8720937" y="3211698"/>
            <a:ext cx="1614848" cy="750013"/>
            <a:chOff x="8720937" y="2239956"/>
            <a:chExt cx="1614848" cy="750013"/>
          </a:xfrm>
        </p:grpSpPr>
        <p:sp>
          <p:nvSpPr>
            <p:cNvPr id="96" name="Diamond 6">
              <a:extLst>
                <a:ext uri="{FF2B5EF4-FFF2-40B4-BE49-F238E27FC236}">
                  <a16:creationId xmlns:a16="http://schemas.microsoft.com/office/drawing/2014/main" id="{0014514D-039E-3B39-9C73-D3DBF9861090}"/>
                </a:ext>
              </a:extLst>
            </p:cNvPr>
            <p:cNvSpPr/>
            <p:nvPr/>
          </p:nvSpPr>
          <p:spPr>
            <a:xfrm>
              <a:off x="8720937" y="2239956"/>
              <a:ext cx="1614848" cy="750013"/>
            </a:xfrm>
            <a:prstGeom prst="diamond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8720937" y="2359988"/>
              <a:ext cx="1614848" cy="522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화재 발생</a:t>
              </a:r>
              <a:endPara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8921965" y="2297195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현재 상태 수신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 -&gt; R-pi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8921963" y="1382692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명령 송신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R-pi -&gt; Arduino</a:t>
            </a:r>
          </a:p>
        </p:txBody>
      </p:sp>
      <p:cxnSp>
        <p:nvCxnSpPr>
          <p:cNvPr id="101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98" idx="2"/>
            <a:endCxn id="96" idx="0"/>
          </p:cNvCxnSpPr>
          <p:nvPr/>
        </p:nvCxnSpPr>
        <p:spPr>
          <a:xfrm flipH="1">
            <a:off x="9528361" y="2819709"/>
            <a:ext cx="1" cy="39198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21" idx="3"/>
            <a:endCxn id="111" idx="3"/>
          </p:cNvCxnSpPr>
          <p:nvPr/>
        </p:nvCxnSpPr>
        <p:spPr>
          <a:xfrm flipH="1" flipV="1">
            <a:off x="10134757" y="4614957"/>
            <a:ext cx="201028" cy="1034534"/>
          </a:xfrm>
          <a:prstGeom prst="bentConnector3">
            <a:avLst>
              <a:gd name="adj1" fmla="val -113716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8921964" y="4353700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상황 신호 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송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신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R-pi -&gt; Arduino</a:t>
            </a:r>
          </a:p>
        </p:txBody>
      </p:sp>
      <p:cxnSp>
        <p:nvCxnSpPr>
          <p:cNvPr id="112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96" idx="2"/>
            <a:endCxn id="111" idx="0"/>
          </p:cNvCxnSpPr>
          <p:nvPr/>
        </p:nvCxnSpPr>
        <p:spPr>
          <a:xfrm>
            <a:off x="9528361" y="3961711"/>
            <a:ext cx="0" cy="39198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118"/>
          <p:cNvGrpSpPr/>
          <p:nvPr/>
        </p:nvGrpSpPr>
        <p:grpSpPr>
          <a:xfrm>
            <a:off x="8720937" y="5268202"/>
            <a:ext cx="1614848" cy="750013"/>
            <a:chOff x="8720937" y="2239956"/>
            <a:chExt cx="1614848" cy="750013"/>
          </a:xfrm>
        </p:grpSpPr>
        <p:sp>
          <p:nvSpPr>
            <p:cNvPr id="120" name="Diamond 6">
              <a:extLst>
                <a:ext uri="{FF2B5EF4-FFF2-40B4-BE49-F238E27FC236}">
                  <a16:creationId xmlns:a16="http://schemas.microsoft.com/office/drawing/2014/main" id="{0014514D-039E-3B39-9C73-D3DBF9861090}"/>
                </a:ext>
              </a:extLst>
            </p:cNvPr>
            <p:cNvSpPr/>
            <p:nvPr/>
          </p:nvSpPr>
          <p:spPr>
            <a:xfrm>
              <a:off x="8720937" y="2239956"/>
              <a:ext cx="1614848" cy="750013"/>
            </a:xfrm>
            <a:prstGeom prst="diamond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8720937" y="2359988"/>
              <a:ext cx="1614848" cy="522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사용자 초기화 스위치</a:t>
              </a:r>
              <a:endPara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cxnSp>
        <p:nvCxnSpPr>
          <p:cNvPr id="123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91" idx="2"/>
            <a:endCxn id="98" idx="0"/>
          </p:cNvCxnSpPr>
          <p:nvPr/>
        </p:nvCxnSpPr>
        <p:spPr>
          <a:xfrm>
            <a:off x="9528360" y="1905206"/>
            <a:ext cx="2" cy="391989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111" idx="2"/>
            <a:endCxn id="120" idx="0"/>
          </p:cNvCxnSpPr>
          <p:nvPr/>
        </p:nvCxnSpPr>
        <p:spPr>
          <a:xfrm>
            <a:off x="9528361" y="4876214"/>
            <a:ext cx="0" cy="39198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 130"/>
          <p:cNvCxnSpPr>
            <a:stCxn id="120" idx="2"/>
            <a:endCxn id="91" idx="1"/>
          </p:cNvCxnSpPr>
          <p:nvPr/>
        </p:nvCxnSpPr>
        <p:spPr>
          <a:xfrm rot="5400000" flipH="1">
            <a:off x="7038029" y="3527883"/>
            <a:ext cx="4374266" cy="606398"/>
          </a:xfrm>
          <a:prstGeom prst="bentConnector4">
            <a:avLst>
              <a:gd name="adj1" fmla="val -5226"/>
              <a:gd name="adj2" fmla="val 249923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 135"/>
          <p:cNvCxnSpPr>
            <a:stCxn id="97" idx="3"/>
            <a:endCxn id="91" idx="3"/>
          </p:cNvCxnSpPr>
          <p:nvPr/>
        </p:nvCxnSpPr>
        <p:spPr>
          <a:xfrm flipH="1" flipV="1">
            <a:off x="10134756" y="1643949"/>
            <a:ext cx="201029" cy="1949038"/>
          </a:xfrm>
          <a:prstGeom prst="bentConnector3">
            <a:avLst>
              <a:gd name="adj1" fmla="val -185827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52">
            <a:extLst>
              <a:ext uri="{FF2B5EF4-FFF2-40B4-BE49-F238E27FC236}">
                <a16:creationId xmlns:a16="http://schemas.microsoft.com/office/drawing/2014/main" id="{1EDAC857-693C-2CCF-1D06-CFBDA8DCA7FE}"/>
              </a:ext>
            </a:extLst>
          </p:cNvPr>
          <p:cNvCxnSpPr>
            <a:cxnSpLocks/>
            <a:endCxn id="149" idx="1"/>
          </p:cNvCxnSpPr>
          <p:nvPr/>
        </p:nvCxnSpPr>
        <p:spPr>
          <a:xfrm>
            <a:off x="4136882" y="1499681"/>
            <a:ext cx="3721121" cy="135726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43">
            <a:extLst>
              <a:ext uri="{FF2B5EF4-FFF2-40B4-BE49-F238E27FC236}">
                <a16:creationId xmlns:a16="http://schemas.microsoft.com/office/drawing/2014/main" id="{9221381A-CCA2-9A56-57E9-B76A8CFEE33B}"/>
              </a:ext>
            </a:extLst>
          </p:cNvPr>
          <p:cNvCxnSpPr>
            <a:cxnSpLocks/>
            <a:stCxn id="143" idx="3"/>
            <a:endCxn id="152" idx="1"/>
          </p:cNvCxnSpPr>
          <p:nvPr/>
        </p:nvCxnSpPr>
        <p:spPr>
          <a:xfrm flipV="1">
            <a:off x="4382428" y="3115894"/>
            <a:ext cx="3475576" cy="2095749"/>
          </a:xfrm>
          <a:prstGeom prst="straightConnector1">
            <a:avLst/>
          </a:prstGeom>
          <a:ln w="19050">
            <a:solidFill>
              <a:srgbClr val="FF66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796170" y="1282845"/>
            <a:ext cx="3340712" cy="2521865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791931" y="4037337"/>
            <a:ext cx="3590497" cy="2348611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7858003" y="1268328"/>
            <a:ext cx="3340712" cy="734158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7858003" y="4254017"/>
            <a:ext cx="3340712" cy="734158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7858004" y="2160997"/>
            <a:ext cx="3340712" cy="1909793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56" name="Straight Arrow Connector 52">
            <a:extLst>
              <a:ext uri="{FF2B5EF4-FFF2-40B4-BE49-F238E27FC236}">
                <a16:creationId xmlns:a16="http://schemas.microsoft.com/office/drawing/2014/main" id="{1EDAC857-693C-2CCF-1D06-CFBDA8DCA7FE}"/>
              </a:ext>
            </a:extLst>
          </p:cNvPr>
          <p:cNvCxnSpPr>
            <a:cxnSpLocks/>
            <a:endCxn id="150" idx="1"/>
          </p:cNvCxnSpPr>
          <p:nvPr/>
        </p:nvCxnSpPr>
        <p:spPr>
          <a:xfrm>
            <a:off x="4136882" y="3331730"/>
            <a:ext cx="3721121" cy="1289366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Flowchart: Alternate Process 13">
            <a:extLst>
              <a:ext uri="{FF2B5EF4-FFF2-40B4-BE49-F238E27FC236}">
                <a16:creationId xmlns:a16="http://schemas.microsoft.com/office/drawing/2014/main" id="{5B30E8EB-92F8-B10C-9840-09E5F62E46A8}"/>
              </a:ext>
            </a:extLst>
          </p:cNvPr>
          <p:cNvSpPr/>
          <p:nvPr/>
        </p:nvSpPr>
        <p:spPr>
          <a:xfrm>
            <a:off x="4272562" y="1634831"/>
            <a:ext cx="3180807" cy="549543"/>
          </a:xfrm>
          <a:prstGeom prst="flowChartAlternate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Rx_flag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= 0 	  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송신 모드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r>
              <a:rPr lang="en-US" altLang="ko-KR" sz="1200" b="1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Rx_flag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= 1	  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수신 모드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64" name="Flowchart: Alternate Process 13">
            <a:extLst>
              <a:ext uri="{FF2B5EF4-FFF2-40B4-BE49-F238E27FC236}">
                <a16:creationId xmlns:a16="http://schemas.microsoft.com/office/drawing/2014/main" id="{5B30E8EB-92F8-B10C-9840-09E5F62E46A8}"/>
              </a:ext>
            </a:extLst>
          </p:cNvPr>
          <p:cNvSpPr/>
          <p:nvPr/>
        </p:nvSpPr>
        <p:spPr>
          <a:xfrm>
            <a:off x="4272562" y="2172427"/>
            <a:ext cx="3180807" cy="549543"/>
          </a:xfrm>
          <a:prstGeom prst="flowChartAlternate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NOA = 0       Arduino_1</a:t>
            </a:r>
          </a:p>
          <a:p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NOA =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1       Arduino_2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67" name="Flowchart: Alternate Process 13">
            <a:extLst>
              <a:ext uri="{FF2B5EF4-FFF2-40B4-BE49-F238E27FC236}">
                <a16:creationId xmlns:a16="http://schemas.microsoft.com/office/drawing/2014/main" id="{5B30E8EB-92F8-B10C-9840-09E5F62E46A8}"/>
              </a:ext>
            </a:extLst>
          </p:cNvPr>
          <p:cNvSpPr/>
          <p:nvPr/>
        </p:nvSpPr>
        <p:spPr>
          <a:xfrm>
            <a:off x="4272562" y="2710023"/>
            <a:ext cx="3180807" cy="549543"/>
          </a:xfrm>
          <a:prstGeom prst="flowChartAlternateProcess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Alarm_flag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= 0     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정상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r>
              <a:rPr lang="en-US" altLang="ko-KR" sz="1200" b="1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Alarm_flag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=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1     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상황 발생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02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3706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절차 및 방법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23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874368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결과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510" y="1274151"/>
            <a:ext cx="7455490" cy="54393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78" b="49095"/>
          <a:stretch/>
        </p:blipFill>
        <p:spPr>
          <a:xfrm>
            <a:off x="6810284" y="2289465"/>
            <a:ext cx="4492716" cy="72136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422351" y="1089218"/>
            <a:ext cx="6852819" cy="249382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8636001" y="2743200"/>
            <a:ext cx="850900" cy="254929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167673" y="2857964"/>
            <a:ext cx="850900" cy="254929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167673" y="3634178"/>
            <a:ext cx="850900" cy="254929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167673" y="5678878"/>
            <a:ext cx="850900" cy="254929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167673" y="6458541"/>
            <a:ext cx="850900" cy="254929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8385890" y="234635"/>
            <a:ext cx="366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[Raspberry PI]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Thread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935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3706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절차 및 방법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23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874368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결과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</a:t>
            </a:r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영상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219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2426137" y="5078820"/>
            <a:ext cx="8998593" cy="1420119"/>
            <a:chOff x="2299137" y="4461385"/>
            <a:chExt cx="8998593" cy="1420119"/>
          </a:xfrm>
        </p:grpSpPr>
        <p:grpSp>
          <p:nvGrpSpPr>
            <p:cNvPr id="21" name="그룹 20"/>
            <p:cNvGrpSpPr/>
            <p:nvPr/>
          </p:nvGrpSpPr>
          <p:grpSpPr>
            <a:xfrm>
              <a:off x="2900101" y="4590780"/>
              <a:ext cx="8397629" cy="1290724"/>
              <a:chOff x="2900101" y="4590780"/>
              <a:chExt cx="8397629" cy="129072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15C7D8-868C-13D4-4301-FF7F9B1E6F18}"/>
                  </a:ext>
                </a:extLst>
              </p:cNvPr>
              <p:cNvSpPr txBox="1"/>
              <p:nvPr/>
            </p:nvSpPr>
            <p:spPr>
              <a:xfrm>
                <a:off x="3103301" y="4988952"/>
                <a:ext cx="8194429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7 Bold" pitchFamily="2" charset="-127"/>
                    <a:ea typeface="프리젠테이션 7 Bold" pitchFamily="2" charset="-127"/>
                    <a:cs typeface="Times New Roman" panose="02020603050405020304" pitchFamily="18" charset="0"/>
                  </a:rPr>
                  <a:t>•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7 Bold" pitchFamily="2" charset="-127"/>
                    <a:ea typeface="프리젠테이션 7 Bold" pitchFamily="2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7 Bold" pitchFamily="2" charset="-127"/>
                    <a:ea typeface="프리젠테이션 7 Bold" pitchFamily="2" charset="-127"/>
                    <a:cs typeface="Times New Roman" panose="02020603050405020304" pitchFamily="18" charset="0"/>
                  </a:rPr>
                  <a:t>팀원 단위 업무분담</a:t>
                </a:r>
                <a:endParaRPr lang="en-US" altLang="ko-KR" sz="14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  <a:cs typeface="Times New Roman" panose="02020603050405020304" pitchFamily="18" charset="0"/>
                </a:endParaRPr>
              </a:p>
              <a:p>
                <a:endParaRPr lang="en-US" altLang="ko-KR" sz="8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  <a:p>
                <a:r>
                  <a:rPr lang="ko-KR" altLang="ko-KR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7 Bold" pitchFamily="2" charset="-127"/>
                    <a:ea typeface="프리젠테이션 7 Bold" pitchFamily="2" charset="-127"/>
                    <a:cs typeface="Times New Roman" panose="02020603050405020304" pitchFamily="18" charset="0"/>
                  </a:rPr>
                  <a:t>•</a:t>
                </a:r>
                <a:r>
                  <a:rPr lang="en-US" altLang="ko-KR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7 Bold" pitchFamily="2" charset="-127"/>
                    <a:ea typeface="프리젠테이션 7 Bold" pitchFamily="2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7 Bold" pitchFamily="2" charset="-127"/>
                    <a:ea typeface="프리젠테이션 7 Bold" pitchFamily="2" charset="-127"/>
                    <a:cs typeface="Times New Roman" panose="02020603050405020304" pitchFamily="18" charset="0"/>
                  </a:rPr>
                  <a:t>팀 단위 협업 및 버전 관리</a:t>
                </a:r>
                <a:endParaRPr lang="en-US" altLang="ko-KR" sz="14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- </a:t>
                </a:r>
                <a:r>
                  <a:rPr lang="en-US" altLang="ko-KR" sz="1400" kern="100" dirty="0" err="1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Github</a:t>
                </a:r>
                <a:r>
                  <a:rPr lang="ko-KR" altLang="en-US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를</a:t>
                </a:r>
                <a:r>
                  <a:rPr lang="en-US" altLang="ko-KR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통한 소스코드 공유 및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리뷰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,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소스 통합 작업 경험</a:t>
                </a:r>
                <a:endParaRPr lang="en-US" altLang="ko-KR" sz="1400" kern="100" dirty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15C7D8-868C-13D4-4301-FF7F9B1E6F18}"/>
                  </a:ext>
                </a:extLst>
              </p:cNvPr>
              <p:cNvSpPr txBox="1"/>
              <p:nvPr/>
            </p:nvSpPr>
            <p:spPr>
              <a:xfrm>
                <a:off x="2900101" y="4590780"/>
                <a:ext cx="81944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7 Bold" pitchFamily="2" charset="-127"/>
                    <a:ea typeface="프리젠테이션 7 Bold" pitchFamily="2" charset="-127"/>
                  </a:rPr>
                  <a:t>팀워크</a:t>
                </a:r>
                <a:endParaRPr lang="en-US" altLang="ko-KR" sz="2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</p:grp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9137" y="4461385"/>
              <a:ext cx="654124" cy="654124"/>
            </a:xfrm>
            <a:prstGeom prst="rect">
              <a:avLst/>
            </a:prstGeom>
          </p:spPr>
        </p:pic>
      </p:grpSp>
      <p:grpSp>
        <p:nvGrpSpPr>
          <p:cNvPr id="24" name="그룹 23"/>
          <p:cNvGrpSpPr/>
          <p:nvPr/>
        </p:nvGrpSpPr>
        <p:grpSpPr>
          <a:xfrm>
            <a:off x="2487589" y="1449742"/>
            <a:ext cx="8937141" cy="1558359"/>
            <a:chOff x="2360589" y="1317901"/>
            <a:chExt cx="8937141" cy="1558359"/>
          </a:xfrm>
        </p:grpSpPr>
        <p:grpSp>
          <p:nvGrpSpPr>
            <p:cNvPr id="18" name="그룹 17"/>
            <p:cNvGrpSpPr/>
            <p:nvPr/>
          </p:nvGrpSpPr>
          <p:grpSpPr>
            <a:xfrm>
              <a:off x="2900101" y="1368154"/>
              <a:ext cx="8397629" cy="1508106"/>
              <a:chOff x="2633226" y="1169866"/>
              <a:chExt cx="8397629" cy="1508106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15C7D8-868C-13D4-4301-FF7F9B1E6F18}"/>
                  </a:ext>
                </a:extLst>
              </p:cNvPr>
              <p:cNvSpPr txBox="1"/>
              <p:nvPr/>
            </p:nvSpPr>
            <p:spPr>
              <a:xfrm>
                <a:off x="2836426" y="1569976"/>
                <a:ext cx="819442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• </a:t>
                </a:r>
                <a:r>
                  <a:rPr lang="ko-KR" altLang="en-US" sz="1400" kern="100" dirty="0" err="1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플레임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센서 오작동으로 인한 센서 교체가 다수 이루어 졌고 센서의 불안정성으로 인한 시스템 전체의 불안정성으로 확산될 우려가</a:t>
                </a:r>
                <a:endParaRPr lang="en-US" altLang="ko-KR" sz="14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있으므로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조금 더 신뢰성 있는 불꽃 감지 센서로 개선 가능</a:t>
                </a:r>
                <a:endParaRPr lang="en-US" altLang="ko-KR" sz="14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  <a:p>
                <a:endParaRPr lang="en-US" altLang="ko-KR" sz="1000" kern="100" dirty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  <a:p>
                <a:r>
                  <a:rPr lang="ko-KR" altLang="ko-KR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•</a:t>
                </a:r>
                <a:r>
                  <a:rPr lang="en-US" altLang="ko-KR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현재 각 가스 검출 센서의 민감도가 서로 다르기에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각 센서 민감도 차에 따른 소스코드 수정작업이 필요</a:t>
                </a:r>
                <a:endParaRPr lang="en-US" altLang="ko-KR" sz="1400" kern="100" dirty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 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다수의 센서를 테스트하고 평균값을 구하여 소스코드를 개선할 가능성을 포함</a:t>
                </a:r>
                <a:endParaRPr lang="en-US" altLang="ko-KR" sz="14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15C7D8-868C-13D4-4301-FF7F9B1E6F18}"/>
                  </a:ext>
                </a:extLst>
              </p:cNvPr>
              <p:cNvSpPr txBox="1"/>
              <p:nvPr/>
            </p:nvSpPr>
            <p:spPr>
              <a:xfrm>
                <a:off x="2633226" y="1169866"/>
                <a:ext cx="81944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7 Bold" pitchFamily="2" charset="-127"/>
                    <a:ea typeface="프리젠테이션 7 Bold" pitchFamily="2" charset="-127"/>
                  </a:rPr>
                  <a:t>하드웨어</a:t>
                </a:r>
                <a:endParaRPr lang="en-US" altLang="ko-KR" sz="2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</p:grp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screen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0589" y="1317901"/>
              <a:ext cx="531221" cy="538782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2454415" y="3064791"/>
            <a:ext cx="8970315" cy="1957338"/>
            <a:chOff x="2327415" y="3130629"/>
            <a:chExt cx="8970315" cy="1957338"/>
          </a:xfrm>
        </p:grpSpPr>
        <p:grpSp>
          <p:nvGrpSpPr>
            <p:cNvPr id="6" name="그룹 5"/>
            <p:cNvGrpSpPr/>
            <p:nvPr/>
          </p:nvGrpSpPr>
          <p:grpSpPr>
            <a:xfrm>
              <a:off x="2900101" y="3205785"/>
              <a:ext cx="8397629" cy="1882182"/>
              <a:chOff x="2633226" y="3007497"/>
              <a:chExt cx="8397629" cy="188218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15C7D8-868C-13D4-4301-FF7F9B1E6F18}"/>
                  </a:ext>
                </a:extLst>
              </p:cNvPr>
              <p:cNvSpPr txBox="1"/>
              <p:nvPr/>
            </p:nvSpPr>
            <p:spPr>
              <a:xfrm>
                <a:off x="2836426" y="3412351"/>
                <a:ext cx="819442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ko-KR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•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라즈베리파이</a:t>
                </a:r>
                <a:r>
                  <a:rPr lang="ko-KR" altLang="en-US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측에서 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RS485 enable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및 송신 시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느린 프로세스 </a:t>
                </a:r>
                <a:r>
                  <a:rPr lang="ko-KR" altLang="en-US" sz="1400" kern="100" dirty="0" err="1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처리속도로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인한 통신 </a:t>
                </a:r>
                <a:r>
                  <a:rPr lang="ko-KR" altLang="en-US" sz="1400" kern="100" dirty="0" err="1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딜레이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발생</a:t>
                </a:r>
                <a:endParaRPr lang="en-US" altLang="ko-KR" sz="14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 delay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함수를 사용하여 통신을 원활하게 하였지만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느려진 속도로 인해 통신 마스터 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/ </a:t>
                </a:r>
                <a:r>
                  <a:rPr lang="ko-KR" altLang="en-US" sz="1400" kern="100" dirty="0" err="1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슬레이브간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동기가 맞지 않는 펄스가 발생</a:t>
                </a:r>
                <a:endParaRPr lang="en-US" altLang="ko-KR" sz="14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  timeout()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함수로 동기가 맞지 않은 신호는 예외처리</a:t>
                </a:r>
                <a:endParaRPr lang="en-US" altLang="ko-KR" sz="14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  <a:p>
                <a:endParaRPr lang="en-US" altLang="ko-KR" sz="1000" kern="100" dirty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  <a:p>
                <a:r>
                  <a:rPr lang="ko-KR" altLang="ko-KR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•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각 </a:t>
                </a:r>
                <a:r>
                  <a:rPr lang="ko-KR" altLang="en-US" sz="1400" kern="100" dirty="0" err="1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아두이노가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동일한 소스코드를 공유함에도 불구하고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통신 펄스를 처리함에 있어 속도 차이가 발생</a:t>
                </a:r>
                <a:endParaRPr lang="en-US" altLang="ko-KR" sz="14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  <a:p>
                <a:endParaRPr lang="en-US" altLang="ko-KR" sz="10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endParaRPr>
              </a:p>
              <a:p>
                <a:r>
                  <a:rPr lang="ko-KR" altLang="en-US" sz="1400" b="1" dirty="0" smtClean="0">
                    <a:latin typeface="프리젠테이션 5 Medium" pitchFamily="2" charset="-127"/>
                    <a:ea typeface="프리젠테이션 5 Medium" pitchFamily="2" charset="-127"/>
                  </a:rPr>
                  <a:t>→</a:t>
                </a:r>
                <a:r>
                  <a:rPr lang="en-US" altLang="ko-KR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두 문제 모두 라즈베리파이 및 </a:t>
                </a:r>
                <a:r>
                  <a:rPr lang="ko-KR" altLang="en-US" sz="1400" kern="100" dirty="0" err="1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아두이노가</a:t>
                </a:r>
                <a:r>
                  <a:rPr lang="ko-KR" altLang="en-US" sz="1400" kern="100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 아닌 </a:t>
                </a:r>
                <a:r>
                  <a:rPr lang="en-US" altLang="ko-KR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Cortex m </a:t>
                </a:r>
                <a:r>
                  <a:rPr lang="ko-KR" altLang="en-US" sz="1400" kern="100" dirty="0">
                    <a:solidFill>
                      <a:schemeClr val="bg2">
                        <a:lumMod val="25000"/>
                      </a:schemeClr>
                    </a:solidFill>
                    <a:latin typeface="프리젠테이션 5 Medium" pitchFamily="2" charset="-127"/>
                    <a:ea typeface="프리젠테이션 5 Medium" pitchFamily="2" charset="-127"/>
                    <a:cs typeface="Times New Roman" panose="02020603050405020304" pitchFamily="18" charset="0"/>
                  </a:rPr>
                  <a:t>시리즈 모델로 개선할 여지가 있음</a:t>
                </a:r>
                <a:endPara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15C7D8-868C-13D4-4301-FF7F9B1E6F18}"/>
                  </a:ext>
                </a:extLst>
              </p:cNvPr>
              <p:cNvSpPr txBox="1"/>
              <p:nvPr/>
            </p:nvSpPr>
            <p:spPr>
              <a:xfrm>
                <a:off x="2633226" y="3007497"/>
                <a:ext cx="81944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 smtClean="0">
                    <a:solidFill>
                      <a:schemeClr val="bg2">
                        <a:lumMod val="25000"/>
                      </a:schemeClr>
                    </a:solidFill>
                    <a:latin typeface="프리젠테이션 7 Bold" pitchFamily="2" charset="-127"/>
                    <a:ea typeface="프리젠테이션 7 Bold" pitchFamily="2" charset="-127"/>
                  </a:rPr>
                  <a:t>통신</a:t>
                </a:r>
                <a:endParaRPr lang="en-US" altLang="ko-KR" sz="2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</p:grp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7415" y="3130629"/>
              <a:ext cx="539512" cy="539512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26789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결과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2955073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시스템 평가 및 개선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62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FFD00A-2DF4-4775-AAC7-43F3FE6D0795}"/>
              </a:ext>
            </a:extLst>
          </p:cNvPr>
          <p:cNvGrpSpPr/>
          <p:nvPr/>
        </p:nvGrpSpPr>
        <p:grpSpPr>
          <a:xfrm>
            <a:off x="1212348" y="1627613"/>
            <a:ext cx="9860870" cy="3519581"/>
            <a:chOff x="1303788" y="1886251"/>
            <a:chExt cx="9860870" cy="351958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0E8F7FC-C6F3-4F21-A228-1AB0954E1DC3}"/>
                </a:ext>
              </a:extLst>
            </p:cNvPr>
            <p:cNvSpPr txBox="1"/>
            <p:nvPr/>
          </p:nvSpPr>
          <p:spPr>
            <a:xfrm>
              <a:off x="1303788" y="1886251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0C6E19-4D93-4CF5-9BA6-A2D9A2A68187}"/>
                </a:ext>
              </a:extLst>
            </p:cNvPr>
            <p:cNvSpPr txBox="1"/>
            <p:nvPr/>
          </p:nvSpPr>
          <p:spPr>
            <a:xfrm>
              <a:off x="9865905" y="318984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3048886" y="2931203"/>
            <a:ext cx="6097772" cy="381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58909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5234418" y="989792"/>
            <a:ext cx="1723164" cy="1022271"/>
            <a:chOff x="1057747" y="2056447"/>
            <a:chExt cx="1723164" cy="10222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EF534C6-FC61-4EA2-8855-1A1004EB5117}"/>
                </a:ext>
              </a:extLst>
            </p:cNvPr>
            <p:cNvSpPr txBox="1"/>
            <p:nvPr/>
          </p:nvSpPr>
          <p:spPr>
            <a:xfrm>
              <a:off x="1057747" y="2740164"/>
              <a:ext cx="17231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latin typeface="프리젠테이션 7 Bold" pitchFamily="2" charset="-127"/>
                  <a:ea typeface="프리젠테이션 7 Bold" pitchFamily="2" charset="-127"/>
                </a:rPr>
                <a:t>Table of contents</a:t>
              </a:r>
              <a:endParaRPr lang="ko-KR" altLang="en-US" sz="1600" b="1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894A62-3A98-4459-B069-8674BB246AAC}"/>
                </a:ext>
              </a:extLst>
            </p:cNvPr>
            <p:cNvSpPr txBox="1"/>
            <p:nvPr/>
          </p:nvSpPr>
          <p:spPr>
            <a:xfrm>
              <a:off x="1317065" y="2056447"/>
              <a:ext cx="12045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 dirty="0" smtClean="0">
                  <a:solidFill>
                    <a:schemeClr val="bg1"/>
                  </a:solidFill>
                  <a:latin typeface="프리젠테이션 7 Bold" pitchFamily="2" charset="-127"/>
                  <a:ea typeface="프리젠테이션 7 Bold" pitchFamily="2" charset="-127"/>
                </a:rPr>
                <a:t>목차</a:t>
              </a:r>
              <a:endParaRPr lang="ko-KR" altLang="en-US" sz="5600" b="1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2171900-406E-B0B9-50D1-1D1E284552DE}"/>
                </a:ext>
              </a:extLst>
            </p:cNvPr>
            <p:cNvCxnSpPr>
              <a:cxnSpLocks/>
            </p:cNvCxnSpPr>
            <p:nvPr/>
          </p:nvCxnSpPr>
          <p:spPr>
            <a:xfrm>
              <a:off x="1305463" y="2746419"/>
              <a:ext cx="122773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808FA47-1450-A548-45AA-EACC7682D78E}"/>
              </a:ext>
            </a:extLst>
          </p:cNvPr>
          <p:cNvSpPr/>
          <p:nvPr/>
        </p:nvSpPr>
        <p:spPr>
          <a:xfrm>
            <a:off x="3364793" y="2555282"/>
            <a:ext cx="2412207" cy="7239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1. </a:t>
            </a:r>
            <a:r>
              <a:rPr lang="ko-KR" altLang="en-US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프로젝트 목적</a:t>
            </a:r>
            <a:endParaRPr lang="en-GB" sz="1200" b="1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8B7D8155-37BA-D188-3065-7406A0F9104E}"/>
              </a:ext>
            </a:extLst>
          </p:cNvPr>
          <p:cNvSpPr/>
          <p:nvPr/>
        </p:nvSpPr>
        <p:spPr>
          <a:xfrm>
            <a:off x="3364793" y="3835571"/>
            <a:ext cx="2412207" cy="7239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프로젝트 개요</a:t>
            </a:r>
            <a:endParaRPr lang="en-GB" sz="1200" b="1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0" name="Rectangle 34">
            <a:extLst>
              <a:ext uri="{FF2B5EF4-FFF2-40B4-BE49-F238E27FC236}">
                <a16:creationId xmlns:a16="http://schemas.microsoft.com/office/drawing/2014/main" id="{8B7D8155-37BA-D188-3065-7406A0F9104E}"/>
              </a:ext>
            </a:extLst>
          </p:cNvPr>
          <p:cNvSpPr/>
          <p:nvPr/>
        </p:nvSpPr>
        <p:spPr>
          <a:xfrm>
            <a:off x="3364792" y="5115860"/>
            <a:ext cx="2412207" cy="7239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팀 구성 및 역할</a:t>
            </a:r>
            <a:endParaRPr lang="en-GB" sz="1200" b="1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B808FA47-1450-A548-45AA-EACC7682D78E}"/>
              </a:ext>
            </a:extLst>
          </p:cNvPr>
          <p:cNvSpPr/>
          <p:nvPr/>
        </p:nvSpPr>
        <p:spPr>
          <a:xfrm>
            <a:off x="6472266" y="2555282"/>
            <a:ext cx="2412207" cy="7239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400" b="1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4</a:t>
            </a:r>
            <a:r>
              <a:rPr lang="en-GB" altLang="ko-KR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. </a:t>
            </a:r>
            <a:r>
              <a:rPr lang="ko-KR" altLang="en-US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절차 및 방법</a:t>
            </a:r>
            <a:endParaRPr lang="en-GB" sz="1200" b="1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2" name="Rectangle 34">
            <a:extLst>
              <a:ext uri="{FF2B5EF4-FFF2-40B4-BE49-F238E27FC236}">
                <a16:creationId xmlns:a16="http://schemas.microsoft.com/office/drawing/2014/main" id="{8B7D8155-37BA-D188-3065-7406A0F9104E}"/>
              </a:ext>
            </a:extLst>
          </p:cNvPr>
          <p:cNvSpPr/>
          <p:nvPr/>
        </p:nvSpPr>
        <p:spPr>
          <a:xfrm>
            <a:off x="6472266" y="3835571"/>
            <a:ext cx="2412207" cy="7239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400" b="1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5</a:t>
            </a:r>
            <a:r>
              <a:rPr lang="en-GB" altLang="ko-KR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. </a:t>
            </a:r>
            <a:r>
              <a:rPr lang="ko-KR" altLang="en-US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수행 결과</a:t>
            </a:r>
            <a:endParaRPr lang="en-GB" sz="1200" b="1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3" name="Rectangle 34">
            <a:extLst>
              <a:ext uri="{FF2B5EF4-FFF2-40B4-BE49-F238E27FC236}">
                <a16:creationId xmlns:a16="http://schemas.microsoft.com/office/drawing/2014/main" id="{8B7D8155-37BA-D188-3065-7406A0F9104E}"/>
              </a:ext>
            </a:extLst>
          </p:cNvPr>
          <p:cNvSpPr/>
          <p:nvPr/>
        </p:nvSpPr>
        <p:spPr>
          <a:xfrm>
            <a:off x="6472265" y="5115860"/>
            <a:ext cx="2412207" cy="7239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6. </a:t>
            </a:r>
            <a:r>
              <a:rPr lang="ko-KR" altLang="en-US" sz="14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자체 평가</a:t>
            </a:r>
            <a:endParaRPr lang="en-GB" sz="1200" b="1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9028" y="-5227"/>
            <a:ext cx="12337142" cy="686607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03200" y="-1"/>
            <a:ext cx="5892086" cy="6858001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20185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프로젝트 목적</a:t>
            </a:r>
            <a:endParaRPr lang="ko-KR" altLang="en-US" sz="3000" b="1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5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2286411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15C7D8-868C-13D4-4301-FF7F9B1E6F18}"/>
              </a:ext>
            </a:extLst>
          </p:cNvPr>
          <p:cNvSpPr txBox="1"/>
          <p:nvPr/>
        </p:nvSpPr>
        <p:spPr>
          <a:xfrm>
            <a:off x="634410" y="1602490"/>
            <a:ext cx="4985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화재 방지 시스템</a:t>
            </a:r>
            <a:endParaRPr lang="en-GB" altLang="ko-KR" sz="2600" b="1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r>
              <a:rPr lang="en-US" altLang="ko-KR" sz="15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Raspberry Pi / Arduino / RS485</a:t>
            </a:r>
            <a:r>
              <a:rPr lang="ko-KR" altLang="en-US" sz="15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를 사용한</a:t>
            </a:r>
            <a:endParaRPr lang="en-US" altLang="ko-KR" sz="1500" dirty="0" smtClean="0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5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</a:rPr>
              <a:t>실시간 화재 감지 및 대응 시스템 개발</a:t>
            </a:r>
            <a:endParaRPr lang="en-GB" altLang="ko-KR" sz="1500" dirty="0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34410" y="2887789"/>
            <a:ext cx="6223590" cy="3222234"/>
            <a:chOff x="634410" y="2720521"/>
            <a:chExt cx="5186527" cy="322223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3C8CBB-3025-7697-6FD0-B90375EFD161}"/>
                </a:ext>
              </a:extLst>
            </p:cNvPr>
            <p:cNvSpPr txBox="1"/>
            <p:nvPr/>
          </p:nvSpPr>
          <p:spPr>
            <a:xfrm>
              <a:off x="863010" y="3265099"/>
              <a:ext cx="495792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ko-KR" sz="1600" b="1" kern="100" dirty="0">
                  <a:solidFill>
                    <a:schemeClr val="bg1"/>
                  </a:solidFill>
                  <a:latin typeface="프리젠테이션 7 Bold" pitchFamily="2" charset="-127"/>
                  <a:ea typeface="프리젠테이션 7 Bold" pitchFamily="2" charset="-127"/>
                  <a:cs typeface="Times New Roman" panose="02020603050405020304" pitchFamily="18" charset="0"/>
                </a:rPr>
                <a:t>• </a:t>
              </a:r>
              <a:r>
                <a:rPr lang="ko-KR" altLang="en-US" sz="1600" b="1" dirty="0" smtClean="0">
                  <a:solidFill>
                    <a:schemeClr val="bg1"/>
                  </a:solidFill>
                  <a:latin typeface="프리젠테이션 7 Bold" pitchFamily="2" charset="-127"/>
                  <a:ea typeface="프리젠테이션 7 Bold" pitchFamily="2" charset="-127"/>
                </a:rPr>
                <a:t>실시간 모니터링</a:t>
              </a:r>
              <a:endParaRPr lang="en-US" altLang="ko-KR" sz="16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  <a:p>
              <a:r>
                <a:rPr lang="en-US" altLang="ko-KR" sz="1500" kern="100" dirty="0">
                  <a:solidFill>
                    <a:schemeClr val="bg1"/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500" kern="100" dirty="0" smtClean="0">
                  <a:solidFill>
                    <a:schemeClr val="bg1"/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500" kern="100" dirty="0" smtClean="0">
                  <a:solidFill>
                    <a:schemeClr val="bg1"/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실시간으로 센서 데이터를 모니터링하고 분석하여 화재를 조기에 탐지</a:t>
              </a:r>
              <a:endParaRPr lang="en-US" altLang="ko-KR" sz="1500" kern="1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endParaRPr>
            </a:p>
            <a:p>
              <a:endParaRPr lang="en-US" altLang="ko-KR" sz="1500" kern="1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endParaRPr>
            </a:p>
            <a:p>
              <a:r>
                <a:rPr lang="ko-KR" altLang="ko-KR" sz="1600" b="1" kern="100" dirty="0">
                  <a:solidFill>
                    <a:schemeClr val="bg1"/>
                  </a:solidFill>
                  <a:latin typeface="프리젠테이션 7 Bold" pitchFamily="2" charset="-127"/>
                  <a:ea typeface="프리젠테이션 7 Bold" pitchFamily="2" charset="-127"/>
                  <a:cs typeface="Times New Roman" panose="02020603050405020304" pitchFamily="18" charset="0"/>
                </a:rPr>
                <a:t>• </a:t>
              </a:r>
              <a:r>
                <a:rPr lang="ko-KR" altLang="en-US" sz="1600" b="1" kern="100" dirty="0" smtClean="0">
                  <a:solidFill>
                    <a:schemeClr val="bg1"/>
                  </a:solidFill>
                  <a:latin typeface="프리젠테이션 7 Bold" pitchFamily="2" charset="-127"/>
                  <a:ea typeface="프리젠테이션 7 Bold" pitchFamily="2" charset="-127"/>
                  <a:cs typeface="Times New Roman" panose="02020603050405020304" pitchFamily="18" charset="0"/>
                </a:rPr>
                <a:t>자동화 대응</a:t>
              </a:r>
              <a:endParaRPr lang="en-US" altLang="ko-KR" sz="1600" b="1" kern="100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endParaRPr>
            </a:p>
            <a:p>
              <a:r>
                <a:rPr lang="en-US" altLang="ko-KR" sz="1500" kern="100" dirty="0" smtClean="0">
                  <a:solidFill>
                    <a:schemeClr val="bg1"/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 </a:t>
              </a:r>
              <a:r>
                <a:rPr lang="ko-KR" altLang="en-US" sz="1500" kern="100" dirty="0" smtClean="0">
                  <a:solidFill>
                    <a:schemeClr val="bg1"/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시스템이 화재를 감지하면 자동으로 경보를 울려 빠른 대응</a:t>
              </a:r>
              <a:endParaRPr lang="en-US" altLang="ko-KR" sz="1500" kern="100" dirty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endParaRPr>
            </a:p>
            <a:p>
              <a:r>
                <a:rPr lang="en-US" altLang="ko-KR" sz="1500" kern="100" dirty="0" smtClean="0">
                  <a:solidFill>
                    <a:schemeClr val="bg1"/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 </a:t>
              </a:r>
              <a:r>
                <a:rPr lang="ko-KR" altLang="en-US" sz="1500" kern="100" dirty="0" smtClean="0">
                  <a:solidFill>
                    <a:schemeClr val="bg1"/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인명 및 재산 피해 최소화</a:t>
              </a:r>
              <a:endParaRPr lang="en-US" altLang="ko-KR" sz="1500" kern="100" dirty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endParaRPr>
            </a:p>
            <a:p>
              <a:endParaRPr lang="en-US" altLang="ko-KR" sz="1500" kern="1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endParaRPr>
            </a:p>
            <a:p>
              <a:r>
                <a:rPr lang="ko-KR" altLang="ko-KR" sz="1600" b="1" kern="100" dirty="0">
                  <a:solidFill>
                    <a:schemeClr val="bg1"/>
                  </a:solidFill>
                  <a:latin typeface="프리젠테이션 7 Bold" pitchFamily="2" charset="-127"/>
                  <a:ea typeface="프리젠테이션 7 Bold" pitchFamily="2" charset="-127"/>
                  <a:cs typeface="Times New Roman" panose="02020603050405020304" pitchFamily="18" charset="0"/>
                </a:rPr>
                <a:t>• </a:t>
              </a:r>
              <a:r>
                <a:rPr lang="ko-KR" altLang="en-US" sz="1600" b="1" kern="100" dirty="0" smtClean="0">
                  <a:solidFill>
                    <a:schemeClr val="bg1"/>
                  </a:solidFill>
                  <a:latin typeface="프리젠테이션 7 Bold" pitchFamily="2" charset="-127"/>
                  <a:ea typeface="프리젠테이션 7 Bold" pitchFamily="2" charset="-127"/>
                  <a:cs typeface="Times New Roman" panose="02020603050405020304" pitchFamily="18" charset="0"/>
                </a:rPr>
                <a:t>확장성</a:t>
              </a:r>
              <a:endParaRPr lang="en-US" altLang="ko-KR" sz="1600" b="1" kern="1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endParaRPr>
            </a:p>
            <a:p>
              <a:r>
                <a:rPr lang="en-US" altLang="ko-KR" sz="1500" kern="100" dirty="0">
                  <a:solidFill>
                    <a:schemeClr val="bg1"/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500" kern="100" dirty="0" smtClean="0">
                  <a:solidFill>
                    <a:schemeClr val="bg1"/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Raspberry Pi </a:t>
              </a:r>
              <a:r>
                <a:rPr lang="ko-KR" altLang="en-US" sz="1500" kern="100" dirty="0" smtClean="0">
                  <a:solidFill>
                    <a:schemeClr val="bg1"/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및 </a:t>
              </a:r>
              <a:r>
                <a:rPr lang="en-US" altLang="ko-KR" sz="1500" kern="100" dirty="0" smtClean="0">
                  <a:solidFill>
                    <a:schemeClr val="bg1"/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RS485</a:t>
              </a:r>
              <a:r>
                <a:rPr lang="ko-KR" altLang="en-US" sz="1500" kern="100" dirty="0" smtClean="0">
                  <a:solidFill>
                    <a:schemeClr val="bg1"/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사용</a:t>
              </a:r>
              <a:endParaRPr lang="en-US" altLang="ko-KR" sz="1500" kern="1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endParaRPr>
            </a:p>
            <a:p>
              <a:r>
                <a:rPr lang="en-US" altLang="ko-KR" sz="1500" kern="100" dirty="0">
                  <a:solidFill>
                    <a:schemeClr val="bg1"/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500" kern="100" dirty="0" smtClean="0">
                  <a:solidFill>
                    <a:schemeClr val="bg1"/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</a:t>
              </a:r>
              <a:r>
                <a:rPr lang="ko-KR" altLang="en-US" sz="1500" kern="100" dirty="0" smtClean="0">
                  <a:solidFill>
                    <a:schemeClr val="bg1"/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네트워크를 통해 여러 장치와 통합할 수 있기 때문에 건물 전체의 화재 방지</a:t>
              </a:r>
              <a:endParaRPr lang="en-US" altLang="ko-KR" sz="1500" kern="100" dirty="0" smtClean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endParaRPr>
            </a:p>
            <a:p>
              <a:r>
                <a:rPr lang="ko-KR" altLang="en-US" sz="1500" kern="100" dirty="0" smtClean="0">
                  <a:solidFill>
                    <a:schemeClr val="bg1"/>
                  </a:solidFill>
                  <a:latin typeface="프리젠테이션 5 Medium" pitchFamily="2" charset="-127"/>
                  <a:ea typeface="프리젠테이션 5 Medium" pitchFamily="2" charset="-127"/>
                  <a:cs typeface="Times New Roman" panose="02020603050405020304" pitchFamily="18" charset="0"/>
                </a:rPr>
                <a:t>  시스템으로 확장이 가능하며 기술 발전 및 업데이트에 대한 확장성을 확보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15C7D8-868C-13D4-4301-FF7F9B1E6F18}"/>
                </a:ext>
              </a:extLst>
            </p:cNvPr>
            <p:cNvSpPr txBox="1"/>
            <p:nvPr/>
          </p:nvSpPr>
          <p:spPr>
            <a:xfrm>
              <a:off x="634410" y="2720521"/>
              <a:ext cx="455090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600" b="1" dirty="0" smtClean="0">
                  <a:solidFill>
                    <a:schemeClr val="bg1"/>
                  </a:solidFill>
                  <a:latin typeface="프리젠테이션 7 Bold" pitchFamily="2" charset="-127"/>
                  <a:ea typeface="프리젠테이션 7 Bold" pitchFamily="2" charset="-127"/>
                </a:rPr>
                <a:t>프로젝트 타당성 검토</a:t>
              </a:r>
              <a:endParaRPr lang="en-GB" altLang="ko-KR" sz="2600" b="1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프로젝트 주제 및 선정 배경</a:t>
            </a:r>
            <a:endParaRPr lang="ko-KR" altLang="en-US" sz="1600" b="1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456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20185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개요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2286411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활용 장비 및 재료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– S/W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98" y="2186999"/>
            <a:ext cx="2886523" cy="288652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867" y="4427891"/>
            <a:ext cx="946708" cy="94670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815C7D8-868C-13D4-4301-FF7F9B1E6F18}"/>
              </a:ext>
            </a:extLst>
          </p:cNvPr>
          <p:cNvSpPr txBox="1"/>
          <p:nvPr/>
        </p:nvSpPr>
        <p:spPr>
          <a:xfrm>
            <a:off x="1639403" y="2256409"/>
            <a:ext cx="13951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ko-KR" sz="15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</a:t>
            </a:r>
            <a:endParaRPr lang="en-GB" altLang="ko-KR" sz="15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15C7D8-868C-13D4-4301-FF7F9B1E6F18}"/>
              </a:ext>
            </a:extLst>
          </p:cNvPr>
          <p:cNvSpPr txBox="1"/>
          <p:nvPr/>
        </p:nvSpPr>
        <p:spPr>
          <a:xfrm>
            <a:off x="3082665" y="4104726"/>
            <a:ext cx="13951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C </a:t>
            </a:r>
            <a:r>
              <a:rPr lang="ko-KR" altLang="en-US" sz="15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언어</a:t>
            </a:r>
            <a:endParaRPr lang="en-GB" altLang="ko-KR" sz="15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974" y="2510790"/>
            <a:ext cx="2045872" cy="22772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351" y="4404399"/>
            <a:ext cx="957131" cy="94748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275" y="4404399"/>
            <a:ext cx="961391" cy="94748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815C7D8-868C-13D4-4301-FF7F9B1E6F18}"/>
              </a:ext>
            </a:extLst>
          </p:cNvPr>
          <p:cNvSpPr txBox="1"/>
          <p:nvPr/>
        </p:nvSpPr>
        <p:spPr>
          <a:xfrm>
            <a:off x="7042354" y="2209713"/>
            <a:ext cx="13951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ko-KR" sz="15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Raspberry Pi</a:t>
            </a:r>
            <a:endParaRPr lang="en-GB" altLang="ko-KR" sz="15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5C7D8-868C-13D4-4301-FF7F9B1E6F18}"/>
              </a:ext>
            </a:extLst>
          </p:cNvPr>
          <p:cNvSpPr txBox="1"/>
          <p:nvPr/>
        </p:nvSpPr>
        <p:spPr>
          <a:xfrm>
            <a:off x="9907414" y="4080455"/>
            <a:ext cx="13951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Python</a:t>
            </a:r>
            <a:endParaRPr lang="en-GB" altLang="ko-KR" sz="15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15C7D8-868C-13D4-4301-FF7F9B1E6F18}"/>
              </a:ext>
            </a:extLst>
          </p:cNvPr>
          <p:cNvSpPr txBox="1"/>
          <p:nvPr/>
        </p:nvSpPr>
        <p:spPr>
          <a:xfrm>
            <a:off x="8572019" y="4079676"/>
            <a:ext cx="13951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Thonny</a:t>
            </a:r>
            <a:endParaRPr lang="en-GB" altLang="ko-KR" sz="15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708142" y="1750740"/>
            <a:ext cx="3925886" cy="4103649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6362404" y="1750740"/>
            <a:ext cx="5121454" cy="4103649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4634028" y="3590696"/>
            <a:ext cx="172837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4634028" y="4025585"/>
            <a:ext cx="1728376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61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20185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개요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2286411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활용 장비 및 재료 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– H/W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594" y="5140549"/>
            <a:ext cx="1286099" cy="948013"/>
          </a:xfrm>
          <a:prstGeom prst="rect">
            <a:avLst/>
          </a:prstGeom>
        </p:spPr>
      </p:pic>
      <p:grpSp>
        <p:nvGrpSpPr>
          <p:cNvPr id="90" name="그룹 89"/>
          <p:cNvGrpSpPr/>
          <p:nvPr/>
        </p:nvGrpSpPr>
        <p:grpSpPr>
          <a:xfrm>
            <a:off x="4666552" y="485386"/>
            <a:ext cx="622617" cy="424647"/>
            <a:chOff x="11309328" y="1366149"/>
            <a:chExt cx="622617" cy="424647"/>
          </a:xfrm>
        </p:grpSpPr>
        <p:sp>
          <p:nvSpPr>
            <p:cNvPr id="91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11366561" y="1366149"/>
              <a:ext cx="508153" cy="19646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ko-KR" sz="1000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92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11309328" y="1560064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입력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5259343" y="488758"/>
            <a:ext cx="622617" cy="424833"/>
            <a:chOff x="11309328" y="2067631"/>
            <a:chExt cx="622617" cy="424833"/>
          </a:xfrm>
        </p:grpSpPr>
        <p:sp>
          <p:nvSpPr>
            <p:cNvPr id="94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11366561" y="2067631"/>
              <a:ext cx="508153" cy="194101"/>
            </a:xfrm>
            <a:prstGeom prst="rect">
              <a:avLst/>
            </a:prstGeom>
            <a:solidFill>
              <a:srgbClr val="FF6600">
                <a:alpha val="60000"/>
              </a:srgbClr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ko-KR" sz="1000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95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11309328" y="2261732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출력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5750534" y="485386"/>
            <a:ext cx="869060" cy="422098"/>
            <a:chOff x="11186106" y="2728900"/>
            <a:chExt cx="869060" cy="422098"/>
          </a:xfrm>
        </p:grpSpPr>
        <p:sp>
          <p:nvSpPr>
            <p:cNvPr id="97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11366561" y="2728900"/>
              <a:ext cx="508153" cy="196463"/>
            </a:xfrm>
            <a:prstGeom prst="rect">
              <a:avLst/>
            </a:prstGeom>
            <a:solidFill>
              <a:srgbClr val="95C7BF">
                <a:alpha val="60000"/>
              </a:srgbClr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98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11186106" y="2920266"/>
              <a:ext cx="869060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처리장치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sp>
        <p:nvSpPr>
          <p:cNvPr id="43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1301127" y="4501620"/>
            <a:ext cx="1150097" cy="568325"/>
          </a:xfrm>
          <a:prstGeom prst="rect">
            <a:avLst/>
          </a:prstGeom>
          <a:solidFill>
            <a:srgbClr val="95C7BF">
              <a:alpha val="60000"/>
            </a:srgb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Raspberry Pi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1301125" y="3571294"/>
            <a:ext cx="1150099" cy="446525"/>
            <a:chOff x="5121725" y="3266716"/>
            <a:chExt cx="1150099" cy="446525"/>
          </a:xfrm>
        </p:grpSpPr>
        <p:grpSp>
          <p:nvGrpSpPr>
            <p:cNvPr id="108" name="그룹 107"/>
            <p:cNvGrpSpPr/>
            <p:nvPr/>
          </p:nvGrpSpPr>
          <p:grpSpPr>
            <a:xfrm>
              <a:off x="5127882" y="3266716"/>
              <a:ext cx="1143942" cy="444653"/>
              <a:chOff x="5573876" y="53770"/>
              <a:chExt cx="1143942" cy="444653"/>
            </a:xfrm>
          </p:grpSpPr>
          <p:sp>
            <p:nvSpPr>
              <p:cNvPr id="110" name="Rectangle 46">
                <a:extLst>
                  <a:ext uri="{FF2B5EF4-FFF2-40B4-BE49-F238E27FC236}">
                    <a16:creationId xmlns:a16="http://schemas.microsoft.com/office/drawing/2014/main" id="{416F701A-9029-08E2-18B7-FE3F47E17A56}"/>
                  </a:ext>
                </a:extLst>
              </p:cNvPr>
              <p:cNvSpPr/>
              <p:nvPr/>
            </p:nvSpPr>
            <p:spPr>
              <a:xfrm>
                <a:off x="5573876" y="53770"/>
                <a:ext cx="1143942" cy="44465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60000"/>
                </a:schemeClr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altLang="ko-KR" sz="1000" dirty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  <p:sp>
            <p:nvSpPr>
              <p:cNvPr id="111" name="Rectangle 46">
                <a:extLst>
                  <a:ext uri="{FF2B5EF4-FFF2-40B4-BE49-F238E27FC236}">
                    <a16:creationId xmlns:a16="http://schemas.microsoft.com/office/drawing/2014/main" id="{416F701A-9029-08E2-18B7-FE3F47E17A56}"/>
                  </a:ext>
                </a:extLst>
              </p:cNvPr>
              <p:cNvSpPr/>
              <p:nvPr/>
            </p:nvSpPr>
            <p:spPr>
              <a:xfrm>
                <a:off x="6130759" y="53770"/>
                <a:ext cx="587058" cy="444653"/>
              </a:xfrm>
              <a:prstGeom prst="rect">
                <a:avLst/>
              </a:prstGeom>
              <a:solidFill>
                <a:srgbClr val="FF6600">
                  <a:alpha val="60000"/>
                </a:srgbClr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altLang="ko-KR" sz="1000" dirty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</p:grpSp>
        <p:sp>
          <p:nvSpPr>
            <p:cNvPr id="109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5121725" y="3268588"/>
              <a:ext cx="1150097" cy="44465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프리젠테이션 7 Bold" pitchFamily="2" charset="-127"/>
                  <a:ea typeface="프리젠테이션 7 Bold" pitchFamily="2" charset="-127"/>
                </a:rPr>
                <a:t>TTL to RS485</a:t>
              </a:r>
            </a:p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프리젠테이션 7 Bold" pitchFamily="2" charset="-127"/>
                  <a:ea typeface="프리젠테이션 7 Bold" pitchFamily="2" charset="-127"/>
                </a:rPr>
                <a:t>컨버터</a:t>
              </a:r>
              <a:endParaRPr lang="en-GB" altLang="ko-KR" sz="1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sp>
        <p:nvSpPr>
          <p:cNvPr id="112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4029459" y="4501620"/>
            <a:ext cx="1150097" cy="568325"/>
          </a:xfrm>
          <a:prstGeom prst="rect">
            <a:avLst/>
          </a:prstGeom>
          <a:solidFill>
            <a:srgbClr val="95C7BF">
              <a:alpha val="60000"/>
            </a:srgb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Arduino-Uno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4029457" y="3571294"/>
            <a:ext cx="1150099" cy="446525"/>
            <a:chOff x="5121725" y="3266716"/>
            <a:chExt cx="1150099" cy="446525"/>
          </a:xfrm>
        </p:grpSpPr>
        <p:grpSp>
          <p:nvGrpSpPr>
            <p:cNvPr id="114" name="그룹 113"/>
            <p:cNvGrpSpPr/>
            <p:nvPr/>
          </p:nvGrpSpPr>
          <p:grpSpPr>
            <a:xfrm>
              <a:off x="5127882" y="3266716"/>
              <a:ext cx="1143942" cy="444653"/>
              <a:chOff x="5573876" y="53770"/>
              <a:chExt cx="1143942" cy="444653"/>
            </a:xfrm>
          </p:grpSpPr>
          <p:sp>
            <p:nvSpPr>
              <p:cNvPr id="116" name="Rectangle 46">
                <a:extLst>
                  <a:ext uri="{FF2B5EF4-FFF2-40B4-BE49-F238E27FC236}">
                    <a16:creationId xmlns:a16="http://schemas.microsoft.com/office/drawing/2014/main" id="{416F701A-9029-08E2-18B7-FE3F47E17A56}"/>
                  </a:ext>
                </a:extLst>
              </p:cNvPr>
              <p:cNvSpPr/>
              <p:nvPr/>
            </p:nvSpPr>
            <p:spPr>
              <a:xfrm>
                <a:off x="5573876" y="53770"/>
                <a:ext cx="1143942" cy="44465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60000"/>
                </a:schemeClr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altLang="ko-KR" sz="1000" dirty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  <p:sp>
            <p:nvSpPr>
              <p:cNvPr id="117" name="Rectangle 46">
                <a:extLst>
                  <a:ext uri="{FF2B5EF4-FFF2-40B4-BE49-F238E27FC236}">
                    <a16:creationId xmlns:a16="http://schemas.microsoft.com/office/drawing/2014/main" id="{416F701A-9029-08E2-18B7-FE3F47E17A56}"/>
                  </a:ext>
                </a:extLst>
              </p:cNvPr>
              <p:cNvSpPr/>
              <p:nvPr/>
            </p:nvSpPr>
            <p:spPr>
              <a:xfrm>
                <a:off x="6130759" y="53770"/>
                <a:ext cx="587058" cy="444653"/>
              </a:xfrm>
              <a:prstGeom prst="rect">
                <a:avLst/>
              </a:prstGeom>
              <a:solidFill>
                <a:srgbClr val="FF6600">
                  <a:alpha val="60000"/>
                </a:srgbClr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altLang="ko-KR" sz="1000" dirty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</p:grpSp>
        <p:sp>
          <p:nvSpPr>
            <p:cNvPr id="115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5121725" y="3268588"/>
              <a:ext cx="1150097" cy="44465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프리젠테이션 7 Bold" pitchFamily="2" charset="-127"/>
                  <a:ea typeface="프리젠테이션 7 Bold" pitchFamily="2" charset="-127"/>
                </a:rPr>
                <a:t>TTL to RS485</a:t>
              </a:r>
            </a:p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프리젠테이션 7 Bold" pitchFamily="2" charset="-127"/>
                  <a:ea typeface="프리젠테이션 7 Bold" pitchFamily="2" charset="-127"/>
                </a:rPr>
                <a:t>컨버터</a:t>
              </a:r>
              <a:endParaRPr lang="en-GB" altLang="ko-KR" sz="1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cxnSp>
        <p:nvCxnSpPr>
          <p:cNvPr id="118" name="직선 화살표 연결선 117"/>
          <p:cNvCxnSpPr>
            <a:stCxn id="43" idx="3"/>
            <a:endCxn id="112" idx="1"/>
          </p:cNvCxnSpPr>
          <p:nvPr/>
        </p:nvCxnSpPr>
        <p:spPr>
          <a:xfrm>
            <a:off x="2451224" y="4785783"/>
            <a:ext cx="1578235" cy="0"/>
          </a:xfrm>
          <a:prstGeom prst="straightConnector1">
            <a:avLst/>
          </a:prstGeom>
          <a:ln w="19050">
            <a:solidFill>
              <a:srgbClr val="4C804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2929033" y="4785782"/>
            <a:ext cx="622617" cy="2307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GND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20" name="꺾인 연결선 119"/>
          <p:cNvCxnSpPr>
            <a:stCxn id="111" idx="0"/>
          </p:cNvCxnSpPr>
          <p:nvPr/>
        </p:nvCxnSpPr>
        <p:spPr>
          <a:xfrm rot="5400000" flipH="1" flipV="1">
            <a:off x="4039735" y="1681601"/>
            <a:ext cx="7653" cy="3771734"/>
          </a:xfrm>
          <a:prstGeom prst="bentConnector3">
            <a:avLst>
              <a:gd name="adj1" fmla="val 6447511"/>
            </a:avLst>
          </a:prstGeom>
          <a:ln w="19050">
            <a:solidFill>
              <a:srgbClr val="00999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3744952" y="2560536"/>
            <a:ext cx="622617" cy="2307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24" name="꺾인 연결선 123"/>
          <p:cNvCxnSpPr/>
          <p:nvPr/>
        </p:nvCxnSpPr>
        <p:spPr>
          <a:xfrm rot="5400000" flipH="1" flipV="1">
            <a:off x="4044928" y="1398062"/>
            <a:ext cx="6350" cy="4343859"/>
          </a:xfrm>
          <a:prstGeom prst="bentConnector3">
            <a:avLst>
              <a:gd name="adj1" fmla="val 12304882"/>
            </a:avLst>
          </a:prstGeom>
          <a:ln w="19050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5641907" y="4497142"/>
            <a:ext cx="1150097" cy="568325"/>
          </a:xfrm>
          <a:prstGeom prst="rect">
            <a:avLst/>
          </a:prstGeom>
          <a:solidFill>
            <a:srgbClr val="95C7BF">
              <a:alpha val="60000"/>
            </a:srgb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Arduino-Uno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5641905" y="3566816"/>
            <a:ext cx="1150099" cy="446525"/>
            <a:chOff x="5121725" y="3266716"/>
            <a:chExt cx="1150099" cy="446525"/>
          </a:xfrm>
        </p:grpSpPr>
        <p:grpSp>
          <p:nvGrpSpPr>
            <p:cNvPr id="133" name="그룹 132"/>
            <p:cNvGrpSpPr/>
            <p:nvPr/>
          </p:nvGrpSpPr>
          <p:grpSpPr>
            <a:xfrm>
              <a:off x="5127882" y="3266716"/>
              <a:ext cx="1143942" cy="444653"/>
              <a:chOff x="5573876" y="53770"/>
              <a:chExt cx="1143942" cy="444653"/>
            </a:xfrm>
          </p:grpSpPr>
          <p:sp>
            <p:nvSpPr>
              <p:cNvPr id="135" name="Rectangle 46">
                <a:extLst>
                  <a:ext uri="{FF2B5EF4-FFF2-40B4-BE49-F238E27FC236}">
                    <a16:creationId xmlns:a16="http://schemas.microsoft.com/office/drawing/2014/main" id="{416F701A-9029-08E2-18B7-FE3F47E17A56}"/>
                  </a:ext>
                </a:extLst>
              </p:cNvPr>
              <p:cNvSpPr/>
              <p:nvPr/>
            </p:nvSpPr>
            <p:spPr>
              <a:xfrm>
                <a:off x="5573876" y="53770"/>
                <a:ext cx="1143942" cy="44465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60000"/>
                </a:schemeClr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altLang="ko-KR" sz="1000" dirty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  <p:sp>
            <p:nvSpPr>
              <p:cNvPr id="136" name="Rectangle 46">
                <a:extLst>
                  <a:ext uri="{FF2B5EF4-FFF2-40B4-BE49-F238E27FC236}">
                    <a16:creationId xmlns:a16="http://schemas.microsoft.com/office/drawing/2014/main" id="{416F701A-9029-08E2-18B7-FE3F47E17A56}"/>
                  </a:ext>
                </a:extLst>
              </p:cNvPr>
              <p:cNvSpPr/>
              <p:nvPr/>
            </p:nvSpPr>
            <p:spPr>
              <a:xfrm>
                <a:off x="6142768" y="53770"/>
                <a:ext cx="575048" cy="444653"/>
              </a:xfrm>
              <a:prstGeom prst="rect">
                <a:avLst/>
              </a:prstGeom>
              <a:solidFill>
                <a:srgbClr val="FF6600">
                  <a:alpha val="60000"/>
                </a:srgbClr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altLang="ko-KR" sz="1000" dirty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</p:grpSp>
        <p:sp>
          <p:nvSpPr>
            <p:cNvPr id="134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5121725" y="3268588"/>
              <a:ext cx="1150097" cy="44465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1"/>
                  </a:solidFill>
                  <a:latin typeface="프리젠테이션 7 Bold" pitchFamily="2" charset="-127"/>
                  <a:ea typeface="프리젠테이션 7 Bold" pitchFamily="2" charset="-127"/>
                </a:rPr>
                <a:t>TTL to RS485</a:t>
              </a:r>
            </a:p>
            <a:p>
              <a:pPr algn="ctr"/>
              <a:r>
                <a:rPr lang="ko-KR" altLang="en-US" sz="1000" b="1" dirty="0" smtClean="0">
                  <a:solidFill>
                    <a:schemeClr val="bg1"/>
                  </a:solidFill>
                  <a:latin typeface="프리젠테이션 7 Bold" pitchFamily="2" charset="-127"/>
                  <a:ea typeface="프리젠테이션 7 Bold" pitchFamily="2" charset="-127"/>
                </a:rPr>
                <a:t>컨버터</a:t>
              </a:r>
              <a:endParaRPr lang="en-GB" altLang="ko-KR" sz="1000" dirty="0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sp>
        <p:nvSpPr>
          <p:cNvPr id="144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3736795" y="2866443"/>
            <a:ext cx="622617" cy="2307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B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46" name="직선 화살표 연결선 145"/>
          <p:cNvCxnSpPr/>
          <p:nvPr/>
        </p:nvCxnSpPr>
        <p:spPr>
          <a:xfrm>
            <a:off x="4582511" y="2795677"/>
            <a:ext cx="0" cy="769551"/>
          </a:xfrm>
          <a:prstGeom prst="straightConnector1">
            <a:avLst/>
          </a:prstGeom>
          <a:ln w="19050"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/>
          <p:nvPr/>
        </p:nvCxnSpPr>
        <p:spPr>
          <a:xfrm>
            <a:off x="4300571" y="3071824"/>
            <a:ext cx="0" cy="491817"/>
          </a:xfrm>
          <a:prstGeom prst="straightConnector1">
            <a:avLst/>
          </a:prstGeom>
          <a:ln w="19050">
            <a:solidFill>
              <a:srgbClr val="00999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그룹 192"/>
          <p:cNvGrpSpPr/>
          <p:nvPr/>
        </p:nvGrpSpPr>
        <p:grpSpPr>
          <a:xfrm>
            <a:off x="873968" y="4016268"/>
            <a:ext cx="1299932" cy="490152"/>
            <a:chOff x="2914721" y="3537354"/>
            <a:chExt cx="1299932" cy="490152"/>
          </a:xfrm>
        </p:grpSpPr>
        <p:cxnSp>
          <p:nvCxnSpPr>
            <p:cNvPr id="159" name="직선 화살표 연결선 158"/>
            <p:cNvCxnSpPr/>
            <p:nvPr/>
          </p:nvCxnSpPr>
          <p:spPr>
            <a:xfrm flipH="1" flipV="1">
              <a:off x="3781997" y="3543705"/>
              <a:ext cx="2" cy="483801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/>
            <p:cNvCxnSpPr/>
            <p:nvPr/>
          </p:nvCxnSpPr>
          <p:spPr>
            <a:xfrm>
              <a:off x="4020137" y="3543705"/>
              <a:ext cx="2" cy="483801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/>
            <p:cNvCxnSpPr/>
            <p:nvPr/>
          </p:nvCxnSpPr>
          <p:spPr>
            <a:xfrm flipH="1" flipV="1">
              <a:off x="3475649" y="3537354"/>
              <a:ext cx="2" cy="483801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3592036" y="3594744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RX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176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3592036" y="3741337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TX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177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2914721" y="3663888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Enable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cxnSp>
        <p:nvCxnSpPr>
          <p:cNvPr id="178" name="직선 화살표 연결선 177"/>
          <p:cNvCxnSpPr>
            <a:stCxn id="112" idx="3"/>
            <a:endCxn id="131" idx="1"/>
          </p:cNvCxnSpPr>
          <p:nvPr/>
        </p:nvCxnSpPr>
        <p:spPr>
          <a:xfrm flipV="1">
            <a:off x="5179556" y="4781305"/>
            <a:ext cx="462351" cy="4478"/>
          </a:xfrm>
          <a:prstGeom prst="straightConnector1">
            <a:avLst/>
          </a:prstGeom>
          <a:ln w="19050">
            <a:solidFill>
              <a:srgbClr val="4C804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그룹 193"/>
          <p:cNvGrpSpPr/>
          <p:nvPr/>
        </p:nvGrpSpPr>
        <p:grpSpPr>
          <a:xfrm>
            <a:off x="3615060" y="4011468"/>
            <a:ext cx="1299932" cy="490152"/>
            <a:chOff x="2914721" y="3537354"/>
            <a:chExt cx="1299932" cy="490152"/>
          </a:xfrm>
        </p:grpSpPr>
        <p:cxnSp>
          <p:nvCxnSpPr>
            <p:cNvPr id="195" name="직선 화살표 연결선 194"/>
            <p:cNvCxnSpPr/>
            <p:nvPr/>
          </p:nvCxnSpPr>
          <p:spPr>
            <a:xfrm flipH="1" flipV="1">
              <a:off x="3781997" y="3543705"/>
              <a:ext cx="2" cy="483801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화살표 연결선 195"/>
            <p:cNvCxnSpPr/>
            <p:nvPr/>
          </p:nvCxnSpPr>
          <p:spPr>
            <a:xfrm>
              <a:off x="4020137" y="3543705"/>
              <a:ext cx="2" cy="483801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화살표 연결선 196"/>
            <p:cNvCxnSpPr/>
            <p:nvPr/>
          </p:nvCxnSpPr>
          <p:spPr>
            <a:xfrm flipH="1" flipV="1">
              <a:off x="3475649" y="3537354"/>
              <a:ext cx="2" cy="483801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3592036" y="3594744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RX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199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3592036" y="3741337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TX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200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2914721" y="3663888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Enable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grpSp>
        <p:nvGrpSpPr>
          <p:cNvPr id="201" name="그룹 200"/>
          <p:cNvGrpSpPr/>
          <p:nvPr/>
        </p:nvGrpSpPr>
        <p:grpSpPr>
          <a:xfrm>
            <a:off x="5243777" y="4005117"/>
            <a:ext cx="1299932" cy="490152"/>
            <a:chOff x="2914721" y="3537354"/>
            <a:chExt cx="1299932" cy="490152"/>
          </a:xfrm>
        </p:grpSpPr>
        <p:cxnSp>
          <p:nvCxnSpPr>
            <p:cNvPr id="202" name="직선 화살표 연결선 201"/>
            <p:cNvCxnSpPr/>
            <p:nvPr/>
          </p:nvCxnSpPr>
          <p:spPr>
            <a:xfrm flipH="1" flipV="1">
              <a:off x="3781997" y="3543705"/>
              <a:ext cx="2" cy="483801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화살표 연결선 202"/>
            <p:cNvCxnSpPr/>
            <p:nvPr/>
          </p:nvCxnSpPr>
          <p:spPr>
            <a:xfrm>
              <a:off x="4020137" y="3543705"/>
              <a:ext cx="2" cy="483801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화살표 연결선 203"/>
            <p:cNvCxnSpPr/>
            <p:nvPr/>
          </p:nvCxnSpPr>
          <p:spPr>
            <a:xfrm flipH="1" flipV="1">
              <a:off x="3475649" y="3537354"/>
              <a:ext cx="2" cy="483801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3592036" y="3594744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RX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206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3592036" y="3741337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TX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207" name="Rectangle 46">
              <a:extLst>
                <a:ext uri="{FF2B5EF4-FFF2-40B4-BE49-F238E27FC236}">
                  <a16:creationId xmlns:a16="http://schemas.microsoft.com/office/drawing/2014/main" id="{416F701A-9029-08E2-18B7-FE3F47E17A56}"/>
                </a:ext>
              </a:extLst>
            </p:cNvPr>
            <p:cNvSpPr/>
            <p:nvPr/>
          </p:nvSpPr>
          <p:spPr>
            <a:xfrm>
              <a:off x="2914721" y="3663888"/>
              <a:ext cx="622617" cy="23073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Enable</a:t>
              </a:r>
              <a:endPara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pic>
        <p:nvPicPr>
          <p:cNvPr id="208" name="그림 20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136" y="5159625"/>
            <a:ext cx="1350423" cy="909859"/>
          </a:xfrm>
          <a:prstGeom prst="rect">
            <a:avLst/>
          </a:prstGeom>
        </p:spPr>
      </p:pic>
      <p:pic>
        <p:nvPicPr>
          <p:cNvPr id="209" name="그림 20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538" y="5143559"/>
            <a:ext cx="1286099" cy="948013"/>
          </a:xfrm>
          <a:prstGeom prst="rect">
            <a:avLst/>
          </a:prstGeom>
        </p:spPr>
      </p:pic>
      <p:sp>
        <p:nvSpPr>
          <p:cNvPr id="210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2187466" y="1490509"/>
            <a:ext cx="1150097" cy="444653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1x1 Key</a:t>
            </a:r>
          </a:p>
          <a:p>
            <a:pPr algn="ctr"/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스위치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213" name="그림 21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077" y="2016059"/>
            <a:ext cx="290873" cy="349047"/>
          </a:xfrm>
          <a:prstGeom prst="rect">
            <a:avLst/>
          </a:prstGeom>
        </p:spPr>
      </p:pic>
      <p:sp>
        <p:nvSpPr>
          <p:cNvPr id="215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418511" y="1362703"/>
            <a:ext cx="4578330" cy="1156399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443910" y="1426203"/>
            <a:ext cx="2538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입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-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출력 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Arduino_1</a:t>
            </a:r>
          </a:p>
          <a:p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상황 종료 스위치 및 상황 표기 </a:t>
            </a:r>
            <a:r>
              <a:rPr lang="en-US" altLang="ko-KR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fnd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19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10040123" y="1407743"/>
            <a:ext cx="1150097" cy="444653"/>
          </a:xfrm>
          <a:prstGeom prst="rect">
            <a:avLst/>
          </a:prstGeom>
          <a:solidFill>
            <a:srgbClr val="FF6600">
              <a:alpha val="60000"/>
            </a:srgb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LED</a:t>
            </a:r>
          </a:p>
          <a:p>
            <a:pPr algn="ctr"/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시각 알림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22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7310841" y="509348"/>
            <a:ext cx="4506905" cy="2703837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24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10040123" y="2291374"/>
            <a:ext cx="1150097" cy="444653"/>
          </a:xfrm>
          <a:prstGeom prst="rect">
            <a:avLst/>
          </a:prstGeom>
          <a:solidFill>
            <a:srgbClr val="FF6600">
              <a:alpha val="60000"/>
            </a:srgb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BUZZER</a:t>
            </a:r>
          </a:p>
          <a:p>
            <a:pPr algn="ctr"/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청각 알림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229" name="그림 22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999" y="2289466"/>
            <a:ext cx="416481" cy="446561"/>
          </a:xfrm>
          <a:prstGeom prst="rect">
            <a:avLst/>
          </a:prstGeom>
        </p:spPr>
      </p:pic>
      <p:pic>
        <p:nvPicPr>
          <p:cNvPr id="230" name="그림 22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6" y="1483137"/>
            <a:ext cx="227226" cy="287175"/>
          </a:xfrm>
          <a:prstGeom prst="rect">
            <a:avLst/>
          </a:prstGeom>
        </p:spPr>
      </p:pic>
      <p:sp>
        <p:nvSpPr>
          <p:cNvPr id="87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7689286" y="2289466"/>
            <a:ext cx="1150097" cy="444653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SZH-EK086</a:t>
            </a:r>
          </a:p>
          <a:p>
            <a:pPr algn="ctr"/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불꽃 감지 센서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88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7689286" y="1407743"/>
            <a:ext cx="1150097" cy="444653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SZH-SSBH-038</a:t>
            </a:r>
          </a:p>
          <a:p>
            <a:pPr algn="ctr"/>
            <a:r>
              <a:rPr lang="ko-KR" altLang="en-US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유해가스 감지</a:t>
            </a:r>
            <a:r>
              <a:rPr lang="en-US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ko-KR" altLang="en-US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센서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71956" y="1375395"/>
            <a:ext cx="825405" cy="51488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37796" y="2288661"/>
            <a:ext cx="776688" cy="445458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7397160" y="618440"/>
            <a:ext cx="2739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입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-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출력 장치 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Arduino_1</a:t>
            </a:r>
          </a:p>
          <a:p>
            <a:r>
              <a:rPr lang="ko-KR" altLang="en-US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알람용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ko-KR" altLang="en-US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버저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및 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LED /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가스 및 화재 탐지 센서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04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10035008" y="4486124"/>
            <a:ext cx="1150097" cy="444653"/>
          </a:xfrm>
          <a:prstGeom prst="rect">
            <a:avLst/>
          </a:prstGeom>
          <a:solidFill>
            <a:srgbClr val="FF6600">
              <a:alpha val="60000"/>
            </a:srgb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LED</a:t>
            </a:r>
          </a:p>
          <a:p>
            <a:pPr algn="ctr"/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시각 알림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05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7305726" y="3587729"/>
            <a:ext cx="4506905" cy="2703837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06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10035008" y="5369755"/>
            <a:ext cx="1150097" cy="444653"/>
          </a:xfrm>
          <a:prstGeom prst="rect">
            <a:avLst/>
          </a:prstGeom>
          <a:solidFill>
            <a:srgbClr val="FF6600">
              <a:alpha val="60000"/>
            </a:srgb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BUZZER</a:t>
            </a:r>
          </a:p>
          <a:p>
            <a:pPr algn="ctr"/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청각 알림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121" name="그림 12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884" y="5367847"/>
            <a:ext cx="416481" cy="446561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511" y="4561518"/>
            <a:ext cx="227226" cy="287175"/>
          </a:xfrm>
          <a:prstGeom prst="rect">
            <a:avLst/>
          </a:prstGeom>
        </p:spPr>
      </p:pic>
      <p:sp>
        <p:nvSpPr>
          <p:cNvPr id="125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7684171" y="5367847"/>
            <a:ext cx="1150097" cy="444653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SZH-EK086</a:t>
            </a:r>
          </a:p>
          <a:p>
            <a:pPr algn="ctr"/>
            <a:r>
              <a:rPr lang="ko-KR" altLang="en-US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불꽃 감지 센서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26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7684171" y="4486124"/>
            <a:ext cx="1150097" cy="444653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SZH-SSBH-038</a:t>
            </a:r>
          </a:p>
          <a:p>
            <a:pPr algn="ctr"/>
            <a:r>
              <a:rPr lang="ko-KR" altLang="en-US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유해가스 감지</a:t>
            </a:r>
            <a:r>
              <a:rPr lang="en-US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ko-KR" altLang="en-US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센서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127" name="그림 126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6841" y="4453776"/>
            <a:ext cx="825405" cy="514888"/>
          </a:xfrm>
          <a:prstGeom prst="rect">
            <a:avLst/>
          </a:prstGeom>
        </p:spPr>
      </p:pic>
      <p:pic>
        <p:nvPicPr>
          <p:cNvPr id="128" name="그림 127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32681" y="5367042"/>
            <a:ext cx="776688" cy="445458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7392045" y="3696821"/>
            <a:ext cx="225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입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-</a:t>
            </a: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출력 장치 </a:t>
            </a:r>
            <a:r>
              <a:rPr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Arduino_2</a:t>
            </a:r>
          </a:p>
          <a:p>
            <a:r>
              <a:rPr lang="ko-KR" altLang="en-US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알람용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ko-KR" altLang="en-US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버저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및 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LED /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가스 및 화재 탐지 센서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84" name="꺾인 연결선 183"/>
          <p:cNvCxnSpPr>
            <a:stCxn id="222" idx="1"/>
            <a:endCxn id="131" idx="3"/>
          </p:cNvCxnSpPr>
          <p:nvPr/>
        </p:nvCxnSpPr>
        <p:spPr>
          <a:xfrm rot="10800000" flipV="1">
            <a:off x="6792005" y="1861267"/>
            <a:ext cx="518837" cy="2920038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꺾인 연결선 186"/>
          <p:cNvCxnSpPr/>
          <p:nvPr/>
        </p:nvCxnSpPr>
        <p:spPr>
          <a:xfrm rot="5400000" flipH="1">
            <a:off x="5891132" y="4062100"/>
            <a:ext cx="1230579" cy="3246271"/>
          </a:xfrm>
          <a:prstGeom prst="bentConnector3">
            <a:avLst>
              <a:gd name="adj1" fmla="val -14952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꺾인 연결선 213"/>
          <p:cNvCxnSpPr/>
          <p:nvPr/>
        </p:nvCxnSpPr>
        <p:spPr>
          <a:xfrm rot="5400000">
            <a:off x="194683" y="3621181"/>
            <a:ext cx="2275086" cy="70928"/>
          </a:xfrm>
          <a:prstGeom prst="bentConnector4">
            <a:avLst>
              <a:gd name="adj1" fmla="val 20117"/>
              <a:gd name="adj2" fmla="val 1255559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46">
            <a:extLst>
              <a:ext uri="{FF2B5EF4-FFF2-40B4-BE49-F238E27FC236}">
                <a16:creationId xmlns:a16="http://schemas.microsoft.com/office/drawing/2014/main" id="{416F701A-9029-08E2-18B7-FE3F47E17A56}"/>
              </a:ext>
            </a:extLst>
          </p:cNvPr>
          <p:cNvSpPr/>
          <p:nvPr/>
        </p:nvSpPr>
        <p:spPr>
          <a:xfrm>
            <a:off x="3640550" y="1490509"/>
            <a:ext cx="1150097" cy="444653"/>
          </a:xfrm>
          <a:prstGeom prst="rect">
            <a:avLst/>
          </a:prstGeom>
          <a:solidFill>
            <a:srgbClr val="FF6600">
              <a:alpha val="60000"/>
            </a:srgb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FND</a:t>
            </a:r>
          </a:p>
          <a:p>
            <a:pPr algn="ctr"/>
            <a:r>
              <a:rPr lang="en-US" altLang="ko-KR" sz="1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7seg</a:t>
            </a:r>
            <a:endParaRPr lang="en-GB" altLang="ko-KR" sz="1000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759" y="1999226"/>
            <a:ext cx="305873" cy="430648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021" y="1999226"/>
            <a:ext cx="305873" cy="430648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283" y="1999226"/>
            <a:ext cx="305873" cy="430648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545" y="1999226"/>
            <a:ext cx="305873" cy="430648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D815C7D8-868C-13D4-4301-FF7F9B1E6F18}"/>
              </a:ext>
            </a:extLst>
          </p:cNvPr>
          <p:cNvSpPr txBox="1"/>
          <p:nvPr/>
        </p:nvSpPr>
        <p:spPr>
          <a:xfrm>
            <a:off x="352667" y="6255987"/>
            <a:ext cx="8194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kern="100" dirty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• </a:t>
            </a:r>
            <a:r>
              <a:rPr lang="en-US" altLang="ko-KR" sz="1400" kern="1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RS485 </a:t>
            </a:r>
            <a:r>
              <a:rPr lang="ko-KR" altLang="en-US" sz="1400" kern="1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멀티 </a:t>
            </a:r>
            <a:r>
              <a:rPr lang="ko-KR" altLang="en-US" sz="1400" kern="100" dirty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드롭 사용한 중앙 관제 시스템 </a:t>
            </a:r>
            <a:r>
              <a:rPr lang="ko-KR" altLang="en-US" sz="1400" kern="1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 구성</a:t>
            </a:r>
            <a:endParaRPr lang="en-US" altLang="ko-KR" sz="1400" kern="100" dirty="0" smtClean="0">
              <a:solidFill>
                <a:schemeClr val="bg2">
                  <a:lumMod val="2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31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9020921" y="801821"/>
            <a:ext cx="1108465" cy="545736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전원 인가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9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482242" y="1281421"/>
            <a:ext cx="5628626" cy="4682073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프리젠테이션 7 Bold" pitchFamily="2" charset="-127"/>
                <a:ea typeface="프리젠테이션 7 Bold" pitchFamily="2" charset="-127"/>
              </a:rPr>
              <a:t>if</a:t>
            </a:r>
            <a:endParaRPr lang="en-GB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580065" y="5418037"/>
            <a:ext cx="302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Arduino_1</a:t>
            </a:r>
          </a:p>
        </p:txBody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7258332" y="364002"/>
            <a:ext cx="4555387" cy="6222539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프리젠테이션 7 Bold" pitchFamily="2" charset="-127"/>
                <a:ea typeface="프리젠테이션 7 Bold" pitchFamily="2" charset="-127"/>
              </a:rPr>
              <a:t>if</a:t>
            </a:r>
            <a:endParaRPr lang="en-GB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7229458" y="331217"/>
            <a:ext cx="302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Raspberry Pi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8767729" y="1667333"/>
            <a:ext cx="1614848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상황 판별 명령 송신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R-pi -&gt; </a:t>
            </a:r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767729" y="2509623"/>
            <a:ext cx="1614848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상황 판별 결과 수신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74" name="Diamond 6">
            <a:extLst>
              <a:ext uri="{FF2B5EF4-FFF2-40B4-BE49-F238E27FC236}">
                <a16:creationId xmlns:a16="http://schemas.microsoft.com/office/drawing/2014/main" id="{0014514D-039E-3B39-9C73-D3DBF9861090}"/>
              </a:ext>
            </a:extLst>
          </p:cNvPr>
          <p:cNvSpPr/>
          <p:nvPr/>
        </p:nvSpPr>
        <p:spPr>
          <a:xfrm>
            <a:off x="8767729" y="3351913"/>
            <a:ext cx="1614848" cy="750013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767729" y="4421702"/>
            <a:ext cx="1614848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비상 명령어 송신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R-pi -&gt; </a:t>
            </a:r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77" name="Diamond 6">
            <a:extLst>
              <a:ext uri="{FF2B5EF4-FFF2-40B4-BE49-F238E27FC236}">
                <a16:creationId xmlns:a16="http://schemas.microsoft.com/office/drawing/2014/main" id="{0014514D-039E-3B39-9C73-D3DBF9861090}"/>
              </a:ext>
            </a:extLst>
          </p:cNvPr>
          <p:cNvSpPr/>
          <p:nvPr/>
        </p:nvSpPr>
        <p:spPr>
          <a:xfrm>
            <a:off x="8767729" y="5263990"/>
            <a:ext cx="1614848" cy="750013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20185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개요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83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2286411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Flow chart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2773921" y="1377579"/>
            <a:ext cx="1108465" cy="545736"/>
          </a:xfrm>
          <a:prstGeom prst="ellipse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전원 인가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520729" y="2083336"/>
            <a:ext cx="1614848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명령 코드 수신 대기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R-pi -&gt; </a:t>
            </a:r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370267" y="3697831"/>
            <a:ext cx="1614848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</a:t>
            </a:r>
            <a:r>
              <a:rPr lang="ko-KR" altLang="en-US" sz="1200" b="1" dirty="0" err="1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알람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작동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729530" y="4288048"/>
            <a:ext cx="1614848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이상 없음 코드 송신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 -&gt; </a:t>
            </a:r>
            <a:r>
              <a: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R-pi</a:t>
            </a:r>
          </a:p>
        </p:txBody>
      </p:sp>
      <p:sp>
        <p:nvSpPr>
          <p:cNvPr id="94" name="Diamond 6">
            <a:extLst>
              <a:ext uri="{FF2B5EF4-FFF2-40B4-BE49-F238E27FC236}">
                <a16:creationId xmlns:a16="http://schemas.microsoft.com/office/drawing/2014/main" id="{0014514D-039E-3B39-9C73-D3DBF9861090}"/>
              </a:ext>
            </a:extLst>
          </p:cNvPr>
          <p:cNvSpPr/>
          <p:nvPr/>
        </p:nvSpPr>
        <p:spPr>
          <a:xfrm>
            <a:off x="2520729" y="2751787"/>
            <a:ext cx="1614848" cy="750013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5" name="Diamond 6">
            <a:extLst>
              <a:ext uri="{FF2B5EF4-FFF2-40B4-BE49-F238E27FC236}">
                <a16:creationId xmlns:a16="http://schemas.microsoft.com/office/drawing/2014/main" id="{0014514D-039E-3B39-9C73-D3DBF9861090}"/>
              </a:ext>
            </a:extLst>
          </p:cNvPr>
          <p:cNvSpPr/>
          <p:nvPr/>
        </p:nvSpPr>
        <p:spPr>
          <a:xfrm>
            <a:off x="3729530" y="3336884"/>
            <a:ext cx="1614848" cy="750013"/>
          </a:xfrm>
          <a:prstGeom prst="diamond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729530" y="5040604"/>
            <a:ext cx="1614848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발생 코드 송신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 -&gt; </a:t>
            </a:r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R-pi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98" name="꺾인 연결선 97"/>
          <p:cNvCxnSpPr>
            <a:stCxn id="62" idx="1"/>
          </p:cNvCxnSpPr>
          <p:nvPr/>
        </p:nvCxnSpPr>
        <p:spPr>
          <a:xfrm rot="10800000" flipV="1">
            <a:off x="4135577" y="1928590"/>
            <a:ext cx="4632152" cy="269838"/>
          </a:xfrm>
          <a:prstGeom prst="bentConnector3">
            <a:avLst>
              <a:gd name="adj1" fmla="val 62037"/>
            </a:avLst>
          </a:prstGeom>
          <a:ln w="19050">
            <a:solidFill>
              <a:srgbClr val="FF66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96" idx="3"/>
            <a:endCxn id="72" idx="1"/>
          </p:cNvCxnSpPr>
          <p:nvPr/>
        </p:nvCxnSpPr>
        <p:spPr>
          <a:xfrm flipV="1">
            <a:off x="5344378" y="2770880"/>
            <a:ext cx="3423351" cy="2530981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92" idx="3"/>
            <a:endCxn id="72" idx="1"/>
          </p:cNvCxnSpPr>
          <p:nvPr/>
        </p:nvCxnSpPr>
        <p:spPr>
          <a:xfrm flipV="1">
            <a:off x="5344378" y="2770880"/>
            <a:ext cx="3423351" cy="1778425"/>
          </a:xfrm>
          <a:prstGeom prst="bentConnector3">
            <a:avLst>
              <a:gd name="adj1" fmla="val 50000"/>
            </a:avLst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87" idx="4"/>
            <a:endCxn id="89" idx="0"/>
          </p:cNvCxnSpPr>
          <p:nvPr/>
        </p:nvCxnSpPr>
        <p:spPr>
          <a:xfrm flipH="1">
            <a:off x="3328153" y="1923315"/>
            <a:ext cx="1" cy="160021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89" idx="2"/>
            <a:endCxn id="94" idx="0"/>
          </p:cNvCxnSpPr>
          <p:nvPr/>
        </p:nvCxnSpPr>
        <p:spPr>
          <a:xfrm>
            <a:off x="3328153" y="2605850"/>
            <a:ext cx="0" cy="145937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/>
          <p:nvPr/>
        </p:nvCxnSpPr>
        <p:spPr>
          <a:xfrm flipV="1">
            <a:off x="10379916" y="2098696"/>
            <a:ext cx="2661" cy="1628223"/>
          </a:xfrm>
          <a:prstGeom prst="bentConnector3">
            <a:avLst>
              <a:gd name="adj1" fmla="val 8690755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7" idx="4"/>
            <a:endCxn id="62" idx="0"/>
          </p:cNvCxnSpPr>
          <p:nvPr/>
        </p:nvCxnSpPr>
        <p:spPr>
          <a:xfrm flipH="1">
            <a:off x="9575153" y="1347557"/>
            <a:ext cx="1" cy="319776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62" idx="2"/>
            <a:endCxn id="72" idx="0"/>
          </p:cNvCxnSpPr>
          <p:nvPr/>
        </p:nvCxnSpPr>
        <p:spPr>
          <a:xfrm>
            <a:off x="9575153" y="2189847"/>
            <a:ext cx="0" cy="319776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72" idx="2"/>
            <a:endCxn id="74" idx="0"/>
          </p:cNvCxnSpPr>
          <p:nvPr/>
        </p:nvCxnSpPr>
        <p:spPr>
          <a:xfrm>
            <a:off x="9575153" y="3032137"/>
            <a:ext cx="0" cy="319776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>
            <a:off x="9575153" y="4101926"/>
            <a:ext cx="0" cy="319776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10320064" y="3687810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No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9512144" y="4080633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Yes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39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75" idx="2"/>
            <a:endCxn id="77" idx="0"/>
          </p:cNvCxnSpPr>
          <p:nvPr/>
        </p:nvCxnSpPr>
        <p:spPr>
          <a:xfrm>
            <a:off x="9575153" y="4944216"/>
            <a:ext cx="0" cy="319774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 140"/>
          <p:cNvCxnSpPr>
            <a:stCxn id="77" idx="3"/>
            <a:endCxn id="75" idx="3"/>
          </p:cNvCxnSpPr>
          <p:nvPr/>
        </p:nvCxnSpPr>
        <p:spPr>
          <a:xfrm flipV="1">
            <a:off x="10382577" y="4682959"/>
            <a:ext cx="12700" cy="956038"/>
          </a:xfrm>
          <a:prstGeom prst="bentConnector3">
            <a:avLst>
              <a:gd name="adj1" fmla="val 2400000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직사각형 145"/>
          <p:cNvSpPr/>
          <p:nvPr/>
        </p:nvSpPr>
        <p:spPr>
          <a:xfrm>
            <a:off x="10320064" y="5595962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No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48" name="꺾인 연결선 147"/>
          <p:cNvCxnSpPr>
            <a:stCxn id="77" idx="2"/>
            <a:endCxn id="62" idx="3"/>
          </p:cNvCxnSpPr>
          <p:nvPr/>
        </p:nvCxnSpPr>
        <p:spPr>
          <a:xfrm rot="5400000" flipH="1" flipV="1">
            <a:off x="7936158" y="3567585"/>
            <a:ext cx="4085413" cy="807424"/>
          </a:xfrm>
          <a:prstGeom prst="bentConnector4">
            <a:avLst>
              <a:gd name="adj1" fmla="val -5596"/>
              <a:gd name="adj2" fmla="val 187296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꺾인 연결선 155"/>
          <p:cNvCxnSpPr>
            <a:stCxn id="94" idx="3"/>
            <a:endCxn id="95" idx="0"/>
          </p:cNvCxnSpPr>
          <p:nvPr/>
        </p:nvCxnSpPr>
        <p:spPr>
          <a:xfrm>
            <a:off x="4135577" y="3126794"/>
            <a:ext cx="401377" cy="210090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>
          <a:xfrm>
            <a:off x="4105145" y="2894112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No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63" name="꺾인 연결선 162"/>
          <p:cNvCxnSpPr>
            <a:stCxn id="94" idx="1"/>
            <a:endCxn id="91" idx="0"/>
          </p:cNvCxnSpPr>
          <p:nvPr/>
        </p:nvCxnSpPr>
        <p:spPr>
          <a:xfrm rot="10800000" flipV="1">
            <a:off x="2177691" y="3126793"/>
            <a:ext cx="343038" cy="571037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꺾인 연결선 168"/>
          <p:cNvCxnSpPr>
            <a:stCxn id="75" idx="1"/>
          </p:cNvCxnSpPr>
          <p:nvPr/>
        </p:nvCxnSpPr>
        <p:spPr>
          <a:xfrm rot="10800000">
            <a:off x="4141255" y="2459685"/>
            <a:ext cx="4626474" cy="2223275"/>
          </a:xfrm>
          <a:prstGeom prst="bentConnector3">
            <a:avLst>
              <a:gd name="adj1" fmla="val 61569"/>
            </a:avLst>
          </a:prstGeom>
          <a:ln w="19050">
            <a:solidFill>
              <a:srgbClr val="FF66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직사각형 186"/>
          <p:cNvSpPr/>
          <p:nvPr/>
        </p:nvSpPr>
        <p:spPr>
          <a:xfrm>
            <a:off x="9208994" y="5963495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Yes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90" name="꺾인 연결선 189"/>
          <p:cNvCxnSpPr>
            <a:stCxn id="91" idx="1"/>
            <a:endCxn id="89" idx="1"/>
          </p:cNvCxnSpPr>
          <p:nvPr/>
        </p:nvCxnSpPr>
        <p:spPr>
          <a:xfrm rot="10800000" flipH="1">
            <a:off x="1370267" y="2344594"/>
            <a:ext cx="1150462" cy="1614495"/>
          </a:xfrm>
          <a:prstGeom prst="bentConnector3">
            <a:avLst>
              <a:gd name="adj1" fmla="val -19870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/>
          <p:cNvSpPr/>
          <p:nvPr/>
        </p:nvSpPr>
        <p:spPr>
          <a:xfrm>
            <a:off x="2146051" y="2894112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Yes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94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95" idx="2"/>
            <a:endCxn id="92" idx="0"/>
          </p:cNvCxnSpPr>
          <p:nvPr/>
        </p:nvCxnSpPr>
        <p:spPr>
          <a:xfrm>
            <a:off x="4536954" y="4086897"/>
            <a:ext cx="0" cy="201151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꺾인 연결선 196"/>
          <p:cNvCxnSpPr>
            <a:stCxn id="95" idx="1"/>
            <a:endCxn id="96" idx="1"/>
          </p:cNvCxnSpPr>
          <p:nvPr/>
        </p:nvCxnSpPr>
        <p:spPr>
          <a:xfrm rot="10800000" flipV="1">
            <a:off x="3729530" y="3711891"/>
            <a:ext cx="12700" cy="1589970"/>
          </a:xfrm>
          <a:prstGeom prst="bentConnector3">
            <a:avLst>
              <a:gd name="adj1" fmla="val 1800000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/>
          <p:cNvSpPr/>
          <p:nvPr/>
        </p:nvSpPr>
        <p:spPr>
          <a:xfrm>
            <a:off x="4486644" y="4008477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No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09" name="직사각형 208"/>
          <p:cNvSpPr/>
          <p:nvPr/>
        </p:nvSpPr>
        <p:spPr>
          <a:xfrm>
            <a:off x="3459224" y="3886612"/>
            <a:ext cx="433685" cy="2978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Yes</a:t>
            </a:r>
            <a:endParaRPr lang="en-GB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7127033" y="1535353"/>
            <a:ext cx="7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6600"/>
                </a:solidFill>
                <a:latin typeface="프리젠테이션 7 Bold" pitchFamily="2" charset="-127"/>
                <a:ea typeface="프리젠테이션 7 Bold" pitchFamily="2" charset="-127"/>
              </a:rPr>
              <a:t>TX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7127033" y="2369668"/>
            <a:ext cx="7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  <a:latin typeface="프리젠테이션 7 Bold" pitchFamily="2" charset="-127"/>
                <a:ea typeface="프리젠테이션 7 Bold" pitchFamily="2" charset="-127"/>
              </a:rPr>
              <a:t>RX</a:t>
            </a:r>
          </a:p>
        </p:txBody>
      </p:sp>
      <p:sp>
        <p:nvSpPr>
          <p:cNvPr id="241" name="직사각형 240"/>
          <p:cNvSpPr/>
          <p:nvPr/>
        </p:nvSpPr>
        <p:spPr>
          <a:xfrm>
            <a:off x="2517890" y="2852535"/>
            <a:ext cx="1614848" cy="52251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상황 코드 수신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3729529" y="3457489"/>
            <a:ext cx="1614848" cy="52251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Arduino_1</a:t>
            </a:r>
          </a:p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상황 판별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43" name="직사각형 242"/>
          <p:cNvSpPr/>
          <p:nvPr/>
        </p:nvSpPr>
        <p:spPr>
          <a:xfrm>
            <a:off x="8769689" y="3471945"/>
            <a:ext cx="1614848" cy="52251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발생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5480403" y="1535353"/>
            <a:ext cx="7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6600"/>
                </a:solidFill>
                <a:latin typeface="프리젠테이션 7 Bold" pitchFamily="2" charset="-127"/>
                <a:ea typeface="프리젠테이션 7 Bold" pitchFamily="2" charset="-127"/>
              </a:rPr>
              <a:t>RX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5480403" y="5279538"/>
            <a:ext cx="75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  <a:latin typeface="프리젠테이션 7 Bold" pitchFamily="2" charset="-127"/>
                <a:ea typeface="프리젠테이션 7 Bold" pitchFamily="2" charset="-127"/>
              </a:rPr>
              <a:t>TX</a:t>
            </a:r>
          </a:p>
        </p:txBody>
      </p:sp>
      <p:sp>
        <p:nvSpPr>
          <p:cNvPr id="247" name="직사각형 246"/>
          <p:cNvSpPr/>
          <p:nvPr/>
        </p:nvSpPr>
        <p:spPr>
          <a:xfrm>
            <a:off x="8774079" y="5372012"/>
            <a:ext cx="1614848" cy="52251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사용자 입력</a:t>
            </a:r>
            <a:endParaRPr lang="en-US" altLang="ko-KR" sz="8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비상 상황 해제</a:t>
            </a:r>
            <a:endParaRPr lang="en-US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815C7D8-868C-13D4-4301-FF7F9B1E6F18}"/>
              </a:ext>
            </a:extLst>
          </p:cNvPr>
          <p:cNvSpPr txBox="1"/>
          <p:nvPr/>
        </p:nvSpPr>
        <p:spPr>
          <a:xfrm>
            <a:off x="352667" y="6255987"/>
            <a:ext cx="8194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kern="100" dirty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400" kern="100" dirty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반 이중 </a:t>
            </a:r>
            <a:r>
              <a:rPr lang="ko-KR" altLang="en-US" sz="1400" kern="100" dirty="0" smtClean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통신 이기에 </a:t>
            </a:r>
            <a:r>
              <a:rPr lang="ko-KR" altLang="en-US" sz="1400" kern="100" dirty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송</a:t>
            </a:r>
            <a:r>
              <a:rPr lang="en-US" altLang="ko-KR" sz="1400" kern="100" dirty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-</a:t>
            </a:r>
            <a:r>
              <a:rPr lang="ko-KR" altLang="en-US" sz="1400" kern="100" dirty="0">
                <a:solidFill>
                  <a:schemeClr val="bg2">
                    <a:lumMod val="2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수신 동시에 이루어 질 수 없음</a:t>
            </a:r>
            <a:endParaRPr lang="en-US" altLang="ko-KR" sz="1400" kern="100" dirty="0">
              <a:solidFill>
                <a:schemeClr val="bg2">
                  <a:lumMod val="2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36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36242"/>
              </p:ext>
            </p:extLst>
          </p:nvPr>
        </p:nvGraphicFramePr>
        <p:xfrm>
          <a:off x="1377950" y="1867830"/>
          <a:ext cx="9563100" cy="36424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75958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226517">
                  <a:extLst>
                    <a:ext uri="{9D8B030D-6E8A-4147-A177-3AD203B41FA5}">
                      <a16:colId xmlns:a16="http://schemas.microsoft.com/office/drawing/2014/main" val="2457702995"/>
                    </a:ext>
                  </a:extLst>
                </a:gridCol>
                <a:gridCol w="3602095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2058530">
                  <a:extLst>
                    <a:ext uri="{9D8B030D-6E8A-4147-A177-3AD203B41FA5}">
                      <a16:colId xmlns:a16="http://schemas.microsoft.com/office/drawing/2014/main" val="1146148137"/>
                    </a:ext>
                  </a:extLst>
                </a:gridCol>
              </a:tblGrid>
              <a:tr h="3479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b="0" i="0" spc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프리젠테이션 7 Bold" pitchFamily="2" charset="-127"/>
                          <a:ea typeface="프리젠테이션 7 Bold" pitchFamily="2" charset="-127"/>
                        </a:rPr>
                        <a:t>훈련생</a:t>
                      </a:r>
                      <a:endParaRPr lang="ko-KR" altLang="en-US" sz="1000" b="0" i="0" spc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프리젠테이션 7 Bold" pitchFamily="2" charset="-127"/>
                        <a:ea typeface="프리젠테이션 7 Bold" pitchFamily="2" charset="-127"/>
                      </a:endParaRPr>
                    </a:p>
                  </a:txBody>
                  <a:tcPr marL="58462" marR="58462" marT="29245" marB="2924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b="0" i="0" spc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프리젠테이션 7 Bold" pitchFamily="2" charset="-127"/>
                          <a:ea typeface="프리젠테이션 7 Bold" pitchFamily="2" charset="-127"/>
                        </a:rPr>
                        <a:t>역할</a:t>
                      </a:r>
                      <a:endParaRPr lang="ko-KR" altLang="en-US" sz="1000" b="0" i="0" spc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프리젠테이션 7 Bold" pitchFamily="2" charset="-127"/>
                        <a:ea typeface="프리젠테이션 7 Bold" pitchFamily="2" charset="-127"/>
                      </a:endParaRPr>
                    </a:p>
                  </a:txBody>
                  <a:tcPr marL="58462" marR="58462" marT="29245" marB="2924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b="0" i="0" spc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프리젠테이션 7 Bold" pitchFamily="2" charset="-127"/>
                          <a:ea typeface="프리젠테이션 7 Bold" pitchFamily="2" charset="-127"/>
                        </a:rPr>
                        <a:t>담당 업무</a:t>
                      </a:r>
                      <a:endParaRPr lang="ko-KR" altLang="en-US" sz="1000" b="0" i="0" spc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프리젠테이션 7 Bold" pitchFamily="2" charset="-127"/>
                        <a:ea typeface="프리젠테이션 7 Bold" pitchFamily="2" charset="-127"/>
                      </a:endParaRPr>
                    </a:p>
                  </a:txBody>
                  <a:tcPr marL="58462" marR="58462" marT="29245" marB="2924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b="0" i="0" spc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프리젠테이션 7 Bold" pitchFamily="2" charset="-127"/>
                          <a:ea typeface="프리젠테이션 7 Bold" pitchFamily="2" charset="-127"/>
                        </a:rPr>
                        <a:t>활동</a:t>
                      </a:r>
                      <a:endParaRPr lang="ko-KR" altLang="en-US" sz="1000" b="0" i="0" spc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프리젠테이션 7 Bold" pitchFamily="2" charset="-127"/>
                        <a:ea typeface="프리젠테이션 7 Bold" pitchFamily="2" charset="-127"/>
                      </a:endParaRPr>
                    </a:p>
                  </a:txBody>
                  <a:tcPr marL="58462" marR="58462" marT="29245" marB="2924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99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8236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프리젠테이션 5 Medium" pitchFamily="2" charset="-127"/>
                          <a:ea typeface="프리젠테이션 5 Medium" pitchFamily="2" charset="-127"/>
                        </a:rPr>
                        <a:t>박상훈 </a:t>
                      </a: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프리젠테이션 5 Medium" pitchFamily="2" charset="-127"/>
                          <a:ea typeface="프리젠테이션 5 Medium" pitchFamily="2" charset="-127"/>
                        </a:rPr>
                        <a:t>(92)</a:t>
                      </a:r>
                      <a:endParaRPr lang="ko-KR" altLang="en-US" sz="1000" b="0" i="0" u="none" spc="0" dirty="0">
                        <a:solidFill>
                          <a:schemeClr val="bg2">
                            <a:lumMod val="25000"/>
                          </a:schemeClr>
                        </a:solidFill>
                        <a:latin typeface="프리젠테이션 5 Medium" pitchFamily="2" charset="-127"/>
                        <a:ea typeface="프리젠테이션 5 Medium" pitchFamily="2" charset="-127"/>
                      </a:endParaRPr>
                    </a:p>
                  </a:txBody>
                  <a:tcPr marL="58462" marR="58462" marT="29245" marB="2924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pc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</a:rPr>
                        <a:t>팀장</a:t>
                      </a:r>
                      <a:endParaRPr lang="en-US" altLang="ko-KR" sz="1000" b="0" i="0" u="none" spc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프리젠테이션 5 Medium" pitchFamily="2" charset="-127"/>
                        <a:ea typeface="프리젠테이션 5 Medium" pitchFamily="2" charset="-127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총괄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/ </a:t>
                      </a: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기획</a:t>
                      </a:r>
                      <a:endParaRPr lang="en-US" altLang="ko-KR" sz="1000" b="0" i="0" u="none" kern="1200" spc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S/W </a:t>
                      </a: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설계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[Raspberry Pi]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통신 프로토콜 설계</a:t>
                      </a:r>
                      <a:endParaRPr lang="en-US" altLang="ko-KR" sz="1000" b="0" i="0" u="none" kern="1200" spc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팀원 단위 업무 분장</a:t>
                      </a: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8236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김지웅</a:t>
                      </a:r>
                      <a:endParaRPr kumimoji="0" lang="ko-KR" alt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58462" marR="58462" marT="29245" marB="2924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pc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</a:rPr>
                        <a:t>팀원</a:t>
                      </a:r>
                      <a:endParaRPr lang="en-US" altLang="ko-KR" sz="1000" b="0" i="0" u="none" spc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프리젠테이션 5 Medium" pitchFamily="2" charset="-127"/>
                        <a:ea typeface="프리젠테이션 5 Medium" pitchFamily="2" charset="-127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센서</a:t>
                      </a:r>
                      <a:r>
                        <a:rPr lang="ko-KR" altLang="en-US" sz="1000" b="0" i="0" u="none" kern="1200" spc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 검증 및 테스트</a:t>
                      </a:r>
                      <a:endParaRPr lang="en-US" altLang="ko-KR" sz="1000" b="0" i="0" u="none" kern="1200" spc="0" baseline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하드웨어 구성 및 알고리즘 개선</a:t>
                      </a:r>
                      <a:endParaRPr lang="en-US" altLang="ko-KR" sz="1000" b="0" i="0" u="none" kern="1200" spc="0" baseline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S/W </a:t>
                      </a: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설계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[Arduino]</a:t>
                      </a:r>
                      <a:endParaRPr lang="en-US" altLang="ko-KR" sz="1000" b="0" i="0" u="none" kern="1200" spc="0" baseline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팀원 단위 중간 미팅 주관</a:t>
                      </a: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585898"/>
                  </a:ext>
                </a:extLst>
              </a:tr>
              <a:tr h="8236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김현익</a:t>
                      </a:r>
                      <a:endParaRPr kumimoji="0" lang="ko-KR" alt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58462" marR="58462" marT="29245" marB="2924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pc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</a:rPr>
                        <a:t>팀원</a:t>
                      </a:r>
                      <a:endParaRPr lang="en-US" altLang="ko-KR" sz="1000" b="0" i="0" u="none" spc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프리젠테이션 5 Medium" pitchFamily="2" charset="-127"/>
                        <a:ea typeface="프리젠테이션 5 Medium" pitchFamily="2" charset="-127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프로젝트 기획 및 주제 선정</a:t>
                      </a:r>
                      <a:endParaRPr lang="en-US" altLang="ko-KR" sz="1000" b="0" i="0" u="none" kern="1200" spc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S/W </a:t>
                      </a: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설계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[Raspberry Pi]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통신 프로토콜 설계</a:t>
                      </a:r>
                      <a:endParaRPr lang="en-US" altLang="ko-KR" sz="1000" b="0" i="0" u="none" kern="1200" spc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팀 단위 최종 발표</a:t>
                      </a:r>
                      <a:endParaRPr lang="en-US" altLang="ko-KR" sz="1000" b="0" i="0" u="none" kern="1200" spc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7332"/>
                  </a:ext>
                </a:extLst>
              </a:tr>
              <a:tr h="8236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박상훈 </a:t>
                      </a:r>
                      <a:r>
                        <a:rPr kumimoji="0" lang="en-US" altLang="ko-KR" sz="10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(99)</a:t>
                      </a:r>
                      <a:endParaRPr kumimoji="0" lang="ko-KR" altLang="en-US" sz="10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58462" marR="58462" marT="29245" marB="29245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spc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</a:rPr>
                        <a:t>팀원</a:t>
                      </a:r>
                      <a:endParaRPr lang="en-US" altLang="ko-KR" sz="1000" b="0" i="0" u="none" spc="0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프리젠테이션 5 Medium" pitchFamily="2" charset="-127"/>
                        <a:ea typeface="프리젠테이션 5 Medium" pitchFamily="2" charset="-127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기획 안 작성</a:t>
                      </a:r>
                      <a:endParaRPr lang="en-US" altLang="ko-KR" sz="1000" b="0" i="0" u="none" kern="1200" spc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필요 데이터  수집 및  취합 </a:t>
                      </a:r>
                      <a:endParaRPr lang="en-US" altLang="ko-KR" sz="1000" b="0" i="0" u="none" kern="1200" spc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S/W </a:t>
                      </a: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설계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[Arduino]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</a:t>
                      </a:r>
                      <a:r>
                        <a:rPr lang="en-US" altLang="ko-KR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H/W</a:t>
                      </a: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 구성</a:t>
                      </a:r>
                      <a:endParaRPr lang="en-US" altLang="ko-KR" sz="1000" b="0" i="0" u="none" kern="1200" spc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0" i="0" u="none" kern="1200" spc="0" dirty="0" smtClean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프리젠테이션 5 Medium" pitchFamily="2" charset="-127"/>
                          <a:ea typeface="프리젠테이션 5 Medium" pitchFamily="2" charset="-127"/>
                          <a:cs typeface="+mn-cs"/>
                        </a:rPr>
                        <a:t>▶ 팀 단위 최종 발표</a:t>
                      </a:r>
                      <a:endParaRPr lang="en-US" altLang="ko-KR" sz="1000" b="0" i="0" u="none" kern="1200" spc="0" dirty="0" smtClean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프리젠테이션 5 Medium" pitchFamily="2" charset="-127"/>
                        <a:ea typeface="프리젠테이션 5 Medium" pitchFamily="2" charset="-127"/>
                        <a:cs typeface="+mn-cs"/>
                      </a:endParaRPr>
                    </a:p>
                  </a:txBody>
                  <a:tcPr marL="23017" marR="2695" marT="2695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1619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21659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팀 구성 및 역할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25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2433230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팀 구성 및 담당 업무</a:t>
            </a:r>
          </a:p>
        </p:txBody>
      </p:sp>
    </p:spTree>
    <p:extLst>
      <p:ext uri="{BB962C8B-B14F-4D97-AF65-F5344CB8AC3E}">
        <p14:creationId xmlns:p14="http://schemas.microsoft.com/office/powerpoint/2010/main" val="219466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2650;p62"/>
          <p:cNvSpPr txBox="1"/>
          <p:nvPr/>
        </p:nvSpPr>
        <p:spPr>
          <a:xfrm flipH="1">
            <a:off x="1813393" y="1633268"/>
            <a:ext cx="2603816" cy="98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ko-KR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</a:t>
            </a:r>
            <a:r>
              <a:rPr lang="en-US" altLang="ko-KR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시스템 구상 미팅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endParaRPr lang="en-US" altLang="ko-KR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r>
              <a:rPr lang="ko-KR" altLang="ko-KR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부품 및 실습 기자재 파악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endParaRPr lang="en-US" altLang="ko-KR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r>
              <a:rPr lang="ko-KR" altLang="ko-KR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프로젝트 진행 방향과 조원 업무 분장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</p:txBody>
      </p:sp>
      <p:sp>
        <p:nvSpPr>
          <p:cNvPr id="70" name="Google Shape;2657;p62"/>
          <p:cNvSpPr txBox="1">
            <a:spLocks/>
          </p:cNvSpPr>
          <p:nvPr/>
        </p:nvSpPr>
        <p:spPr>
          <a:xfrm>
            <a:off x="1857997" y="2686960"/>
            <a:ext cx="1588800" cy="447600"/>
          </a:xfrm>
          <a:prstGeom prst="rect">
            <a:avLst/>
          </a:prstGeom>
          <a:solidFill>
            <a:schemeClr val="dk2">
              <a:alpha val="97000"/>
            </a:schemeClr>
          </a:solidFill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17 - 18 </a:t>
            </a:r>
            <a:r>
              <a:rPr lang="ko-KR" altLang="en-US" sz="140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일</a:t>
            </a:r>
            <a:endParaRPr lang="en-US" sz="1400" dirty="0">
              <a:solidFill>
                <a:schemeClr val="lt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71" name="Google Shape;2658;p62"/>
          <p:cNvSpPr txBox="1">
            <a:spLocks/>
          </p:cNvSpPr>
          <p:nvPr/>
        </p:nvSpPr>
        <p:spPr>
          <a:xfrm>
            <a:off x="3238159" y="4338570"/>
            <a:ext cx="1588800" cy="447600"/>
          </a:xfrm>
          <a:prstGeom prst="rect">
            <a:avLst/>
          </a:prstGeom>
          <a:solidFill>
            <a:schemeClr val="dk2">
              <a:alpha val="97000"/>
            </a:schemeClr>
          </a:solidFill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altLang="ko-KR" sz="200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24 - 26 </a:t>
            </a:r>
            <a:r>
              <a:rPr lang="ko-KR" altLang="en-US" sz="140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일</a:t>
            </a:r>
            <a:endParaRPr lang="en-US" altLang="ko-KR" sz="1400" dirty="0">
              <a:solidFill>
                <a:schemeClr val="lt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72" name="Google Shape;2659;p62"/>
          <p:cNvSpPr txBox="1">
            <a:spLocks/>
          </p:cNvSpPr>
          <p:nvPr/>
        </p:nvSpPr>
        <p:spPr>
          <a:xfrm>
            <a:off x="4828706" y="2686960"/>
            <a:ext cx="1588800" cy="447600"/>
          </a:xfrm>
          <a:prstGeom prst="rect">
            <a:avLst/>
          </a:prstGeom>
          <a:solidFill>
            <a:schemeClr val="dk2">
              <a:alpha val="97000"/>
            </a:schemeClr>
          </a:solidFill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altLang="ko-KR" sz="200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19 - 22 </a:t>
            </a:r>
            <a:r>
              <a:rPr lang="ko-KR" altLang="en-US" sz="140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일</a:t>
            </a:r>
            <a:endParaRPr lang="en-US" altLang="ko-KR" sz="1400" dirty="0">
              <a:solidFill>
                <a:schemeClr val="lt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73" name="Google Shape;2660;p62"/>
          <p:cNvSpPr txBox="1">
            <a:spLocks/>
          </p:cNvSpPr>
          <p:nvPr/>
        </p:nvSpPr>
        <p:spPr>
          <a:xfrm>
            <a:off x="7799414" y="2686960"/>
            <a:ext cx="1588800" cy="447600"/>
          </a:xfrm>
          <a:prstGeom prst="rect">
            <a:avLst/>
          </a:prstGeom>
          <a:solidFill>
            <a:schemeClr val="dk2">
              <a:alpha val="97000"/>
            </a:schemeClr>
          </a:solidFill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altLang="ko-KR" sz="200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22 - 23 </a:t>
            </a:r>
            <a:r>
              <a:rPr lang="ko-KR" altLang="en-US" sz="140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일</a:t>
            </a:r>
            <a:endParaRPr lang="en-US" altLang="ko-KR" sz="1400" dirty="0">
              <a:solidFill>
                <a:schemeClr val="lt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cxnSp>
        <p:nvCxnSpPr>
          <p:cNvPr id="74" name="Google Shape;2661;p62"/>
          <p:cNvCxnSpPr>
            <a:stCxn id="70" idx="3"/>
            <a:endCxn id="72" idx="1"/>
          </p:cNvCxnSpPr>
          <p:nvPr/>
        </p:nvCxnSpPr>
        <p:spPr>
          <a:xfrm>
            <a:off x="3446797" y="2910760"/>
            <a:ext cx="1381909" cy="0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" name="Google Shape;2658;p62"/>
          <p:cNvSpPr txBox="1">
            <a:spLocks/>
          </p:cNvSpPr>
          <p:nvPr/>
        </p:nvSpPr>
        <p:spPr>
          <a:xfrm>
            <a:off x="6286816" y="4338570"/>
            <a:ext cx="1510852" cy="447600"/>
          </a:xfrm>
          <a:prstGeom prst="rect">
            <a:avLst/>
          </a:prstGeom>
          <a:solidFill>
            <a:schemeClr val="dk2">
              <a:alpha val="9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altLang="ko-KR" sz="2000" b="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29 </a:t>
            </a:r>
            <a:r>
              <a:rPr lang="ko-KR" altLang="en-US" sz="1400" b="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일</a:t>
            </a:r>
            <a:endParaRPr lang="en-US" altLang="ko-KR" sz="1400" b="0" dirty="0">
              <a:solidFill>
                <a:schemeClr val="lt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76" name="Google Shape;2650;p62"/>
          <p:cNvSpPr txBox="1"/>
          <p:nvPr/>
        </p:nvSpPr>
        <p:spPr>
          <a:xfrm flipH="1">
            <a:off x="4784102" y="1654285"/>
            <a:ext cx="1785748" cy="96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ko-KR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실습 기자재 확보 및 구매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endParaRPr lang="en-US" altLang="ko-KR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r>
              <a:rPr lang="ko-KR" altLang="ko-KR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소스코드 작성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endParaRPr lang="en-US" altLang="ko-KR" sz="600" kern="100" dirty="0">
              <a:solidFill>
                <a:schemeClr val="tx1">
                  <a:lumMod val="85000"/>
                  <a:lumOff val="15000"/>
                </a:schemeClr>
              </a:solidFill>
              <a:latin typeface="프리젠테이션 7 Bold" pitchFamily="2" charset="-127"/>
              <a:ea typeface="프리젠테이션 7 Bold" pitchFamily="2" charset="-127"/>
              <a:cs typeface="Times New Roman" panose="02020603050405020304" pitchFamily="18" charset="0"/>
            </a:endParaRPr>
          </a:p>
          <a:p>
            <a:r>
              <a:rPr lang="ko-KR" altLang="ko-KR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모듈 별 기능 테스트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</p:txBody>
      </p:sp>
      <p:sp>
        <p:nvSpPr>
          <p:cNvPr id="77" name="Google Shape;2650;p62"/>
          <p:cNvSpPr txBox="1"/>
          <p:nvPr/>
        </p:nvSpPr>
        <p:spPr>
          <a:xfrm flipH="1">
            <a:off x="3193555" y="4859187"/>
            <a:ext cx="2143200" cy="96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ko-KR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•</a:t>
            </a:r>
            <a:r>
              <a:rPr lang="en-US" altLang="ko-KR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소스코드 통합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endParaRPr lang="en-US" altLang="ko-KR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r>
              <a:rPr lang="ko-KR" altLang="ko-KR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소스코드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버전 최신화 및 질의응답</a:t>
            </a:r>
          </a:p>
        </p:txBody>
      </p:sp>
      <p:sp>
        <p:nvSpPr>
          <p:cNvPr id="80" name="Google Shape;2650;p62"/>
          <p:cNvSpPr txBox="1"/>
          <p:nvPr/>
        </p:nvSpPr>
        <p:spPr>
          <a:xfrm flipH="1">
            <a:off x="7754809" y="1654285"/>
            <a:ext cx="2883453" cy="96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ko-KR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하드웨어 결선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및 </a:t>
            </a:r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프로토타입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구동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endParaRPr lang="en-US" altLang="ko-KR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r>
              <a:rPr lang="ko-KR" altLang="ko-KR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</a:t>
            </a:r>
            <a:r>
              <a:rPr lang="en-US" altLang="ko-KR" sz="1200" kern="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사용자 레벨 편의 기능 추가 구상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  (RGB RED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교체 및 </a:t>
            </a:r>
            <a:r>
              <a:rPr lang="ko-KR" altLang="en-US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아두이노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 알고리즘 수정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)</a:t>
            </a:r>
          </a:p>
        </p:txBody>
      </p:sp>
      <p:sp>
        <p:nvSpPr>
          <p:cNvPr id="81" name="Google Shape;2650;p62"/>
          <p:cNvSpPr txBox="1"/>
          <p:nvPr/>
        </p:nvSpPr>
        <p:spPr>
          <a:xfrm flipH="1">
            <a:off x="6242212" y="4859187"/>
            <a:ext cx="2295551" cy="96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ko-KR" sz="12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  <a:sym typeface="PT Sans"/>
              </a:rPr>
              <a:t>발표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  <a:sym typeface="PT Sans"/>
              </a:rPr>
              <a:t>PPT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  <a:sym typeface="PT Sans"/>
              </a:rPr>
              <a:t>작성 및 자료수집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endParaRPr lang="en-US" altLang="ko-KR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  <a:p>
            <a:pPr lvl="0"/>
            <a:r>
              <a:rPr lang="ko-KR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시스템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  <a:sym typeface="PT Sans"/>
              </a:rPr>
              <a:t>장기간 동작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  <a:sym typeface="PT Sans"/>
              </a:rPr>
              <a:t>시 이상 유무 확인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</p:txBody>
      </p:sp>
      <p:cxnSp>
        <p:nvCxnSpPr>
          <p:cNvPr id="83" name="Google Shape;2661;p62"/>
          <p:cNvCxnSpPr>
            <a:stCxn id="72" idx="3"/>
            <a:endCxn id="73" idx="1"/>
          </p:cNvCxnSpPr>
          <p:nvPr/>
        </p:nvCxnSpPr>
        <p:spPr>
          <a:xfrm>
            <a:off x="6417506" y="2910760"/>
            <a:ext cx="1381908" cy="0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" name="그룹 7"/>
          <p:cNvGrpSpPr/>
          <p:nvPr/>
        </p:nvGrpSpPr>
        <p:grpSpPr>
          <a:xfrm>
            <a:off x="587507" y="1381914"/>
            <a:ext cx="1756121" cy="1305046"/>
            <a:chOff x="587507" y="1381914"/>
            <a:chExt cx="1756121" cy="1305046"/>
          </a:xfrm>
        </p:grpSpPr>
        <p:sp>
          <p:nvSpPr>
            <p:cNvPr id="82" name="Google Shape;2650;p62"/>
            <p:cNvSpPr txBox="1"/>
            <p:nvPr/>
          </p:nvSpPr>
          <p:spPr>
            <a:xfrm flipH="1">
              <a:off x="587507" y="1381914"/>
              <a:ext cx="1296849" cy="11089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altLang="ko-KR" sz="5000" kern="100" dirty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  <a:cs typeface="Times New Roman" panose="02020603050405020304" pitchFamily="18" charset="0"/>
                  <a:sym typeface="PT Sans"/>
                </a:rPr>
                <a:t>7</a:t>
              </a:r>
              <a:endParaRPr lang="en-US" altLang="ko-KR" sz="3400" dirty="0" smtClean="0">
                <a:solidFill>
                  <a:schemeClr val="dk1"/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endParaRPr>
            </a:p>
          </p:txBody>
        </p:sp>
        <p:sp>
          <p:nvSpPr>
            <p:cNvPr id="90" name="Google Shape;2650;p62"/>
            <p:cNvSpPr txBox="1"/>
            <p:nvPr/>
          </p:nvSpPr>
          <p:spPr>
            <a:xfrm flipH="1">
              <a:off x="1046779" y="1577974"/>
              <a:ext cx="1296849" cy="11089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ko-KR" altLang="en-US" sz="3000" kern="100" dirty="0" smtClean="0">
                  <a:solidFill>
                    <a:schemeClr val="bg2">
                      <a:lumMod val="25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  <a:cs typeface="Times New Roman" panose="02020603050405020304" pitchFamily="18" charset="0"/>
                </a:rPr>
                <a:t>월</a:t>
              </a:r>
              <a:endParaRPr lang="en-US" altLang="ko-KR" sz="3000" dirty="0" smtClean="0">
                <a:solidFill>
                  <a:schemeClr val="dk1"/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21659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팀 구성 및 역할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93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2433230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절차 및 방법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23" name="Google Shape;2658;p62"/>
          <p:cNvSpPr txBox="1">
            <a:spLocks/>
          </p:cNvSpPr>
          <p:nvPr/>
        </p:nvSpPr>
        <p:spPr>
          <a:xfrm>
            <a:off x="9218550" y="4338570"/>
            <a:ext cx="1510852" cy="447600"/>
          </a:xfrm>
          <a:prstGeom prst="rect">
            <a:avLst/>
          </a:prstGeom>
          <a:solidFill>
            <a:schemeClr val="dk2">
              <a:alpha val="9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altLang="ko-KR" sz="2000" b="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30 </a:t>
            </a:r>
            <a:r>
              <a:rPr lang="ko-KR" altLang="en-US" sz="1400" b="0" dirty="0" smtClean="0">
                <a:solidFill>
                  <a:schemeClr val="lt1"/>
                </a:solidFill>
                <a:latin typeface="프리젠테이션 5 Medium" pitchFamily="2" charset="-127"/>
                <a:ea typeface="프리젠테이션 5 Medium" pitchFamily="2" charset="-127"/>
              </a:rPr>
              <a:t>일</a:t>
            </a:r>
            <a:endParaRPr lang="en-US" altLang="ko-KR" sz="1400" b="0" dirty="0">
              <a:solidFill>
                <a:schemeClr val="lt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4" name="Google Shape;2650;p62"/>
          <p:cNvSpPr txBox="1"/>
          <p:nvPr/>
        </p:nvSpPr>
        <p:spPr>
          <a:xfrm flipH="1">
            <a:off x="9173946" y="4859187"/>
            <a:ext cx="2143200" cy="96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ko-KR" sz="1200" kern="1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 smtClean="0">
                <a:solidFill>
                  <a:schemeClr val="dk1"/>
                </a:solidFill>
                <a:latin typeface="프리젠테이션 5 Medium" pitchFamily="2" charset="-127"/>
                <a:ea typeface="프리젠테이션 5 Medium" pitchFamily="2" charset="-127"/>
                <a:cs typeface="PT Sans"/>
                <a:sym typeface="PT Sans"/>
              </a:rPr>
              <a:t>최종 </a:t>
            </a:r>
            <a:r>
              <a:rPr lang="ko-KR" altLang="en-US" sz="1200" dirty="0">
                <a:solidFill>
                  <a:schemeClr val="dk1"/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  <a:sym typeface="PT Sans"/>
              </a:rPr>
              <a:t>동작 </a:t>
            </a:r>
            <a:r>
              <a:rPr lang="ko-KR" altLang="en-US" sz="1200" dirty="0" smtClean="0">
                <a:solidFill>
                  <a:schemeClr val="dk1"/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  <a:sym typeface="PT Sans"/>
              </a:rPr>
              <a:t>확인</a:t>
            </a:r>
            <a:endParaRPr lang="en-US" altLang="ko-KR" sz="1200" dirty="0" smtClean="0">
              <a:solidFill>
                <a:schemeClr val="dk1"/>
              </a:solidFill>
              <a:latin typeface="프리젠테이션 5 Medium" pitchFamily="2" charset="-127"/>
              <a:ea typeface="프리젠테이션 5 Medium" pitchFamily="2" charset="-127"/>
              <a:cs typeface="Times New Roman" panose="02020603050405020304" pitchFamily="18" charset="0"/>
              <a:sym typeface="PT Sans"/>
            </a:endParaRPr>
          </a:p>
          <a:p>
            <a:endParaRPr lang="en-US" altLang="ko-KR" sz="600" dirty="0">
              <a:solidFill>
                <a:schemeClr val="dk1"/>
              </a:solidFill>
              <a:latin typeface="프리젠테이션 5 Medium" pitchFamily="2" charset="-127"/>
              <a:ea typeface="프리젠테이션 5 Medium" pitchFamily="2" charset="-127"/>
              <a:cs typeface="Times New Roman" panose="02020603050405020304" pitchFamily="18" charset="0"/>
              <a:sym typeface="PT Sans"/>
            </a:endParaRPr>
          </a:p>
          <a:p>
            <a:r>
              <a:rPr lang="ko-KR" altLang="ko-KR" sz="1200" dirty="0">
                <a:solidFill>
                  <a:schemeClr val="dk1"/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• </a:t>
            </a:r>
            <a:r>
              <a:rPr lang="ko-KR" altLang="en-US" sz="1200" dirty="0" smtClean="0">
                <a:solidFill>
                  <a:schemeClr val="dk1"/>
                </a:solidFill>
                <a:latin typeface="프리젠테이션 5 Medium" pitchFamily="2" charset="-127"/>
                <a:ea typeface="프리젠테이션 5 Medium" pitchFamily="2" charset="-127"/>
                <a:cs typeface="Times New Roman" panose="02020603050405020304" pitchFamily="18" charset="0"/>
              </a:rPr>
              <a:t>프로젝트 발표</a:t>
            </a:r>
            <a:endParaRPr lang="en-US" altLang="ko-KR" sz="1200" dirty="0" smtClean="0">
              <a:solidFill>
                <a:schemeClr val="dk1"/>
              </a:solidFill>
              <a:latin typeface="프리젠테이션 5 Medium" pitchFamily="2" charset="-127"/>
              <a:ea typeface="프리젠테이션 5 Medium" pitchFamily="2" charset="-127"/>
              <a:cs typeface="PT Sans"/>
              <a:sym typeface="PT Sans"/>
            </a:endParaRPr>
          </a:p>
        </p:txBody>
      </p:sp>
      <p:cxnSp>
        <p:nvCxnSpPr>
          <p:cNvPr id="31" name="Google Shape;2661;p62"/>
          <p:cNvCxnSpPr>
            <a:stCxn id="71" idx="3"/>
            <a:endCxn id="75" idx="1"/>
          </p:cNvCxnSpPr>
          <p:nvPr/>
        </p:nvCxnSpPr>
        <p:spPr>
          <a:xfrm>
            <a:off x="4826959" y="4562370"/>
            <a:ext cx="1459857" cy="0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Google Shape;2661;p62"/>
          <p:cNvCxnSpPr>
            <a:stCxn id="75" idx="3"/>
            <a:endCxn id="23" idx="1"/>
          </p:cNvCxnSpPr>
          <p:nvPr/>
        </p:nvCxnSpPr>
        <p:spPr>
          <a:xfrm>
            <a:off x="7797668" y="4562370"/>
            <a:ext cx="1420882" cy="0"/>
          </a:xfrm>
          <a:prstGeom prst="straightConnector1">
            <a:avLst/>
          </a:prstGeom>
          <a:noFill/>
          <a:ln w="19050" cap="flat" cmpd="sng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" name="꺾인 연결선 37"/>
          <p:cNvCxnSpPr>
            <a:stCxn id="73" idx="2"/>
            <a:endCxn id="71" idx="0"/>
          </p:cNvCxnSpPr>
          <p:nvPr/>
        </p:nvCxnSpPr>
        <p:spPr>
          <a:xfrm rot="5400000">
            <a:off x="5711182" y="1455938"/>
            <a:ext cx="1204010" cy="456125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26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71" y="2196960"/>
            <a:ext cx="5115639" cy="3096057"/>
          </a:xfrm>
          <a:prstGeom prst="rect">
            <a:avLst/>
          </a:prstGeom>
        </p:spPr>
      </p:pic>
      <p:sp>
        <p:nvSpPr>
          <p:cNvPr id="59" name="Rectangle 29">
            <a:extLst>
              <a:ext uri="{FF2B5EF4-FFF2-40B4-BE49-F238E27FC236}">
                <a16:creationId xmlns:a16="http://schemas.microsoft.com/office/drawing/2014/main" id="{1D0F358E-A2BE-30C6-5640-209F863D6E0A}"/>
              </a:ext>
            </a:extLst>
          </p:cNvPr>
          <p:cNvSpPr/>
          <p:nvPr/>
        </p:nvSpPr>
        <p:spPr>
          <a:xfrm>
            <a:off x="7426069" y="1145878"/>
            <a:ext cx="4204584" cy="530512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atin typeface="프리젠테이션 7 Bold" pitchFamily="2" charset="-127"/>
                <a:ea typeface="프리젠테이션 7 Bold" pitchFamily="2" charset="-127"/>
              </a:rPr>
              <a:t>if</a:t>
            </a:r>
            <a:endParaRPr lang="en-GB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26" name="Straight Arrow Connector 52">
            <a:extLst>
              <a:ext uri="{FF2B5EF4-FFF2-40B4-BE49-F238E27FC236}">
                <a16:creationId xmlns:a16="http://schemas.microsoft.com/office/drawing/2014/main" id="{1EDAC857-693C-2CCF-1D06-CFBDA8DCA7FE}"/>
              </a:ext>
            </a:extLst>
          </p:cNvPr>
          <p:cNvCxnSpPr>
            <a:cxnSpLocks/>
            <a:stCxn id="165" idx="3"/>
            <a:endCxn id="121" idx="1"/>
          </p:cNvCxnSpPr>
          <p:nvPr/>
        </p:nvCxnSpPr>
        <p:spPr>
          <a:xfrm flipV="1">
            <a:off x="1326996" y="2063938"/>
            <a:ext cx="6355584" cy="686913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7682580" y="1349028"/>
            <a:ext cx="3702814" cy="1429819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160" name="Straight Arrow Connector 43">
            <a:extLst>
              <a:ext uri="{FF2B5EF4-FFF2-40B4-BE49-F238E27FC236}">
                <a16:creationId xmlns:a16="http://schemas.microsoft.com/office/drawing/2014/main" id="{9221381A-CCA2-9A56-57E9-B76A8CFEE33B}"/>
              </a:ext>
            </a:extLst>
          </p:cNvPr>
          <p:cNvCxnSpPr>
            <a:cxnSpLocks/>
            <a:stCxn id="166" idx="3"/>
            <a:endCxn id="162" idx="1"/>
          </p:cNvCxnSpPr>
          <p:nvPr/>
        </p:nvCxnSpPr>
        <p:spPr>
          <a:xfrm>
            <a:off x="3256156" y="4494192"/>
            <a:ext cx="4426424" cy="535364"/>
          </a:xfrm>
          <a:prstGeom prst="straightConnector1">
            <a:avLst/>
          </a:prstGeom>
          <a:ln w="19050">
            <a:solidFill>
              <a:srgbClr val="FF66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>
          <a:xfrm>
            <a:off x="7682580" y="4043423"/>
            <a:ext cx="3702814" cy="1972266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318460" y="2513174"/>
            <a:ext cx="1008536" cy="475353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326470" y="3992639"/>
            <a:ext cx="2929686" cy="1003106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3E00F88-21EE-38D5-0C56-F50038CDE7DD}"/>
              </a:ext>
            </a:extLst>
          </p:cNvPr>
          <p:cNvSpPr txBox="1"/>
          <p:nvPr/>
        </p:nvSpPr>
        <p:spPr>
          <a:xfrm>
            <a:off x="8385890" y="234635"/>
            <a:ext cx="366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[Arduino_1] </a:t>
            </a:r>
            <a:r>
              <a:rPr lang="en-US" altLang="ko-KR" sz="24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Main Loop</a:t>
            </a:r>
            <a:endParaRPr lang="en-US" altLang="ko-KR" sz="24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18459" y="233780"/>
            <a:ext cx="37064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절차 및 방법</a:t>
            </a:r>
            <a:endParaRPr lang="ko-KR" altLang="en-US" sz="3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45" name="Straight Connector 16">
            <a:extLst>
              <a:ext uri="{FF2B5EF4-FFF2-40B4-BE49-F238E27FC236}">
                <a16:creationId xmlns:a16="http://schemas.microsoft.com/office/drawing/2014/main" id="{32171900-406E-B0B9-50D1-1D1E284552DE}"/>
              </a:ext>
            </a:extLst>
          </p:cNvPr>
          <p:cNvCxnSpPr>
            <a:cxnSpLocks/>
          </p:cNvCxnSpPr>
          <p:nvPr/>
        </p:nvCxnSpPr>
        <p:spPr>
          <a:xfrm>
            <a:off x="418510" y="758312"/>
            <a:ext cx="2536563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3874368" y="364003"/>
            <a:ext cx="1726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[2</a:t>
            </a:r>
            <a:r>
              <a:rPr lang="en-US" altLang="ko-KR" sz="1600" b="1" baseline="30000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nd</a:t>
            </a: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Mini Project]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9B9EDB-7444-68D6-D6EF-7DF6089E879B}"/>
              </a:ext>
            </a:extLst>
          </p:cNvPr>
          <p:cNvSpPr txBox="1"/>
          <p:nvPr/>
        </p:nvSpPr>
        <p:spPr>
          <a:xfrm>
            <a:off x="482243" y="787778"/>
            <a:ext cx="264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프로젝트 수행 결과</a:t>
            </a:r>
            <a:endParaRPr lang="ko-KR" altLang="en-US" sz="16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479525" y="1419073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센서 값 읽기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479524" y="3149878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명령 수신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R-pi -&gt;</a:t>
            </a:r>
            <a:r>
              <a:rPr lang="en-GB" altLang="ko-KR" sz="1000" b="1" dirty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479524" y="4219607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수신된 명령 체크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479523" y="5398779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데이터 송신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en-GB" altLang="ko-KR" sz="10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Arduino -&gt; R-pi</a:t>
            </a:r>
            <a:endParaRPr lang="en-GB" altLang="ko-KR" sz="10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53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87" idx="2"/>
            <a:endCxn id="50" idx="0"/>
          </p:cNvCxnSpPr>
          <p:nvPr/>
        </p:nvCxnSpPr>
        <p:spPr>
          <a:xfrm flipH="1">
            <a:off x="10085921" y="1941587"/>
            <a:ext cx="1" cy="1208291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10085921" y="3672392"/>
            <a:ext cx="0" cy="547215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8">
            <a:extLst>
              <a:ext uri="{FF2B5EF4-FFF2-40B4-BE49-F238E27FC236}">
                <a16:creationId xmlns:a16="http://schemas.microsoft.com/office/drawing/2014/main" id="{73489162-BAC9-93BE-0174-E3DEF00CC430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 flipH="1">
            <a:off x="10085920" y="4742121"/>
            <a:ext cx="1" cy="656658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2" idx="3"/>
            <a:endCxn id="87" idx="3"/>
          </p:cNvCxnSpPr>
          <p:nvPr/>
        </p:nvCxnSpPr>
        <p:spPr>
          <a:xfrm flipV="1">
            <a:off x="10692316" y="1680330"/>
            <a:ext cx="2" cy="3979706"/>
          </a:xfrm>
          <a:prstGeom prst="bentConnector3">
            <a:avLst>
              <a:gd name="adj1" fmla="val 11430100000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7779493" y="2095685"/>
            <a:ext cx="1212793" cy="522514"/>
          </a:xfrm>
          <a:prstGeom prst="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화재 </a:t>
            </a:r>
            <a:r>
              <a:rPr lang="en-US" altLang="ko-KR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/ </a:t>
            </a:r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가스</a:t>
            </a:r>
            <a:endParaRPr lang="en-US" altLang="ko-KR" sz="1200" b="1" dirty="0" smtClean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ko-KR" altLang="en-US" sz="1200" b="1" dirty="0" smtClean="0">
                <a:solidFill>
                  <a:schemeClr val="bg2">
                    <a:lumMod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검출 시 알림</a:t>
            </a:r>
            <a:endParaRPr lang="en-GB" altLang="ko-KR" sz="1200" b="1" dirty="0">
              <a:solidFill>
                <a:schemeClr val="bg2">
                  <a:lumMod val="2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cxnSp>
        <p:nvCxnSpPr>
          <p:cNvPr id="79" name="꺾인 연결선 78"/>
          <p:cNvCxnSpPr>
            <a:stCxn id="87" idx="1"/>
            <a:endCxn id="76" idx="0"/>
          </p:cNvCxnSpPr>
          <p:nvPr/>
        </p:nvCxnSpPr>
        <p:spPr>
          <a:xfrm rot="10800000" flipV="1">
            <a:off x="8385891" y="1680329"/>
            <a:ext cx="1093635" cy="415355"/>
          </a:xfrm>
          <a:prstGeom prst="bentConnector2">
            <a:avLst/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76" idx="2"/>
          </p:cNvCxnSpPr>
          <p:nvPr/>
        </p:nvCxnSpPr>
        <p:spPr>
          <a:xfrm rot="16200000" flipH="1">
            <a:off x="7962516" y="3041573"/>
            <a:ext cx="2546778" cy="1700030"/>
          </a:xfrm>
          <a:prstGeom prst="bentConnector3">
            <a:avLst>
              <a:gd name="adj1" fmla="val 99916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66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6265</TotalTime>
  <Words>1094</Words>
  <Application>Microsoft Office PowerPoint</Application>
  <PresentationFormat>와이드스크린</PresentationFormat>
  <Paragraphs>318</Paragraphs>
  <Slides>16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PT Sans</vt:lpstr>
      <vt:lpstr>마루 부리 Beta</vt:lpstr>
      <vt:lpstr>Raleway</vt:lpstr>
      <vt:lpstr>맑은 고딕</vt:lpstr>
      <vt:lpstr>Aptos</vt:lpstr>
      <vt:lpstr>Times New Roman</vt:lpstr>
      <vt:lpstr>Arial</vt:lpstr>
      <vt:lpstr>프리젠테이션 7 Bold</vt:lpstr>
      <vt:lpstr>프리젠테이션 5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Windows 사용자</cp:lastModifiedBy>
  <cp:revision>1276</cp:revision>
  <dcterms:created xsi:type="dcterms:W3CDTF">2020-11-18T01:48:02Z</dcterms:created>
  <dcterms:modified xsi:type="dcterms:W3CDTF">2024-07-30T05:35:34Z</dcterms:modified>
</cp:coreProperties>
</file>