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82287" y="-79558"/>
            <a:ext cx="12460375" cy="7030819"/>
          </a:xfrm>
          <a:prstGeom prst="roundRect">
            <a:avLst>
              <a:gd name="adj" fmla="val 2311"/>
            </a:avLst>
          </a:prstGeom>
          <a:solidFill>
            <a:schemeClr val="bg2">
              <a:lumMod val="25000"/>
              <a:alpha val="68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800174" y="2144418"/>
            <a:ext cx="6997279" cy="2718039"/>
            <a:chOff x="2842772" y="3045136"/>
            <a:chExt cx="8473177" cy="3225343"/>
          </a:xfrm>
        </p:grpSpPr>
        <p:grpSp>
          <p:nvGrpSpPr>
            <p:cNvPr id="38" name="Group 37"/>
            <p:cNvGrpSpPr/>
            <p:nvPr/>
          </p:nvGrpSpPr>
          <p:grpSpPr>
            <a:xfrm>
              <a:off x="2842772" y="3045136"/>
              <a:ext cx="8473177" cy="3225343"/>
              <a:chOff x="2822300" y="3045136"/>
              <a:chExt cx="8473177" cy="32253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784291" y="3045136"/>
                <a:ext cx="6511186" cy="3225343"/>
                <a:chOff x="1007199" y="3190369"/>
                <a:chExt cx="6511186" cy="322534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6549978" y="3190369"/>
                  <a:ext cx="793472" cy="781427"/>
                </a:xfrm>
                <a:prstGeom prst="ellipse">
                  <a:avLst/>
                </a:prstGeom>
                <a:blipFill dpi="0"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6724913" y="4362226"/>
                  <a:ext cx="793472" cy="781427"/>
                </a:xfrm>
                <a:prstGeom prst="ellipse">
                  <a:avLst/>
                </a:pr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6548870" y="5634285"/>
                  <a:ext cx="793472" cy="781427"/>
                </a:xfrm>
                <a:prstGeom prst="ellipse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007199" y="4337457"/>
                  <a:ext cx="639104" cy="830961"/>
                </a:xfrm>
                <a:prstGeom prst="ellipse">
                  <a:avLst/>
                </a:pr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838733" y="4362228"/>
                  <a:ext cx="793472" cy="781427"/>
                </a:xfrm>
                <a:prstGeom prst="ellipse">
                  <a:avLst/>
                </a:prstGeom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584199" y="4312692"/>
                  <a:ext cx="1188720" cy="1188720"/>
                </a:xfrm>
                <a:prstGeom prst="ellipse">
                  <a:avLst/>
                </a:prstGeom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778" b="89778" l="0" r="100000"/>
                        </a14:imgEffect>
                        <a14:imgEffect>
                          <a14:brightnessContrast bright="100000" contrast="-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543" y="4216992"/>
                <a:ext cx="1001050" cy="781427"/>
              </a:xfrm>
              <a:prstGeom prst="rect">
                <a:avLst/>
              </a:prstGeom>
            </p:spPr>
          </p:pic>
          <p:sp>
            <p:nvSpPr>
              <p:cNvPr id="41" name="Oval 40"/>
              <p:cNvSpPr/>
              <p:nvPr/>
            </p:nvSpPr>
            <p:spPr>
              <a:xfrm>
                <a:off x="2822300" y="4216992"/>
                <a:ext cx="793472" cy="781427"/>
              </a:xfrm>
              <a:prstGeom prst="ellipse">
                <a:avLst/>
              </a:prstGeom>
              <a:blipFill dpi="0"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557" y="4294088"/>
              <a:ext cx="1001050" cy="78142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501" y="4294087"/>
              <a:ext cx="1001050" cy="78142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2545" y="4267094"/>
              <a:ext cx="1001050" cy="78142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53886">
              <a:off x="9299709" y="3476406"/>
              <a:ext cx="1001050" cy="78142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00304">
              <a:off x="9313769" y="5123100"/>
              <a:ext cx="1001050" cy="781427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3216534" y="335446"/>
            <a:ext cx="688489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“</a:t>
            </a:r>
            <a:r>
              <a:rPr lang="en-US" sz="32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TellMe</a:t>
            </a:r>
            <a:r>
              <a:rPr 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” – The </a:t>
            </a:r>
            <a:r>
              <a:rPr 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Intelligent </a:t>
            </a:r>
            <a:r>
              <a:rPr 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  <a:r>
              <a:rPr 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iary</a:t>
            </a:r>
            <a:endParaRPr lang="en-US" sz="32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02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428" y="543261"/>
            <a:ext cx="9283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TellMe</a:t>
            </a:r>
            <a:r>
              <a:rPr lang="en-US" dirty="0" smtClean="0"/>
              <a:t>” – The Intelligent Diary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TellMe</a:t>
            </a:r>
            <a:r>
              <a:rPr lang="en-US" dirty="0" smtClean="0"/>
              <a:t>”  intelligent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 (Analyze voice using Keywords and Emotions)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a look in the Future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Prevention of Mental Diseases like </a:t>
            </a:r>
            <a:r>
              <a:rPr lang="en-US" dirty="0" err="1" smtClean="0"/>
              <a:t>BurnOut</a:t>
            </a:r>
            <a:r>
              <a:rPr lang="en-US" dirty="0" smtClean="0"/>
              <a:t> or Depression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80448" y="4023360"/>
            <a:ext cx="914400" cy="914400"/>
            <a:chOff x="1323191" y="4023360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1323191" y="4023360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592131" y="4249273"/>
              <a:ext cx="69925" cy="236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22929" y="4249273"/>
              <a:ext cx="69925" cy="236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6200000">
              <a:off x="1741575" y="4480733"/>
              <a:ext cx="77631" cy="496843"/>
            </a:xfrm>
            <a:prstGeom prst="arc">
              <a:avLst>
                <a:gd name="adj1" fmla="val 16909811"/>
                <a:gd name="adj2" fmla="val 4960411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03626" y="4023360"/>
            <a:ext cx="914400" cy="914400"/>
            <a:chOff x="1323191" y="4023360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1323191" y="402336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592131" y="4249273"/>
              <a:ext cx="69925" cy="236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22929" y="4249273"/>
              <a:ext cx="69925" cy="236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5400000" flipV="1">
              <a:off x="1656680" y="4395838"/>
              <a:ext cx="247421" cy="496843"/>
            </a:xfrm>
            <a:prstGeom prst="arc">
              <a:avLst>
                <a:gd name="adj1" fmla="val 16909811"/>
                <a:gd name="adj2" fmla="val 4960411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63620" y="4367607"/>
            <a:ext cx="914400" cy="914400"/>
            <a:chOff x="1163620" y="4367607"/>
            <a:chExt cx="914400" cy="914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163620" y="4367607"/>
              <a:ext cx="914400" cy="914400"/>
              <a:chOff x="1323191" y="4023360"/>
              <a:chExt cx="914400" cy="914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323191" y="4023360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592131" y="4249273"/>
                <a:ext cx="69925" cy="236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22929" y="4249273"/>
                <a:ext cx="69925" cy="236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Arc 21"/>
            <p:cNvSpPr/>
            <p:nvPr/>
          </p:nvSpPr>
          <p:spPr>
            <a:xfrm rot="16200000">
              <a:off x="1497109" y="4892581"/>
              <a:ext cx="247421" cy="496843"/>
            </a:xfrm>
            <a:prstGeom prst="arc">
              <a:avLst>
                <a:gd name="adj1" fmla="val 16909811"/>
                <a:gd name="adj2" fmla="val 4960411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08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295114" y="1360261"/>
            <a:ext cx="3677979" cy="1974105"/>
            <a:chOff x="7969312" y="2635042"/>
            <a:chExt cx="3677979" cy="1974105"/>
          </a:xfrm>
        </p:grpSpPr>
        <p:grpSp>
          <p:nvGrpSpPr>
            <p:cNvPr id="18" name="Group 17"/>
            <p:cNvGrpSpPr/>
            <p:nvPr/>
          </p:nvGrpSpPr>
          <p:grpSpPr>
            <a:xfrm>
              <a:off x="8252600" y="2635042"/>
              <a:ext cx="3394691" cy="1974105"/>
              <a:chOff x="1723017" y="231555"/>
              <a:chExt cx="5549155" cy="402438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719459" y="2689411"/>
                <a:ext cx="424927" cy="9144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122453" y="1775014"/>
                <a:ext cx="424927" cy="18288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21455" y="1780394"/>
                <a:ext cx="424927" cy="18288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20457" y="871371"/>
                <a:ext cx="424927" cy="27432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19258" y="2700171"/>
                <a:ext cx="424927" cy="9144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20702" y="1780395"/>
                <a:ext cx="424927" cy="18288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1796527" y="231555"/>
                <a:ext cx="0" cy="3467268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723017" y="3614569"/>
                <a:ext cx="5549155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919193" y="3652257"/>
                <a:ext cx="1597604" cy="60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Time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 flipV="1">
              <a:off x="8206130" y="3840707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198650" y="3390564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204029" y="2940156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973790" y="2802996"/>
              <a:ext cx="274320" cy="274320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69312" y="3243405"/>
              <a:ext cx="274320" cy="27432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977530" y="3698391"/>
              <a:ext cx="274320" cy="27432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0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0384" y="3248424"/>
            <a:ext cx="10431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future the application will run on a raspberry pi and can communicate with via a cloud with the doctors. This will help the psychologist to track the progress of the treatments.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0384" y="695276"/>
            <a:ext cx="104313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TellMe</a:t>
            </a:r>
            <a:r>
              <a:rPr lang="en-US" dirty="0"/>
              <a:t>" is a mental healthcare tracking App.</a:t>
            </a:r>
          </a:p>
          <a:p>
            <a:r>
              <a:rPr lang="en-US" dirty="0"/>
              <a:t>It's an intelligent voice-diary including a happiness analyzer based on machine learning. </a:t>
            </a:r>
          </a:p>
          <a:p>
            <a:r>
              <a:rPr lang="en-US" dirty="0"/>
              <a:t>In the evenings you can "</a:t>
            </a:r>
            <a:r>
              <a:rPr lang="en-US" dirty="0" err="1"/>
              <a:t>TellMe</a:t>
            </a:r>
            <a:r>
              <a:rPr lang="en-US" dirty="0"/>
              <a:t>" what was happening today.</a:t>
            </a:r>
          </a:p>
          <a:p>
            <a:r>
              <a:rPr lang="en-US" dirty="0"/>
              <a:t>The deep learning algorithm will categorize your impressions and feelings based on the emotions in your voice and the words you are using.</a:t>
            </a:r>
          </a:p>
          <a:p>
            <a:r>
              <a:rPr lang="en-US" dirty="0"/>
              <a:t>An objective feedback will be provided by our algorithm.</a:t>
            </a:r>
          </a:p>
          <a:p>
            <a:r>
              <a:rPr lang="en-US" dirty="0"/>
              <a:t>The goal is to track emotions over a period of time to estimate your mental health status.</a:t>
            </a:r>
          </a:p>
          <a:p>
            <a:r>
              <a:rPr lang="en-US" dirty="0"/>
              <a:t>"</a:t>
            </a:r>
            <a:r>
              <a:rPr lang="en-US" dirty="0" err="1"/>
              <a:t>TellMe</a:t>
            </a:r>
            <a:r>
              <a:rPr lang="en-US" dirty="0"/>
              <a:t>" will help you to recognize and react to an unbalanced state of mind (e.g. Burnout, Depression, ...)</a:t>
            </a:r>
          </a:p>
        </p:txBody>
      </p:sp>
    </p:spTree>
    <p:extLst>
      <p:ext uri="{BB962C8B-B14F-4D97-AF65-F5344CB8AC3E}">
        <p14:creationId xmlns:p14="http://schemas.microsoft.com/office/powerpoint/2010/main" val="73127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Katja Schlichting</dc:creator>
  <cp:lastModifiedBy>Katja Schlichting</cp:lastModifiedBy>
  <cp:revision>21</cp:revision>
  <dcterms:created xsi:type="dcterms:W3CDTF">2016-09-24T19:50:57Z</dcterms:created>
  <dcterms:modified xsi:type="dcterms:W3CDTF">2016-09-25T00:09:19Z</dcterms:modified>
</cp:coreProperties>
</file>