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4" r:id="rId6"/>
    <p:sldId id="265" r:id="rId7"/>
    <p:sldId id="266" r:id="rId8"/>
    <p:sldId id="267" r:id="rId9"/>
    <p:sldId id="268" r:id="rId10"/>
    <p:sldId id="269" r:id="rId11"/>
    <p:sldId id="270" r:id="rId12"/>
    <p:sldId id="271" r:id="rId13"/>
    <p:sldId id="26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60" r:id="rId27"/>
    <p:sldId id="284" r:id="rId28"/>
    <p:sldId id="285" r:id="rId29"/>
    <p:sldId id="286" r:id="rId30"/>
    <p:sldId id="287" r:id="rId31"/>
    <p:sldId id="288" r:id="rId32"/>
    <p:sldId id="290" r:id="rId33"/>
    <p:sldId id="2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F32BE5-E6DF-4396-BB39-FA7AD03BA9F7}"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3975A-2B86-4AF9-A3F3-51215E4F0606}" type="slidenum">
              <a:rPr lang="en-US" smtClean="0"/>
              <a:t>‹#›</a:t>
            </a:fld>
            <a:endParaRPr lang="en-US"/>
          </a:p>
        </p:txBody>
      </p:sp>
    </p:spTree>
    <p:extLst>
      <p:ext uri="{BB962C8B-B14F-4D97-AF65-F5344CB8AC3E}">
        <p14:creationId xmlns:p14="http://schemas.microsoft.com/office/powerpoint/2010/main" val="3928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32BE5-E6DF-4396-BB39-FA7AD03BA9F7}"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3975A-2B86-4AF9-A3F3-51215E4F0606}" type="slidenum">
              <a:rPr lang="en-US" smtClean="0"/>
              <a:t>‹#›</a:t>
            </a:fld>
            <a:endParaRPr lang="en-US"/>
          </a:p>
        </p:txBody>
      </p:sp>
    </p:spTree>
    <p:extLst>
      <p:ext uri="{BB962C8B-B14F-4D97-AF65-F5344CB8AC3E}">
        <p14:creationId xmlns:p14="http://schemas.microsoft.com/office/powerpoint/2010/main" val="3187764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32BE5-E6DF-4396-BB39-FA7AD03BA9F7}"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3975A-2B86-4AF9-A3F3-51215E4F0606}" type="slidenum">
              <a:rPr lang="en-US" smtClean="0"/>
              <a:t>‹#›</a:t>
            </a:fld>
            <a:endParaRPr lang="en-US"/>
          </a:p>
        </p:txBody>
      </p:sp>
    </p:spTree>
    <p:extLst>
      <p:ext uri="{BB962C8B-B14F-4D97-AF65-F5344CB8AC3E}">
        <p14:creationId xmlns:p14="http://schemas.microsoft.com/office/powerpoint/2010/main" val="7744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32BE5-E6DF-4396-BB39-FA7AD03BA9F7}"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3975A-2B86-4AF9-A3F3-51215E4F0606}" type="slidenum">
              <a:rPr lang="en-US" smtClean="0"/>
              <a:t>‹#›</a:t>
            </a:fld>
            <a:endParaRPr lang="en-US"/>
          </a:p>
        </p:txBody>
      </p:sp>
    </p:spTree>
    <p:extLst>
      <p:ext uri="{BB962C8B-B14F-4D97-AF65-F5344CB8AC3E}">
        <p14:creationId xmlns:p14="http://schemas.microsoft.com/office/powerpoint/2010/main" val="3975662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F32BE5-E6DF-4396-BB39-FA7AD03BA9F7}"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3975A-2B86-4AF9-A3F3-51215E4F0606}" type="slidenum">
              <a:rPr lang="en-US" smtClean="0"/>
              <a:t>‹#›</a:t>
            </a:fld>
            <a:endParaRPr lang="en-US"/>
          </a:p>
        </p:txBody>
      </p:sp>
    </p:spTree>
    <p:extLst>
      <p:ext uri="{BB962C8B-B14F-4D97-AF65-F5344CB8AC3E}">
        <p14:creationId xmlns:p14="http://schemas.microsoft.com/office/powerpoint/2010/main" val="27802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F32BE5-E6DF-4396-BB39-FA7AD03BA9F7}"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13975A-2B86-4AF9-A3F3-51215E4F0606}" type="slidenum">
              <a:rPr lang="en-US" smtClean="0"/>
              <a:t>‹#›</a:t>
            </a:fld>
            <a:endParaRPr lang="en-US"/>
          </a:p>
        </p:txBody>
      </p:sp>
    </p:spTree>
    <p:extLst>
      <p:ext uri="{BB962C8B-B14F-4D97-AF65-F5344CB8AC3E}">
        <p14:creationId xmlns:p14="http://schemas.microsoft.com/office/powerpoint/2010/main" val="411253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F32BE5-E6DF-4396-BB39-FA7AD03BA9F7}" type="datetimeFigureOut">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13975A-2B86-4AF9-A3F3-51215E4F0606}" type="slidenum">
              <a:rPr lang="en-US" smtClean="0"/>
              <a:t>‹#›</a:t>
            </a:fld>
            <a:endParaRPr lang="en-US"/>
          </a:p>
        </p:txBody>
      </p:sp>
    </p:spTree>
    <p:extLst>
      <p:ext uri="{BB962C8B-B14F-4D97-AF65-F5344CB8AC3E}">
        <p14:creationId xmlns:p14="http://schemas.microsoft.com/office/powerpoint/2010/main" val="114649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F32BE5-E6DF-4396-BB39-FA7AD03BA9F7}" type="datetimeFigureOut">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13975A-2B86-4AF9-A3F3-51215E4F0606}" type="slidenum">
              <a:rPr lang="en-US" smtClean="0"/>
              <a:t>‹#›</a:t>
            </a:fld>
            <a:endParaRPr lang="en-US"/>
          </a:p>
        </p:txBody>
      </p:sp>
    </p:spTree>
    <p:extLst>
      <p:ext uri="{BB962C8B-B14F-4D97-AF65-F5344CB8AC3E}">
        <p14:creationId xmlns:p14="http://schemas.microsoft.com/office/powerpoint/2010/main" val="2547536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32BE5-E6DF-4396-BB39-FA7AD03BA9F7}" type="datetimeFigureOut">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13975A-2B86-4AF9-A3F3-51215E4F0606}" type="slidenum">
              <a:rPr lang="en-US" smtClean="0"/>
              <a:t>‹#›</a:t>
            </a:fld>
            <a:endParaRPr lang="en-US"/>
          </a:p>
        </p:txBody>
      </p:sp>
    </p:spTree>
    <p:extLst>
      <p:ext uri="{BB962C8B-B14F-4D97-AF65-F5344CB8AC3E}">
        <p14:creationId xmlns:p14="http://schemas.microsoft.com/office/powerpoint/2010/main" val="396976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F32BE5-E6DF-4396-BB39-FA7AD03BA9F7}"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13975A-2B86-4AF9-A3F3-51215E4F0606}" type="slidenum">
              <a:rPr lang="en-US" smtClean="0"/>
              <a:t>‹#›</a:t>
            </a:fld>
            <a:endParaRPr lang="en-US"/>
          </a:p>
        </p:txBody>
      </p:sp>
    </p:spTree>
    <p:extLst>
      <p:ext uri="{BB962C8B-B14F-4D97-AF65-F5344CB8AC3E}">
        <p14:creationId xmlns:p14="http://schemas.microsoft.com/office/powerpoint/2010/main" val="2076286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F32BE5-E6DF-4396-BB39-FA7AD03BA9F7}"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13975A-2B86-4AF9-A3F3-51215E4F0606}" type="slidenum">
              <a:rPr lang="en-US" smtClean="0"/>
              <a:t>‹#›</a:t>
            </a:fld>
            <a:endParaRPr lang="en-US"/>
          </a:p>
        </p:txBody>
      </p:sp>
    </p:spTree>
    <p:extLst>
      <p:ext uri="{BB962C8B-B14F-4D97-AF65-F5344CB8AC3E}">
        <p14:creationId xmlns:p14="http://schemas.microsoft.com/office/powerpoint/2010/main" val="305936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32BE5-E6DF-4396-BB39-FA7AD03BA9F7}" type="datetimeFigureOut">
              <a:rPr lang="en-US" smtClean="0"/>
              <a:t>11/29/2022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13975A-2B86-4AF9-A3F3-51215E4F0606}" type="slidenum">
              <a:rPr lang="en-US" smtClean="0"/>
              <a:t>‹#›</a:t>
            </a:fld>
            <a:endParaRPr lang="en-US"/>
          </a:p>
        </p:txBody>
      </p:sp>
    </p:spTree>
    <p:extLst>
      <p:ext uri="{BB962C8B-B14F-4D97-AF65-F5344CB8AC3E}">
        <p14:creationId xmlns:p14="http://schemas.microsoft.com/office/powerpoint/2010/main" val="2035981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85592"/>
            <a:ext cx="9144000" cy="1174168"/>
          </a:xfrm>
        </p:spPr>
        <p:txBody>
          <a:bodyPr>
            <a:normAutofit/>
          </a:bodyPr>
          <a:lstStyle/>
          <a:p>
            <a:r>
              <a:rPr lang="en-US" b="1" dirty="0">
                <a:solidFill>
                  <a:srgbClr val="FF0000"/>
                </a:solidFill>
                <a:effectLst>
                  <a:outerShdw blurRad="38100" dist="38100" dir="2700000" algn="tl">
                    <a:srgbClr val="000000">
                      <a:alpha val="43137"/>
                    </a:srgbClr>
                  </a:outerShdw>
                </a:effectLst>
                <a:latin typeface="Montserrat" panose="00000500000000000000" pitchFamily="50" charset="0"/>
              </a:rPr>
              <a:t>Week-3</a:t>
            </a:r>
          </a:p>
        </p:txBody>
      </p:sp>
      <p:sp>
        <p:nvSpPr>
          <p:cNvPr id="3" name="Subtitle 2"/>
          <p:cNvSpPr>
            <a:spLocks noGrp="1"/>
          </p:cNvSpPr>
          <p:nvPr>
            <p:ph type="subTitle" idx="1"/>
          </p:nvPr>
        </p:nvSpPr>
        <p:spPr>
          <a:xfrm>
            <a:off x="1524000" y="2604616"/>
            <a:ext cx="9144000" cy="609365"/>
          </a:xfrm>
        </p:spPr>
        <p:txBody>
          <a:bodyPr>
            <a:normAutofit/>
          </a:bodyPr>
          <a:lstStyle/>
          <a:p>
            <a:r>
              <a:rPr lang="en-US" sz="3600" b="1" dirty="0">
                <a:solidFill>
                  <a:schemeClr val="tx1">
                    <a:lumMod val="75000"/>
                    <a:lumOff val="25000"/>
                  </a:schemeClr>
                </a:solidFill>
                <a:effectLst>
                  <a:outerShdw blurRad="38100" dist="38100" dir="2700000" algn="tl">
                    <a:srgbClr val="000000">
                      <a:alpha val="43137"/>
                    </a:srgbClr>
                  </a:outerShdw>
                </a:effectLst>
                <a:latin typeface="Montserrat" panose="00000500000000000000" pitchFamily="50" charset="0"/>
                <a:ea typeface="Arial"/>
                <a:cs typeface="Arial"/>
                <a:sym typeface="Arial"/>
              </a:rPr>
              <a:t>ARRAYS, STRING AND POINTERS</a:t>
            </a:r>
            <a:endParaRPr lang="en-US" sz="3600" b="1" dirty="0">
              <a:solidFill>
                <a:schemeClr val="tx1">
                  <a:lumMod val="75000"/>
                  <a:lumOff val="25000"/>
                </a:schemeClr>
              </a:solidFill>
              <a:effectLst>
                <a:outerShdw blurRad="38100" dist="38100" dir="2700000" algn="tl">
                  <a:srgbClr val="000000">
                    <a:alpha val="43137"/>
                  </a:srgbClr>
                </a:outerShdw>
              </a:effectLst>
              <a:latin typeface="Montserrat" panose="00000500000000000000" pitchFamily="50" charset="0"/>
            </a:endParaRPr>
          </a:p>
        </p:txBody>
      </p:sp>
      <p:sp>
        <p:nvSpPr>
          <p:cNvPr id="4" name="Rectangle 3"/>
          <p:cNvSpPr/>
          <p:nvPr/>
        </p:nvSpPr>
        <p:spPr>
          <a:xfrm>
            <a:off x="2263366" y="2459760"/>
            <a:ext cx="7695446" cy="45719"/>
          </a:xfrm>
          <a:prstGeom prst="rect">
            <a:avLst/>
          </a:prstGeom>
          <a:gradFill flip="none" rotWithShape="1">
            <a:gsLst>
              <a:gs pos="0">
                <a:srgbClr val="FF0000"/>
              </a:gs>
              <a:gs pos="64000">
                <a:schemeClr val="bg1">
                  <a:lumMod val="100000"/>
                </a:schemeClr>
              </a:gs>
              <a:gs pos="100000">
                <a:schemeClr val="tx1">
                  <a:lumMod val="75000"/>
                  <a:lumOff val="2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3524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808"/>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Multi-Dimensional Arrays</a:t>
            </a:r>
          </a:p>
        </p:txBody>
      </p:sp>
      <p:sp>
        <p:nvSpPr>
          <p:cNvPr id="4" name="Subtitle 2"/>
          <p:cNvSpPr txBox="1">
            <a:spLocks/>
          </p:cNvSpPr>
          <p:nvPr/>
        </p:nvSpPr>
        <p:spPr>
          <a:xfrm>
            <a:off x="814811" y="3503690"/>
            <a:ext cx="10399413" cy="6880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600" dirty="0">
              <a:solidFill>
                <a:srgbClr val="002060"/>
              </a:solidFill>
              <a:latin typeface="Montserrat" panose="00000500000000000000" pitchFamily="50" charset="0"/>
              <a:ea typeface="Arial"/>
              <a:cs typeface="Arial"/>
              <a:sym typeface="Arial"/>
            </a:endParaRPr>
          </a:p>
        </p:txBody>
      </p:sp>
      <p:sp>
        <p:nvSpPr>
          <p:cNvPr id="8" name="Title 1"/>
          <p:cNvSpPr txBox="1">
            <a:spLocks/>
          </p:cNvSpPr>
          <p:nvPr/>
        </p:nvSpPr>
        <p:spPr>
          <a:xfrm>
            <a:off x="0" y="908363"/>
            <a:ext cx="12192000" cy="57640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002060"/>
                </a:solidFill>
                <a:effectLst>
                  <a:outerShdw blurRad="38100" dist="38100" dir="2700000" algn="tl">
                    <a:srgbClr val="000000">
                      <a:alpha val="43137"/>
                    </a:srgbClr>
                  </a:outerShdw>
                </a:effectLst>
                <a:latin typeface="Montserrat" panose="00000500000000000000" pitchFamily="50" charset="0"/>
              </a:rPr>
              <a:t>(array of an array)</a:t>
            </a:r>
          </a:p>
        </p:txBody>
      </p:sp>
      <p:sp>
        <p:nvSpPr>
          <p:cNvPr id="9" name="Subtitle 2"/>
          <p:cNvSpPr txBox="1">
            <a:spLocks/>
          </p:cNvSpPr>
          <p:nvPr/>
        </p:nvSpPr>
        <p:spPr>
          <a:xfrm>
            <a:off x="975260" y="2815626"/>
            <a:ext cx="3711922" cy="6880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002060"/>
                </a:solidFill>
                <a:latin typeface="Montserrat" panose="00000500000000000000" pitchFamily="50" charset="0"/>
                <a:ea typeface="Arial"/>
                <a:cs typeface="Arial"/>
                <a:sym typeface="Arial"/>
              </a:rPr>
              <a:t>int</a:t>
            </a:r>
            <a:r>
              <a:rPr lang="en-US" sz="3600" dirty="0">
                <a:solidFill>
                  <a:srgbClr val="002060"/>
                </a:solidFill>
                <a:latin typeface="Montserrat" panose="00000500000000000000" pitchFamily="50" charset="0"/>
                <a:ea typeface="Arial"/>
                <a:cs typeface="Arial"/>
                <a:sym typeface="Arial"/>
              </a:rPr>
              <a:t> </a:t>
            </a:r>
            <a:r>
              <a:rPr lang="en-US" sz="3600" dirty="0">
                <a:latin typeface="Montserrat" panose="00000500000000000000" pitchFamily="50" charset="0"/>
                <a:ea typeface="Arial"/>
                <a:cs typeface="Arial"/>
                <a:sym typeface="Arial"/>
              </a:rPr>
              <a:t>matrix</a:t>
            </a:r>
            <a:r>
              <a:rPr lang="en-US" sz="3600" dirty="0">
                <a:solidFill>
                  <a:schemeClr val="accent5">
                    <a:lumMod val="50000"/>
                  </a:schemeClr>
                </a:solidFill>
                <a:latin typeface="Montserrat" panose="00000500000000000000" pitchFamily="50" charset="0"/>
                <a:ea typeface="Arial"/>
                <a:cs typeface="Arial"/>
                <a:sym typeface="Arial"/>
              </a:rPr>
              <a:t>[</a:t>
            </a:r>
            <a:r>
              <a:rPr lang="en-US" sz="3600" dirty="0">
                <a:solidFill>
                  <a:schemeClr val="accent2"/>
                </a:solidFill>
                <a:latin typeface="Montserrat" panose="00000500000000000000" pitchFamily="50" charset="0"/>
                <a:ea typeface="Arial"/>
                <a:cs typeface="Arial"/>
                <a:sym typeface="Arial"/>
              </a:rPr>
              <a:t>2</a:t>
            </a:r>
            <a:r>
              <a:rPr lang="en-US" sz="3600" dirty="0">
                <a:solidFill>
                  <a:schemeClr val="accent5">
                    <a:lumMod val="50000"/>
                  </a:schemeClr>
                </a:solidFill>
                <a:latin typeface="Montserrat" panose="00000500000000000000" pitchFamily="50" charset="0"/>
                <a:ea typeface="Arial"/>
                <a:cs typeface="Arial"/>
                <a:sym typeface="Arial"/>
              </a:rPr>
              <a:t>][</a:t>
            </a:r>
            <a:r>
              <a:rPr lang="en-US" sz="3600" dirty="0">
                <a:solidFill>
                  <a:schemeClr val="accent2"/>
                </a:solidFill>
                <a:latin typeface="Montserrat" panose="00000500000000000000" pitchFamily="50" charset="0"/>
                <a:ea typeface="Arial"/>
                <a:cs typeface="Arial"/>
                <a:sym typeface="Arial"/>
              </a:rPr>
              <a:t>3</a:t>
            </a:r>
            <a:r>
              <a:rPr lang="en-US" sz="3600" dirty="0">
                <a:solidFill>
                  <a:schemeClr val="accent5">
                    <a:lumMod val="50000"/>
                  </a:schemeClr>
                </a:solidFill>
                <a:latin typeface="Montserrat" panose="00000500000000000000" pitchFamily="50" charset="0"/>
                <a:ea typeface="Arial"/>
                <a:cs typeface="Arial"/>
                <a:sym typeface="Arial"/>
              </a:rPr>
              <a:t>]</a:t>
            </a:r>
            <a:r>
              <a:rPr lang="en-US" sz="3600" dirty="0">
                <a:solidFill>
                  <a:srgbClr val="002060"/>
                </a:solidFill>
                <a:latin typeface="Montserrat" panose="00000500000000000000" pitchFamily="50" charset="0"/>
                <a:ea typeface="Arial"/>
                <a:cs typeface="Arial"/>
                <a:sym typeface="Arial"/>
              </a:rPr>
              <a:t>;</a:t>
            </a:r>
          </a:p>
        </p:txBody>
      </p:sp>
      <p:graphicFrame>
        <p:nvGraphicFramePr>
          <p:cNvPr id="6" name="Table 5"/>
          <p:cNvGraphicFramePr>
            <a:graphicFrameLocks noGrp="1"/>
          </p:cNvGraphicFramePr>
          <p:nvPr>
            <p:extLst>
              <p:ext uri="{D42A27DB-BD31-4B8C-83A1-F6EECF244321}">
                <p14:modId xmlns:p14="http://schemas.microsoft.com/office/powerpoint/2010/main" val="727660826"/>
              </p:ext>
            </p:extLst>
          </p:nvPr>
        </p:nvGraphicFramePr>
        <p:xfrm>
          <a:off x="975260" y="3490111"/>
          <a:ext cx="10241480" cy="2604381"/>
        </p:xfrm>
        <a:graphic>
          <a:graphicData uri="http://schemas.openxmlformats.org/drawingml/2006/table">
            <a:tbl>
              <a:tblPr firstRow="1" bandRow="1">
                <a:tableStyleId>{5C22544A-7EE6-4342-B048-85BDC9FD1C3A}</a:tableStyleId>
              </a:tblPr>
              <a:tblGrid>
                <a:gridCol w="2560370">
                  <a:extLst>
                    <a:ext uri="{9D8B030D-6E8A-4147-A177-3AD203B41FA5}">
                      <a16:colId xmlns:a16="http://schemas.microsoft.com/office/drawing/2014/main" val="2694136658"/>
                    </a:ext>
                  </a:extLst>
                </a:gridCol>
                <a:gridCol w="2560370">
                  <a:extLst>
                    <a:ext uri="{9D8B030D-6E8A-4147-A177-3AD203B41FA5}">
                      <a16:colId xmlns:a16="http://schemas.microsoft.com/office/drawing/2014/main" val="3777385261"/>
                    </a:ext>
                  </a:extLst>
                </a:gridCol>
                <a:gridCol w="2560370">
                  <a:extLst>
                    <a:ext uri="{9D8B030D-6E8A-4147-A177-3AD203B41FA5}">
                      <a16:colId xmlns:a16="http://schemas.microsoft.com/office/drawing/2014/main" val="3119254616"/>
                    </a:ext>
                  </a:extLst>
                </a:gridCol>
                <a:gridCol w="2560370">
                  <a:extLst>
                    <a:ext uri="{9D8B030D-6E8A-4147-A177-3AD203B41FA5}">
                      <a16:colId xmlns:a16="http://schemas.microsoft.com/office/drawing/2014/main" val="4128488159"/>
                    </a:ext>
                  </a:extLst>
                </a:gridCol>
              </a:tblGrid>
              <a:tr h="868127">
                <a:tc>
                  <a:txBody>
                    <a:bodyPr/>
                    <a:lstStyle/>
                    <a:p>
                      <a:pPr algn="ctr"/>
                      <a:endParaRPr lang="en-US" sz="2400" dirty="0"/>
                    </a:p>
                  </a:txBody>
                  <a:tcPr anchor="ctr"/>
                </a:tc>
                <a:tc>
                  <a:txBody>
                    <a:bodyPr/>
                    <a:lstStyle/>
                    <a:p>
                      <a:pPr algn="ctr"/>
                      <a:r>
                        <a:rPr lang="en-US" sz="2400" dirty="0">
                          <a:latin typeface="Montserrat" panose="00000500000000000000" pitchFamily="50" charset="0"/>
                        </a:rPr>
                        <a:t>Column 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ontserrat" panose="00000500000000000000" pitchFamily="50" charset="0"/>
                        </a:rPr>
                        <a:t>Column 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ontserrat" panose="00000500000000000000" pitchFamily="50" charset="0"/>
                        </a:rPr>
                        <a:t>Column 3</a:t>
                      </a:r>
                    </a:p>
                  </a:txBody>
                  <a:tcPr anchor="ctr"/>
                </a:tc>
                <a:extLst>
                  <a:ext uri="{0D108BD9-81ED-4DB2-BD59-A6C34878D82A}">
                    <a16:rowId xmlns:a16="http://schemas.microsoft.com/office/drawing/2014/main" val="167415424"/>
                  </a:ext>
                </a:extLst>
              </a:tr>
              <a:tr h="868127">
                <a:tc>
                  <a:txBody>
                    <a:bodyPr/>
                    <a:lstStyle/>
                    <a:p>
                      <a:pPr algn="ctr"/>
                      <a:r>
                        <a:rPr lang="en-US" sz="2400" b="1" dirty="0">
                          <a:solidFill>
                            <a:schemeClr val="bg1"/>
                          </a:solidFill>
                          <a:latin typeface="Montserrat" panose="00000500000000000000" pitchFamily="50" charset="0"/>
                        </a:rPr>
                        <a:t>ROW</a:t>
                      </a:r>
                      <a:r>
                        <a:rPr lang="en-US" sz="2400" b="1" baseline="0" dirty="0">
                          <a:solidFill>
                            <a:schemeClr val="bg1"/>
                          </a:solidFill>
                          <a:latin typeface="Montserrat" panose="00000500000000000000" pitchFamily="50" charset="0"/>
                        </a:rPr>
                        <a:t> 1</a:t>
                      </a:r>
                      <a:endParaRPr lang="en-US" sz="2400" b="1" dirty="0">
                        <a:solidFill>
                          <a:schemeClr val="bg1"/>
                        </a:solidFill>
                        <a:latin typeface="Montserrat" panose="00000500000000000000" pitchFamily="50" charset="0"/>
                      </a:endParaRPr>
                    </a:p>
                  </a:txBody>
                  <a:tcPr anchor="ctr">
                    <a:solidFill>
                      <a:schemeClr val="accent1"/>
                    </a:solidFill>
                  </a:tcPr>
                </a:tc>
                <a:tc>
                  <a:txBody>
                    <a:bodyPr/>
                    <a:lstStyle/>
                    <a:p>
                      <a:pPr algn="ctr"/>
                      <a:r>
                        <a:rPr lang="en-US" sz="2400" dirty="0">
                          <a:latin typeface="Montserrat" panose="00000500000000000000" pitchFamily="50" charset="0"/>
                          <a:ea typeface="Arial"/>
                          <a:cs typeface="Arial"/>
                          <a:sym typeface="Arial"/>
                        </a:rPr>
                        <a:t>matrix</a:t>
                      </a:r>
                      <a:r>
                        <a:rPr lang="en-US" sz="2400" dirty="0">
                          <a:solidFill>
                            <a:schemeClr val="accent5">
                              <a:lumMod val="50000"/>
                            </a:schemeClr>
                          </a:solidFill>
                          <a:latin typeface="Montserrat" panose="00000500000000000000" pitchFamily="50" charset="0"/>
                          <a:ea typeface="Arial"/>
                          <a:cs typeface="Arial"/>
                          <a:sym typeface="Arial"/>
                        </a:rPr>
                        <a:t>[</a:t>
                      </a:r>
                      <a:r>
                        <a:rPr lang="en-US" sz="2400" dirty="0">
                          <a:solidFill>
                            <a:schemeClr val="accent2"/>
                          </a:solidFill>
                          <a:latin typeface="Montserrat" panose="00000500000000000000" pitchFamily="50" charset="0"/>
                          <a:ea typeface="Arial"/>
                          <a:cs typeface="Arial"/>
                          <a:sym typeface="Arial"/>
                        </a:rPr>
                        <a:t>0</a:t>
                      </a:r>
                      <a:r>
                        <a:rPr lang="en-US" sz="2400" dirty="0">
                          <a:solidFill>
                            <a:schemeClr val="accent5">
                              <a:lumMod val="50000"/>
                            </a:schemeClr>
                          </a:solidFill>
                          <a:latin typeface="Montserrat" panose="00000500000000000000" pitchFamily="50" charset="0"/>
                          <a:ea typeface="Arial"/>
                          <a:cs typeface="Arial"/>
                          <a:sym typeface="Arial"/>
                        </a:rPr>
                        <a:t>][</a:t>
                      </a:r>
                      <a:r>
                        <a:rPr lang="en-US" sz="2400" dirty="0">
                          <a:solidFill>
                            <a:schemeClr val="accent2"/>
                          </a:solidFill>
                          <a:latin typeface="Montserrat" panose="00000500000000000000" pitchFamily="50" charset="0"/>
                          <a:ea typeface="Arial"/>
                          <a:cs typeface="Arial"/>
                          <a:sym typeface="Arial"/>
                        </a:rPr>
                        <a:t>0</a:t>
                      </a:r>
                      <a:r>
                        <a:rPr lang="en-US" sz="2400" dirty="0">
                          <a:solidFill>
                            <a:schemeClr val="accent5">
                              <a:lumMod val="50000"/>
                            </a:schemeClr>
                          </a:solidFill>
                          <a:latin typeface="Montserrat" panose="00000500000000000000" pitchFamily="50" charset="0"/>
                          <a:ea typeface="Arial"/>
                          <a:cs typeface="Arial"/>
                          <a:sym typeface="Arial"/>
                        </a:rPr>
                        <a:t>]</a:t>
                      </a:r>
                      <a:endParaRPr 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ontserrat" panose="00000500000000000000" pitchFamily="50" charset="0"/>
                          <a:ea typeface="Arial"/>
                          <a:cs typeface="Arial"/>
                          <a:sym typeface="Arial"/>
                        </a:rPr>
                        <a:t>matrix</a:t>
                      </a:r>
                      <a:r>
                        <a:rPr lang="en-US" sz="2400" dirty="0">
                          <a:solidFill>
                            <a:schemeClr val="accent5">
                              <a:lumMod val="50000"/>
                            </a:schemeClr>
                          </a:solidFill>
                          <a:latin typeface="Montserrat" panose="00000500000000000000" pitchFamily="50" charset="0"/>
                          <a:ea typeface="Arial"/>
                          <a:cs typeface="Arial"/>
                          <a:sym typeface="Arial"/>
                        </a:rPr>
                        <a:t>[</a:t>
                      </a:r>
                      <a:r>
                        <a:rPr lang="en-US" sz="2400" dirty="0">
                          <a:solidFill>
                            <a:schemeClr val="accent2"/>
                          </a:solidFill>
                          <a:latin typeface="Montserrat" panose="00000500000000000000" pitchFamily="50" charset="0"/>
                          <a:ea typeface="Arial"/>
                          <a:cs typeface="Arial"/>
                          <a:sym typeface="Arial"/>
                        </a:rPr>
                        <a:t>0</a:t>
                      </a:r>
                      <a:r>
                        <a:rPr lang="en-US" sz="2400" dirty="0">
                          <a:solidFill>
                            <a:schemeClr val="accent5">
                              <a:lumMod val="50000"/>
                            </a:schemeClr>
                          </a:solidFill>
                          <a:latin typeface="Montserrat" panose="00000500000000000000" pitchFamily="50" charset="0"/>
                          <a:ea typeface="Arial"/>
                          <a:cs typeface="Arial"/>
                          <a:sym typeface="Arial"/>
                        </a:rPr>
                        <a:t>][</a:t>
                      </a:r>
                      <a:r>
                        <a:rPr lang="en-US" sz="2400" dirty="0">
                          <a:solidFill>
                            <a:schemeClr val="accent2"/>
                          </a:solidFill>
                          <a:latin typeface="Montserrat" panose="00000500000000000000" pitchFamily="50" charset="0"/>
                          <a:ea typeface="Arial"/>
                          <a:cs typeface="Arial"/>
                          <a:sym typeface="Arial"/>
                        </a:rPr>
                        <a:t>1</a:t>
                      </a:r>
                      <a:r>
                        <a:rPr lang="en-US" sz="2400" dirty="0">
                          <a:solidFill>
                            <a:schemeClr val="accent5">
                              <a:lumMod val="50000"/>
                            </a:schemeClr>
                          </a:solidFill>
                          <a:latin typeface="Montserrat" panose="00000500000000000000" pitchFamily="50" charset="0"/>
                          <a:ea typeface="Arial"/>
                          <a:cs typeface="Arial"/>
                          <a:sym typeface="Arial"/>
                        </a:rPr>
                        <a:t>]</a:t>
                      </a:r>
                      <a:endParaRPr 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ontserrat" panose="00000500000000000000" pitchFamily="50" charset="0"/>
                          <a:ea typeface="Arial"/>
                          <a:cs typeface="Arial"/>
                          <a:sym typeface="Arial"/>
                        </a:rPr>
                        <a:t>matrix</a:t>
                      </a:r>
                      <a:r>
                        <a:rPr lang="en-US" sz="2400" dirty="0">
                          <a:solidFill>
                            <a:schemeClr val="accent5">
                              <a:lumMod val="50000"/>
                            </a:schemeClr>
                          </a:solidFill>
                          <a:latin typeface="Montserrat" panose="00000500000000000000" pitchFamily="50" charset="0"/>
                          <a:ea typeface="Arial"/>
                          <a:cs typeface="Arial"/>
                          <a:sym typeface="Arial"/>
                        </a:rPr>
                        <a:t>[</a:t>
                      </a:r>
                      <a:r>
                        <a:rPr lang="en-US" sz="2400" dirty="0">
                          <a:solidFill>
                            <a:schemeClr val="accent2"/>
                          </a:solidFill>
                          <a:latin typeface="Montserrat" panose="00000500000000000000" pitchFamily="50" charset="0"/>
                          <a:ea typeface="Arial"/>
                          <a:cs typeface="Arial"/>
                          <a:sym typeface="Arial"/>
                        </a:rPr>
                        <a:t>0</a:t>
                      </a:r>
                      <a:r>
                        <a:rPr lang="en-US" sz="2400" dirty="0">
                          <a:solidFill>
                            <a:schemeClr val="accent5">
                              <a:lumMod val="50000"/>
                            </a:schemeClr>
                          </a:solidFill>
                          <a:latin typeface="Montserrat" panose="00000500000000000000" pitchFamily="50" charset="0"/>
                          <a:ea typeface="Arial"/>
                          <a:cs typeface="Arial"/>
                          <a:sym typeface="Arial"/>
                        </a:rPr>
                        <a:t>][</a:t>
                      </a:r>
                      <a:r>
                        <a:rPr lang="en-US" sz="2400" dirty="0">
                          <a:solidFill>
                            <a:schemeClr val="accent2"/>
                          </a:solidFill>
                          <a:latin typeface="Montserrat" panose="00000500000000000000" pitchFamily="50" charset="0"/>
                          <a:ea typeface="Arial"/>
                          <a:cs typeface="Arial"/>
                          <a:sym typeface="Arial"/>
                        </a:rPr>
                        <a:t>2</a:t>
                      </a:r>
                      <a:r>
                        <a:rPr lang="en-US" sz="2400" dirty="0">
                          <a:solidFill>
                            <a:schemeClr val="accent5">
                              <a:lumMod val="50000"/>
                            </a:schemeClr>
                          </a:solidFill>
                          <a:latin typeface="Montserrat" panose="00000500000000000000" pitchFamily="50" charset="0"/>
                          <a:ea typeface="Arial"/>
                          <a:cs typeface="Arial"/>
                          <a:sym typeface="Arial"/>
                        </a:rPr>
                        <a:t>]</a:t>
                      </a:r>
                      <a:endParaRPr lang="en-US" sz="2400" dirty="0"/>
                    </a:p>
                  </a:txBody>
                  <a:tcPr anchor="ctr"/>
                </a:tc>
                <a:extLst>
                  <a:ext uri="{0D108BD9-81ED-4DB2-BD59-A6C34878D82A}">
                    <a16:rowId xmlns:a16="http://schemas.microsoft.com/office/drawing/2014/main" val="779904515"/>
                  </a:ext>
                </a:extLst>
              </a:tr>
              <a:tr h="868127">
                <a:tc>
                  <a:txBody>
                    <a:bodyPr/>
                    <a:lstStyle/>
                    <a:p>
                      <a:pPr algn="ctr"/>
                      <a:r>
                        <a:rPr lang="en-US" sz="2400" b="1" dirty="0">
                          <a:solidFill>
                            <a:schemeClr val="bg1"/>
                          </a:solidFill>
                          <a:latin typeface="Montserrat" panose="00000500000000000000" pitchFamily="50" charset="0"/>
                        </a:rPr>
                        <a:t>ROW 2</a:t>
                      </a: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ontserrat" panose="00000500000000000000" pitchFamily="50" charset="0"/>
                          <a:ea typeface="Arial"/>
                          <a:cs typeface="Arial"/>
                          <a:sym typeface="Arial"/>
                        </a:rPr>
                        <a:t>matrix</a:t>
                      </a:r>
                      <a:r>
                        <a:rPr lang="en-US" sz="2400" dirty="0">
                          <a:solidFill>
                            <a:schemeClr val="accent5">
                              <a:lumMod val="50000"/>
                            </a:schemeClr>
                          </a:solidFill>
                          <a:latin typeface="Montserrat" panose="00000500000000000000" pitchFamily="50" charset="0"/>
                          <a:ea typeface="Arial"/>
                          <a:cs typeface="Arial"/>
                          <a:sym typeface="Arial"/>
                        </a:rPr>
                        <a:t>[</a:t>
                      </a:r>
                      <a:r>
                        <a:rPr lang="en-US" sz="2400" dirty="0">
                          <a:solidFill>
                            <a:schemeClr val="accent2"/>
                          </a:solidFill>
                          <a:latin typeface="Montserrat" panose="00000500000000000000" pitchFamily="50" charset="0"/>
                          <a:ea typeface="Arial"/>
                          <a:cs typeface="Arial"/>
                          <a:sym typeface="Arial"/>
                        </a:rPr>
                        <a:t>1</a:t>
                      </a:r>
                      <a:r>
                        <a:rPr lang="en-US" sz="2400" dirty="0">
                          <a:solidFill>
                            <a:schemeClr val="accent5">
                              <a:lumMod val="50000"/>
                            </a:schemeClr>
                          </a:solidFill>
                          <a:latin typeface="Montserrat" panose="00000500000000000000" pitchFamily="50" charset="0"/>
                          <a:ea typeface="Arial"/>
                          <a:cs typeface="Arial"/>
                          <a:sym typeface="Arial"/>
                        </a:rPr>
                        <a:t>][</a:t>
                      </a:r>
                      <a:r>
                        <a:rPr lang="en-US" sz="2400" dirty="0">
                          <a:solidFill>
                            <a:schemeClr val="accent2"/>
                          </a:solidFill>
                          <a:latin typeface="Montserrat" panose="00000500000000000000" pitchFamily="50" charset="0"/>
                          <a:ea typeface="Arial"/>
                          <a:cs typeface="Arial"/>
                          <a:sym typeface="Arial"/>
                        </a:rPr>
                        <a:t>0</a:t>
                      </a:r>
                      <a:r>
                        <a:rPr lang="en-US" sz="2400" dirty="0">
                          <a:solidFill>
                            <a:schemeClr val="accent5">
                              <a:lumMod val="50000"/>
                            </a:schemeClr>
                          </a:solidFill>
                          <a:latin typeface="Montserrat" panose="00000500000000000000" pitchFamily="50" charset="0"/>
                          <a:ea typeface="Arial"/>
                          <a:cs typeface="Arial"/>
                          <a:sym typeface="Arial"/>
                        </a:rPr>
                        <a:t>]</a:t>
                      </a:r>
                      <a:endParaRPr 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ontserrat" panose="00000500000000000000" pitchFamily="50" charset="0"/>
                          <a:ea typeface="Arial"/>
                          <a:cs typeface="Arial"/>
                          <a:sym typeface="Arial"/>
                        </a:rPr>
                        <a:t>matrix</a:t>
                      </a:r>
                      <a:r>
                        <a:rPr lang="en-US" sz="2400" dirty="0">
                          <a:solidFill>
                            <a:schemeClr val="accent5">
                              <a:lumMod val="50000"/>
                            </a:schemeClr>
                          </a:solidFill>
                          <a:latin typeface="Montserrat" panose="00000500000000000000" pitchFamily="50" charset="0"/>
                          <a:ea typeface="Arial"/>
                          <a:cs typeface="Arial"/>
                          <a:sym typeface="Arial"/>
                        </a:rPr>
                        <a:t>[</a:t>
                      </a:r>
                      <a:r>
                        <a:rPr lang="en-US" sz="2400" dirty="0">
                          <a:solidFill>
                            <a:schemeClr val="accent2"/>
                          </a:solidFill>
                          <a:latin typeface="Montserrat" panose="00000500000000000000" pitchFamily="50" charset="0"/>
                          <a:ea typeface="Arial"/>
                          <a:cs typeface="Arial"/>
                          <a:sym typeface="Arial"/>
                        </a:rPr>
                        <a:t>1</a:t>
                      </a:r>
                      <a:r>
                        <a:rPr lang="en-US" sz="2400" dirty="0">
                          <a:solidFill>
                            <a:schemeClr val="accent5">
                              <a:lumMod val="50000"/>
                            </a:schemeClr>
                          </a:solidFill>
                          <a:latin typeface="Montserrat" panose="00000500000000000000" pitchFamily="50" charset="0"/>
                          <a:ea typeface="Arial"/>
                          <a:cs typeface="Arial"/>
                          <a:sym typeface="Arial"/>
                        </a:rPr>
                        <a:t>][</a:t>
                      </a:r>
                      <a:r>
                        <a:rPr lang="en-US" sz="2400" dirty="0">
                          <a:solidFill>
                            <a:schemeClr val="accent2"/>
                          </a:solidFill>
                          <a:latin typeface="Montserrat" panose="00000500000000000000" pitchFamily="50" charset="0"/>
                          <a:ea typeface="Arial"/>
                          <a:cs typeface="Arial"/>
                          <a:sym typeface="Arial"/>
                        </a:rPr>
                        <a:t>1</a:t>
                      </a:r>
                      <a:r>
                        <a:rPr lang="en-US" sz="2400" dirty="0">
                          <a:solidFill>
                            <a:schemeClr val="accent5">
                              <a:lumMod val="50000"/>
                            </a:schemeClr>
                          </a:solidFill>
                          <a:latin typeface="Montserrat" panose="00000500000000000000" pitchFamily="50" charset="0"/>
                          <a:ea typeface="Arial"/>
                          <a:cs typeface="Arial"/>
                          <a:sym typeface="Arial"/>
                        </a:rPr>
                        <a:t>]</a:t>
                      </a:r>
                      <a:endParaRPr 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ontserrat" panose="00000500000000000000" pitchFamily="50" charset="0"/>
                          <a:ea typeface="Arial"/>
                          <a:cs typeface="Arial"/>
                          <a:sym typeface="Arial"/>
                        </a:rPr>
                        <a:t>matrix</a:t>
                      </a:r>
                      <a:r>
                        <a:rPr lang="en-US" sz="2400" dirty="0">
                          <a:solidFill>
                            <a:schemeClr val="accent5">
                              <a:lumMod val="50000"/>
                            </a:schemeClr>
                          </a:solidFill>
                          <a:latin typeface="Montserrat" panose="00000500000000000000" pitchFamily="50" charset="0"/>
                          <a:ea typeface="Arial"/>
                          <a:cs typeface="Arial"/>
                          <a:sym typeface="Arial"/>
                        </a:rPr>
                        <a:t>[</a:t>
                      </a:r>
                      <a:r>
                        <a:rPr lang="en-US" sz="2400" dirty="0">
                          <a:solidFill>
                            <a:schemeClr val="accent2"/>
                          </a:solidFill>
                          <a:latin typeface="Montserrat" panose="00000500000000000000" pitchFamily="50" charset="0"/>
                          <a:ea typeface="Arial"/>
                          <a:cs typeface="Arial"/>
                          <a:sym typeface="Arial"/>
                        </a:rPr>
                        <a:t>1</a:t>
                      </a:r>
                      <a:r>
                        <a:rPr lang="en-US" sz="2400" dirty="0">
                          <a:solidFill>
                            <a:schemeClr val="accent5">
                              <a:lumMod val="50000"/>
                            </a:schemeClr>
                          </a:solidFill>
                          <a:latin typeface="Montserrat" panose="00000500000000000000" pitchFamily="50" charset="0"/>
                          <a:ea typeface="Arial"/>
                          <a:cs typeface="Arial"/>
                          <a:sym typeface="Arial"/>
                        </a:rPr>
                        <a:t>][</a:t>
                      </a:r>
                      <a:r>
                        <a:rPr lang="en-US" sz="2400" dirty="0">
                          <a:solidFill>
                            <a:schemeClr val="accent2"/>
                          </a:solidFill>
                          <a:latin typeface="Montserrat" panose="00000500000000000000" pitchFamily="50" charset="0"/>
                          <a:ea typeface="Arial"/>
                          <a:cs typeface="Arial"/>
                          <a:sym typeface="Arial"/>
                        </a:rPr>
                        <a:t>2</a:t>
                      </a:r>
                      <a:r>
                        <a:rPr lang="en-US" sz="2400" dirty="0">
                          <a:solidFill>
                            <a:schemeClr val="accent5">
                              <a:lumMod val="50000"/>
                            </a:schemeClr>
                          </a:solidFill>
                          <a:latin typeface="Montserrat" panose="00000500000000000000" pitchFamily="50" charset="0"/>
                          <a:ea typeface="Arial"/>
                          <a:cs typeface="Arial"/>
                          <a:sym typeface="Arial"/>
                        </a:rPr>
                        <a:t>]</a:t>
                      </a:r>
                      <a:endParaRPr lang="en-US" sz="2400" dirty="0"/>
                    </a:p>
                  </a:txBody>
                  <a:tcPr anchor="ctr"/>
                </a:tc>
                <a:extLst>
                  <a:ext uri="{0D108BD9-81ED-4DB2-BD59-A6C34878D82A}">
                    <a16:rowId xmlns:a16="http://schemas.microsoft.com/office/drawing/2014/main" val="3328360619"/>
                  </a:ext>
                </a:extLst>
              </a:tr>
            </a:tbl>
          </a:graphicData>
        </a:graphic>
      </p:graphicFrame>
      <p:sp>
        <p:nvSpPr>
          <p:cNvPr id="11" name="Title 1"/>
          <p:cNvSpPr txBox="1">
            <a:spLocks/>
          </p:cNvSpPr>
          <p:nvPr/>
        </p:nvSpPr>
        <p:spPr>
          <a:xfrm>
            <a:off x="0" y="6094492"/>
            <a:ext cx="12192000" cy="45569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rgbClr val="002060"/>
                </a:solidFill>
                <a:latin typeface="Montserrat" panose="00000500000000000000" pitchFamily="50" charset="0"/>
              </a:rPr>
              <a:t>(Two-Dimensional Array)</a:t>
            </a:r>
          </a:p>
        </p:txBody>
      </p:sp>
      <p:sp>
        <p:nvSpPr>
          <p:cNvPr id="7" name="Rectangle 6"/>
          <p:cNvSpPr/>
          <p:nvPr/>
        </p:nvSpPr>
        <p:spPr>
          <a:xfrm>
            <a:off x="975260" y="2067546"/>
            <a:ext cx="8757215" cy="584775"/>
          </a:xfrm>
          <a:prstGeom prst="rect">
            <a:avLst/>
          </a:prstGeom>
        </p:spPr>
        <p:txBody>
          <a:bodyPr wrap="square">
            <a:spAutoFit/>
          </a:bodyPr>
          <a:lstStyle/>
          <a:p>
            <a:r>
              <a:rPr lang="en-US" sz="3200" dirty="0">
                <a:latin typeface="Montserrat" panose="00000500000000000000" pitchFamily="50" charset="0"/>
              </a:rPr>
              <a:t>Initialize an multi-dimensional array: </a:t>
            </a:r>
          </a:p>
        </p:txBody>
      </p:sp>
    </p:spTree>
    <p:extLst>
      <p:ext uri="{BB962C8B-B14F-4D97-AF65-F5344CB8AC3E}">
        <p14:creationId xmlns:p14="http://schemas.microsoft.com/office/powerpoint/2010/main" val="3312546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808"/>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Multi-Dimensional Arrays</a:t>
            </a:r>
          </a:p>
        </p:txBody>
      </p:sp>
      <p:sp>
        <p:nvSpPr>
          <p:cNvPr id="8" name="Title 1"/>
          <p:cNvSpPr txBox="1">
            <a:spLocks/>
          </p:cNvSpPr>
          <p:nvPr/>
        </p:nvSpPr>
        <p:spPr>
          <a:xfrm>
            <a:off x="0" y="908363"/>
            <a:ext cx="12192000" cy="57640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002060"/>
                </a:solidFill>
                <a:effectLst>
                  <a:outerShdw blurRad="38100" dist="38100" dir="2700000" algn="tl">
                    <a:srgbClr val="000000">
                      <a:alpha val="43137"/>
                    </a:srgbClr>
                  </a:outerShdw>
                </a:effectLst>
                <a:latin typeface="Montserrat" panose="00000500000000000000" pitchFamily="50" charset="0"/>
              </a:rPr>
              <a:t>(array of an array)</a:t>
            </a:r>
          </a:p>
        </p:txBody>
      </p:sp>
      <p:sp>
        <p:nvSpPr>
          <p:cNvPr id="7" name="Rectangle 6"/>
          <p:cNvSpPr/>
          <p:nvPr/>
        </p:nvSpPr>
        <p:spPr>
          <a:xfrm>
            <a:off x="975260" y="2067546"/>
            <a:ext cx="8757215" cy="584775"/>
          </a:xfrm>
          <a:prstGeom prst="rect">
            <a:avLst/>
          </a:prstGeom>
        </p:spPr>
        <p:txBody>
          <a:bodyPr wrap="square">
            <a:spAutoFit/>
          </a:bodyPr>
          <a:lstStyle/>
          <a:p>
            <a:r>
              <a:rPr lang="en-US" sz="3200" dirty="0">
                <a:latin typeface="Montserrat" panose="00000500000000000000" pitchFamily="50" charset="0"/>
              </a:rPr>
              <a:t>Initialize an multi-dimensional array: </a:t>
            </a:r>
          </a:p>
        </p:txBody>
      </p:sp>
      <p:sp>
        <p:nvSpPr>
          <p:cNvPr id="10" name="Subtitle 2"/>
          <p:cNvSpPr txBox="1">
            <a:spLocks/>
          </p:cNvSpPr>
          <p:nvPr/>
        </p:nvSpPr>
        <p:spPr>
          <a:xfrm>
            <a:off x="975260" y="2815626"/>
            <a:ext cx="9762150" cy="34222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lgn="l">
              <a:lnSpc>
                <a:spcPct val="150000"/>
              </a:lnSpc>
              <a:buFont typeface="Arial" panose="020B0604020202020204" pitchFamily="34" charset="0"/>
              <a:buChar char="•"/>
            </a:pPr>
            <a:r>
              <a:rPr lang="en-US" sz="3600" dirty="0">
                <a:solidFill>
                  <a:srgbClr val="002060"/>
                </a:solidFill>
                <a:latin typeface="Montserrat" panose="00000500000000000000" pitchFamily="50" charset="0"/>
                <a:ea typeface="Arial"/>
                <a:cs typeface="Arial"/>
                <a:sym typeface="Arial"/>
              </a:rPr>
              <a:t>int </a:t>
            </a:r>
            <a:r>
              <a:rPr lang="en-US" sz="3600" dirty="0">
                <a:latin typeface="Montserrat" panose="00000500000000000000" pitchFamily="50" charset="0"/>
                <a:ea typeface="Arial"/>
                <a:cs typeface="Arial"/>
                <a:sym typeface="Arial"/>
              </a:rPr>
              <a:t>c</a:t>
            </a:r>
            <a:r>
              <a:rPr lang="en-US" sz="3600" dirty="0">
                <a:solidFill>
                  <a:srgbClr val="002060"/>
                </a:solidFill>
                <a:latin typeface="Montserrat" panose="00000500000000000000" pitchFamily="50" charset="0"/>
                <a:ea typeface="Arial"/>
                <a:cs typeface="Arial"/>
                <a:sym typeface="Arial"/>
              </a:rPr>
              <a:t>[</a:t>
            </a:r>
            <a:r>
              <a:rPr lang="en-US" sz="3600" dirty="0">
                <a:solidFill>
                  <a:schemeClr val="accent2"/>
                </a:solidFill>
                <a:latin typeface="Montserrat" panose="00000500000000000000" pitchFamily="50" charset="0"/>
                <a:ea typeface="Arial"/>
                <a:cs typeface="Arial"/>
                <a:sym typeface="Arial"/>
              </a:rPr>
              <a:t>2</a:t>
            </a:r>
            <a:r>
              <a:rPr lang="en-US" sz="3600" dirty="0">
                <a:solidFill>
                  <a:srgbClr val="002060"/>
                </a:solidFill>
                <a:latin typeface="Montserrat" panose="00000500000000000000" pitchFamily="50" charset="0"/>
                <a:ea typeface="Arial"/>
                <a:cs typeface="Arial"/>
                <a:sym typeface="Arial"/>
              </a:rPr>
              <a:t>][</a:t>
            </a:r>
            <a:r>
              <a:rPr lang="en-US" sz="3600" dirty="0">
                <a:solidFill>
                  <a:schemeClr val="accent2"/>
                </a:solidFill>
                <a:latin typeface="Montserrat" panose="00000500000000000000" pitchFamily="50" charset="0"/>
                <a:ea typeface="Arial"/>
                <a:cs typeface="Arial"/>
                <a:sym typeface="Arial"/>
              </a:rPr>
              <a:t>3</a:t>
            </a:r>
            <a:r>
              <a:rPr lang="en-US" sz="3600" dirty="0">
                <a:solidFill>
                  <a:srgbClr val="002060"/>
                </a:solidFill>
                <a:latin typeface="Montserrat" panose="00000500000000000000" pitchFamily="50" charset="0"/>
                <a:ea typeface="Arial"/>
                <a:cs typeface="Arial"/>
                <a:sym typeface="Arial"/>
              </a:rPr>
              <a:t>] = {{</a:t>
            </a:r>
            <a:r>
              <a:rPr lang="en-US" sz="3600" dirty="0">
                <a:solidFill>
                  <a:schemeClr val="accent2"/>
                </a:solidFill>
                <a:latin typeface="Montserrat" panose="00000500000000000000" pitchFamily="50" charset="0"/>
                <a:ea typeface="Arial"/>
                <a:cs typeface="Arial"/>
                <a:sym typeface="Arial"/>
              </a:rPr>
              <a:t>1</a:t>
            </a:r>
            <a:r>
              <a:rPr lang="en-US" sz="3600" dirty="0">
                <a:solidFill>
                  <a:srgbClr val="002060"/>
                </a:solidFill>
                <a:latin typeface="Montserrat" panose="00000500000000000000" pitchFamily="50" charset="0"/>
                <a:ea typeface="Arial"/>
                <a:cs typeface="Arial"/>
                <a:sym typeface="Arial"/>
              </a:rPr>
              <a:t>, </a:t>
            </a:r>
            <a:r>
              <a:rPr lang="en-US" sz="3600" dirty="0">
                <a:solidFill>
                  <a:schemeClr val="accent2"/>
                </a:solidFill>
                <a:latin typeface="Montserrat" panose="00000500000000000000" pitchFamily="50" charset="0"/>
                <a:ea typeface="Arial"/>
                <a:cs typeface="Arial"/>
                <a:sym typeface="Arial"/>
              </a:rPr>
              <a:t>3</a:t>
            </a:r>
            <a:r>
              <a:rPr lang="en-US" sz="3600" dirty="0">
                <a:solidFill>
                  <a:srgbClr val="002060"/>
                </a:solidFill>
                <a:latin typeface="Montserrat" panose="00000500000000000000" pitchFamily="50" charset="0"/>
                <a:ea typeface="Arial"/>
                <a:cs typeface="Arial"/>
                <a:sym typeface="Arial"/>
              </a:rPr>
              <a:t>, </a:t>
            </a:r>
            <a:r>
              <a:rPr lang="en-US" sz="3600" dirty="0">
                <a:solidFill>
                  <a:schemeClr val="accent2"/>
                </a:solidFill>
                <a:latin typeface="Montserrat" panose="00000500000000000000" pitchFamily="50" charset="0"/>
                <a:ea typeface="Arial"/>
                <a:cs typeface="Arial"/>
                <a:sym typeface="Arial"/>
              </a:rPr>
              <a:t>0</a:t>
            </a:r>
            <a:r>
              <a:rPr lang="en-US" sz="3600" dirty="0">
                <a:solidFill>
                  <a:srgbClr val="002060"/>
                </a:solidFill>
                <a:latin typeface="Montserrat" panose="00000500000000000000" pitchFamily="50" charset="0"/>
                <a:ea typeface="Arial"/>
                <a:cs typeface="Arial"/>
                <a:sym typeface="Arial"/>
              </a:rPr>
              <a:t>}, {</a:t>
            </a:r>
            <a:r>
              <a:rPr lang="en-US" sz="3600" dirty="0">
                <a:solidFill>
                  <a:schemeClr val="accent2"/>
                </a:solidFill>
                <a:latin typeface="Montserrat" panose="00000500000000000000" pitchFamily="50" charset="0"/>
                <a:ea typeface="Arial"/>
                <a:cs typeface="Arial"/>
                <a:sym typeface="Arial"/>
              </a:rPr>
              <a:t>-1</a:t>
            </a:r>
            <a:r>
              <a:rPr lang="en-US" sz="3600" dirty="0">
                <a:solidFill>
                  <a:srgbClr val="002060"/>
                </a:solidFill>
                <a:latin typeface="Montserrat" panose="00000500000000000000" pitchFamily="50" charset="0"/>
                <a:ea typeface="Arial"/>
                <a:cs typeface="Arial"/>
                <a:sym typeface="Arial"/>
              </a:rPr>
              <a:t>, </a:t>
            </a:r>
            <a:r>
              <a:rPr lang="en-US" sz="3600" dirty="0">
                <a:solidFill>
                  <a:schemeClr val="accent2"/>
                </a:solidFill>
                <a:latin typeface="Montserrat" panose="00000500000000000000" pitchFamily="50" charset="0"/>
                <a:ea typeface="Arial"/>
                <a:cs typeface="Arial"/>
                <a:sym typeface="Arial"/>
              </a:rPr>
              <a:t>5</a:t>
            </a:r>
            <a:r>
              <a:rPr lang="en-US" sz="3600" dirty="0">
                <a:solidFill>
                  <a:srgbClr val="002060"/>
                </a:solidFill>
                <a:latin typeface="Montserrat" panose="00000500000000000000" pitchFamily="50" charset="0"/>
                <a:ea typeface="Arial"/>
                <a:cs typeface="Arial"/>
                <a:sym typeface="Arial"/>
              </a:rPr>
              <a:t>, </a:t>
            </a:r>
            <a:r>
              <a:rPr lang="en-US" sz="3600" dirty="0">
                <a:solidFill>
                  <a:schemeClr val="accent2"/>
                </a:solidFill>
                <a:latin typeface="Montserrat" panose="00000500000000000000" pitchFamily="50" charset="0"/>
                <a:ea typeface="Arial"/>
                <a:cs typeface="Arial"/>
                <a:sym typeface="Arial"/>
              </a:rPr>
              <a:t>9</a:t>
            </a:r>
            <a:r>
              <a:rPr lang="en-US" sz="3600" dirty="0">
                <a:solidFill>
                  <a:srgbClr val="002060"/>
                </a:solidFill>
                <a:latin typeface="Montserrat" panose="00000500000000000000" pitchFamily="50" charset="0"/>
                <a:ea typeface="Arial"/>
                <a:cs typeface="Arial"/>
                <a:sym typeface="Arial"/>
              </a:rPr>
              <a:t>}};</a:t>
            </a:r>
          </a:p>
          <a:p>
            <a:pPr marL="571500" indent="-571500" algn="l">
              <a:lnSpc>
                <a:spcPct val="150000"/>
              </a:lnSpc>
              <a:buFont typeface="Arial" panose="020B0604020202020204" pitchFamily="34" charset="0"/>
              <a:buChar char="•"/>
            </a:pPr>
            <a:r>
              <a:rPr lang="en-US" sz="3600" dirty="0">
                <a:solidFill>
                  <a:srgbClr val="002060"/>
                </a:solidFill>
                <a:latin typeface="Montserrat" panose="00000500000000000000" pitchFamily="50" charset="0"/>
                <a:ea typeface="Arial"/>
                <a:cs typeface="Arial"/>
                <a:sym typeface="Arial"/>
              </a:rPr>
              <a:t>int </a:t>
            </a:r>
            <a:r>
              <a:rPr lang="en-US" sz="3600" dirty="0">
                <a:latin typeface="Montserrat" panose="00000500000000000000" pitchFamily="50" charset="0"/>
                <a:ea typeface="Arial"/>
                <a:cs typeface="Arial"/>
                <a:sym typeface="Arial"/>
              </a:rPr>
              <a:t>c</a:t>
            </a:r>
            <a:r>
              <a:rPr lang="en-US" sz="3600" dirty="0">
                <a:solidFill>
                  <a:srgbClr val="002060"/>
                </a:solidFill>
                <a:latin typeface="Montserrat" panose="00000500000000000000" pitchFamily="50" charset="0"/>
                <a:ea typeface="Arial"/>
                <a:cs typeface="Arial"/>
                <a:sym typeface="Arial"/>
              </a:rPr>
              <a:t>[][</a:t>
            </a:r>
            <a:r>
              <a:rPr lang="en-US" sz="3600" dirty="0">
                <a:solidFill>
                  <a:schemeClr val="accent2"/>
                </a:solidFill>
                <a:latin typeface="Montserrat" panose="00000500000000000000" pitchFamily="50" charset="0"/>
                <a:ea typeface="Arial"/>
                <a:cs typeface="Arial"/>
                <a:sym typeface="Arial"/>
              </a:rPr>
              <a:t>3</a:t>
            </a:r>
            <a:r>
              <a:rPr lang="en-US" sz="3600" dirty="0">
                <a:solidFill>
                  <a:srgbClr val="002060"/>
                </a:solidFill>
                <a:latin typeface="Montserrat" panose="00000500000000000000" pitchFamily="50" charset="0"/>
                <a:ea typeface="Arial"/>
                <a:cs typeface="Arial"/>
                <a:sym typeface="Arial"/>
              </a:rPr>
              <a:t>] = {{</a:t>
            </a:r>
            <a:r>
              <a:rPr lang="en-US" sz="3600" dirty="0">
                <a:solidFill>
                  <a:schemeClr val="accent2"/>
                </a:solidFill>
                <a:latin typeface="Montserrat" panose="00000500000000000000" pitchFamily="50" charset="0"/>
                <a:ea typeface="Arial"/>
                <a:cs typeface="Arial"/>
                <a:sym typeface="Arial"/>
              </a:rPr>
              <a:t>1</a:t>
            </a:r>
            <a:r>
              <a:rPr lang="en-US" sz="3600" dirty="0">
                <a:solidFill>
                  <a:srgbClr val="002060"/>
                </a:solidFill>
                <a:latin typeface="Montserrat" panose="00000500000000000000" pitchFamily="50" charset="0"/>
                <a:ea typeface="Arial"/>
                <a:cs typeface="Arial"/>
                <a:sym typeface="Arial"/>
              </a:rPr>
              <a:t>, </a:t>
            </a:r>
            <a:r>
              <a:rPr lang="en-US" sz="3600" dirty="0">
                <a:solidFill>
                  <a:schemeClr val="accent2"/>
                </a:solidFill>
                <a:latin typeface="Montserrat" panose="00000500000000000000" pitchFamily="50" charset="0"/>
                <a:ea typeface="Arial"/>
                <a:cs typeface="Arial"/>
                <a:sym typeface="Arial"/>
              </a:rPr>
              <a:t>3</a:t>
            </a:r>
            <a:r>
              <a:rPr lang="en-US" sz="3600" dirty="0">
                <a:solidFill>
                  <a:srgbClr val="002060"/>
                </a:solidFill>
                <a:latin typeface="Montserrat" panose="00000500000000000000" pitchFamily="50" charset="0"/>
                <a:ea typeface="Arial"/>
                <a:cs typeface="Arial"/>
                <a:sym typeface="Arial"/>
              </a:rPr>
              <a:t>, </a:t>
            </a:r>
            <a:r>
              <a:rPr lang="en-US" sz="3600" dirty="0">
                <a:solidFill>
                  <a:schemeClr val="accent2"/>
                </a:solidFill>
                <a:latin typeface="Montserrat" panose="00000500000000000000" pitchFamily="50" charset="0"/>
                <a:ea typeface="Arial"/>
                <a:cs typeface="Arial"/>
                <a:sym typeface="Arial"/>
              </a:rPr>
              <a:t>0</a:t>
            </a:r>
            <a:r>
              <a:rPr lang="en-US" sz="3600" dirty="0">
                <a:solidFill>
                  <a:srgbClr val="002060"/>
                </a:solidFill>
                <a:latin typeface="Montserrat" panose="00000500000000000000" pitchFamily="50" charset="0"/>
                <a:ea typeface="Arial"/>
                <a:cs typeface="Arial"/>
                <a:sym typeface="Arial"/>
              </a:rPr>
              <a:t>}, {</a:t>
            </a:r>
            <a:r>
              <a:rPr lang="en-US" sz="3600" dirty="0">
                <a:solidFill>
                  <a:schemeClr val="accent2"/>
                </a:solidFill>
                <a:latin typeface="Montserrat" panose="00000500000000000000" pitchFamily="50" charset="0"/>
                <a:ea typeface="Arial"/>
                <a:cs typeface="Arial"/>
                <a:sym typeface="Arial"/>
              </a:rPr>
              <a:t>-1</a:t>
            </a:r>
            <a:r>
              <a:rPr lang="en-US" sz="3600" dirty="0">
                <a:solidFill>
                  <a:srgbClr val="002060"/>
                </a:solidFill>
                <a:latin typeface="Montserrat" panose="00000500000000000000" pitchFamily="50" charset="0"/>
                <a:ea typeface="Arial"/>
                <a:cs typeface="Arial"/>
                <a:sym typeface="Arial"/>
              </a:rPr>
              <a:t>, </a:t>
            </a:r>
            <a:r>
              <a:rPr lang="en-US" sz="3600" dirty="0">
                <a:solidFill>
                  <a:schemeClr val="accent2"/>
                </a:solidFill>
                <a:latin typeface="Montserrat" panose="00000500000000000000" pitchFamily="50" charset="0"/>
                <a:ea typeface="Arial"/>
                <a:cs typeface="Arial"/>
                <a:sym typeface="Arial"/>
              </a:rPr>
              <a:t>5</a:t>
            </a:r>
            <a:r>
              <a:rPr lang="en-US" sz="3600" dirty="0">
                <a:solidFill>
                  <a:srgbClr val="002060"/>
                </a:solidFill>
                <a:latin typeface="Montserrat" panose="00000500000000000000" pitchFamily="50" charset="0"/>
                <a:ea typeface="Arial"/>
                <a:cs typeface="Arial"/>
                <a:sym typeface="Arial"/>
              </a:rPr>
              <a:t>, </a:t>
            </a:r>
            <a:r>
              <a:rPr lang="en-US" sz="3600" dirty="0">
                <a:solidFill>
                  <a:schemeClr val="accent2"/>
                </a:solidFill>
                <a:latin typeface="Montserrat" panose="00000500000000000000" pitchFamily="50" charset="0"/>
                <a:ea typeface="Arial"/>
                <a:cs typeface="Arial"/>
                <a:sym typeface="Arial"/>
              </a:rPr>
              <a:t>9</a:t>
            </a:r>
            <a:r>
              <a:rPr lang="en-US" sz="3600" dirty="0">
                <a:solidFill>
                  <a:srgbClr val="002060"/>
                </a:solidFill>
                <a:latin typeface="Montserrat" panose="00000500000000000000" pitchFamily="50" charset="0"/>
                <a:ea typeface="Arial"/>
                <a:cs typeface="Arial"/>
                <a:sym typeface="Arial"/>
              </a:rPr>
              <a:t>}}; </a:t>
            </a:r>
          </a:p>
          <a:p>
            <a:pPr marL="571500" indent="-571500" algn="l">
              <a:lnSpc>
                <a:spcPct val="150000"/>
              </a:lnSpc>
              <a:buFont typeface="Arial" panose="020B0604020202020204" pitchFamily="34" charset="0"/>
              <a:buChar char="•"/>
            </a:pPr>
            <a:r>
              <a:rPr lang="en-US" sz="3600" dirty="0">
                <a:solidFill>
                  <a:srgbClr val="002060"/>
                </a:solidFill>
                <a:latin typeface="Montserrat" panose="00000500000000000000" pitchFamily="50" charset="0"/>
                <a:ea typeface="Arial"/>
                <a:cs typeface="Arial"/>
                <a:sym typeface="Arial"/>
              </a:rPr>
              <a:t>int </a:t>
            </a:r>
            <a:r>
              <a:rPr lang="en-US" sz="3600" dirty="0">
                <a:latin typeface="Montserrat" panose="00000500000000000000" pitchFamily="50" charset="0"/>
                <a:ea typeface="Arial"/>
                <a:cs typeface="Arial"/>
                <a:sym typeface="Arial"/>
              </a:rPr>
              <a:t>c</a:t>
            </a:r>
            <a:r>
              <a:rPr lang="en-US" sz="3600" dirty="0">
                <a:solidFill>
                  <a:srgbClr val="002060"/>
                </a:solidFill>
                <a:latin typeface="Montserrat" panose="00000500000000000000" pitchFamily="50" charset="0"/>
                <a:ea typeface="Arial"/>
                <a:cs typeface="Arial"/>
                <a:sym typeface="Arial"/>
              </a:rPr>
              <a:t>[</a:t>
            </a:r>
            <a:r>
              <a:rPr lang="en-US" sz="3600" dirty="0">
                <a:solidFill>
                  <a:schemeClr val="accent2"/>
                </a:solidFill>
                <a:latin typeface="Montserrat" panose="00000500000000000000" pitchFamily="50" charset="0"/>
                <a:ea typeface="Arial"/>
                <a:cs typeface="Arial"/>
                <a:sym typeface="Arial"/>
              </a:rPr>
              <a:t>2</a:t>
            </a:r>
            <a:r>
              <a:rPr lang="en-US" sz="3600" dirty="0">
                <a:solidFill>
                  <a:srgbClr val="002060"/>
                </a:solidFill>
                <a:latin typeface="Montserrat" panose="00000500000000000000" pitchFamily="50" charset="0"/>
                <a:ea typeface="Arial"/>
                <a:cs typeface="Arial"/>
                <a:sym typeface="Arial"/>
              </a:rPr>
              <a:t>][</a:t>
            </a:r>
            <a:r>
              <a:rPr lang="en-US" sz="3600" dirty="0">
                <a:solidFill>
                  <a:schemeClr val="accent2"/>
                </a:solidFill>
                <a:latin typeface="Montserrat" panose="00000500000000000000" pitchFamily="50" charset="0"/>
                <a:ea typeface="Arial"/>
                <a:cs typeface="Arial"/>
                <a:sym typeface="Arial"/>
              </a:rPr>
              <a:t>3</a:t>
            </a:r>
            <a:r>
              <a:rPr lang="en-US" sz="3600" dirty="0">
                <a:solidFill>
                  <a:srgbClr val="002060"/>
                </a:solidFill>
                <a:latin typeface="Montserrat" panose="00000500000000000000" pitchFamily="50" charset="0"/>
                <a:ea typeface="Arial"/>
                <a:cs typeface="Arial"/>
                <a:sym typeface="Arial"/>
              </a:rPr>
              <a:t>] = {</a:t>
            </a:r>
            <a:r>
              <a:rPr lang="en-US" sz="3600" dirty="0">
                <a:solidFill>
                  <a:schemeClr val="accent2"/>
                </a:solidFill>
                <a:latin typeface="Montserrat" panose="00000500000000000000" pitchFamily="50" charset="0"/>
                <a:ea typeface="Arial"/>
                <a:cs typeface="Arial"/>
                <a:sym typeface="Arial"/>
              </a:rPr>
              <a:t>1</a:t>
            </a:r>
            <a:r>
              <a:rPr lang="en-US" sz="3600" dirty="0">
                <a:solidFill>
                  <a:srgbClr val="002060"/>
                </a:solidFill>
                <a:latin typeface="Montserrat" panose="00000500000000000000" pitchFamily="50" charset="0"/>
                <a:ea typeface="Arial"/>
                <a:cs typeface="Arial"/>
                <a:sym typeface="Arial"/>
              </a:rPr>
              <a:t>, </a:t>
            </a:r>
            <a:r>
              <a:rPr lang="en-US" sz="3600" dirty="0">
                <a:solidFill>
                  <a:schemeClr val="accent2"/>
                </a:solidFill>
                <a:latin typeface="Montserrat" panose="00000500000000000000" pitchFamily="50" charset="0"/>
                <a:ea typeface="Arial"/>
                <a:cs typeface="Arial"/>
                <a:sym typeface="Arial"/>
              </a:rPr>
              <a:t>3</a:t>
            </a:r>
            <a:r>
              <a:rPr lang="en-US" sz="3600" dirty="0">
                <a:solidFill>
                  <a:srgbClr val="002060"/>
                </a:solidFill>
                <a:latin typeface="Montserrat" panose="00000500000000000000" pitchFamily="50" charset="0"/>
                <a:ea typeface="Arial"/>
                <a:cs typeface="Arial"/>
                <a:sym typeface="Arial"/>
              </a:rPr>
              <a:t>, </a:t>
            </a:r>
            <a:r>
              <a:rPr lang="en-US" sz="3600" dirty="0">
                <a:solidFill>
                  <a:schemeClr val="accent2"/>
                </a:solidFill>
                <a:latin typeface="Montserrat" panose="00000500000000000000" pitchFamily="50" charset="0"/>
                <a:ea typeface="Arial"/>
                <a:cs typeface="Arial"/>
                <a:sym typeface="Arial"/>
              </a:rPr>
              <a:t>0</a:t>
            </a:r>
            <a:r>
              <a:rPr lang="en-US" sz="3600" dirty="0">
                <a:solidFill>
                  <a:srgbClr val="002060"/>
                </a:solidFill>
                <a:latin typeface="Montserrat" panose="00000500000000000000" pitchFamily="50" charset="0"/>
                <a:ea typeface="Arial"/>
                <a:cs typeface="Arial"/>
                <a:sym typeface="Arial"/>
              </a:rPr>
              <a:t>, </a:t>
            </a:r>
            <a:r>
              <a:rPr lang="en-US" sz="3600" dirty="0">
                <a:solidFill>
                  <a:schemeClr val="accent2"/>
                </a:solidFill>
                <a:latin typeface="Montserrat" panose="00000500000000000000" pitchFamily="50" charset="0"/>
                <a:ea typeface="Arial"/>
                <a:cs typeface="Arial"/>
                <a:sym typeface="Arial"/>
              </a:rPr>
              <a:t>-1</a:t>
            </a:r>
            <a:r>
              <a:rPr lang="en-US" sz="3600" dirty="0">
                <a:solidFill>
                  <a:srgbClr val="002060"/>
                </a:solidFill>
                <a:latin typeface="Montserrat" panose="00000500000000000000" pitchFamily="50" charset="0"/>
                <a:ea typeface="Arial"/>
                <a:cs typeface="Arial"/>
                <a:sym typeface="Arial"/>
              </a:rPr>
              <a:t>, </a:t>
            </a:r>
            <a:r>
              <a:rPr lang="en-US" sz="3600" dirty="0">
                <a:solidFill>
                  <a:schemeClr val="accent2"/>
                </a:solidFill>
                <a:latin typeface="Montserrat" panose="00000500000000000000" pitchFamily="50" charset="0"/>
                <a:ea typeface="Arial"/>
                <a:cs typeface="Arial"/>
                <a:sym typeface="Arial"/>
              </a:rPr>
              <a:t>5</a:t>
            </a:r>
            <a:r>
              <a:rPr lang="en-US" sz="3600" dirty="0">
                <a:solidFill>
                  <a:srgbClr val="002060"/>
                </a:solidFill>
                <a:latin typeface="Montserrat" panose="00000500000000000000" pitchFamily="50" charset="0"/>
                <a:ea typeface="Arial"/>
                <a:cs typeface="Arial"/>
                <a:sym typeface="Arial"/>
              </a:rPr>
              <a:t>, </a:t>
            </a:r>
            <a:r>
              <a:rPr lang="en-US" sz="3600" dirty="0">
                <a:solidFill>
                  <a:schemeClr val="accent2"/>
                </a:solidFill>
                <a:latin typeface="Montserrat" panose="00000500000000000000" pitchFamily="50" charset="0"/>
                <a:ea typeface="Arial"/>
                <a:cs typeface="Arial"/>
                <a:sym typeface="Arial"/>
              </a:rPr>
              <a:t>9</a:t>
            </a:r>
            <a:r>
              <a:rPr lang="en-US" sz="3600" dirty="0">
                <a:solidFill>
                  <a:srgbClr val="002060"/>
                </a:solidFill>
                <a:latin typeface="Montserrat" panose="00000500000000000000" pitchFamily="50" charset="0"/>
                <a:ea typeface="Arial"/>
                <a:cs typeface="Arial"/>
                <a:sym typeface="Arial"/>
              </a:rPr>
              <a:t>};</a:t>
            </a:r>
          </a:p>
        </p:txBody>
      </p:sp>
    </p:spTree>
    <p:extLst>
      <p:ext uri="{BB962C8B-B14F-4D97-AF65-F5344CB8AC3E}">
        <p14:creationId xmlns:p14="http://schemas.microsoft.com/office/powerpoint/2010/main" val="3133762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808"/>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Multi-Dimensional Arrays</a:t>
            </a:r>
          </a:p>
        </p:txBody>
      </p:sp>
      <p:sp>
        <p:nvSpPr>
          <p:cNvPr id="8" name="Title 1"/>
          <p:cNvSpPr txBox="1">
            <a:spLocks/>
          </p:cNvSpPr>
          <p:nvPr/>
        </p:nvSpPr>
        <p:spPr>
          <a:xfrm>
            <a:off x="0" y="908363"/>
            <a:ext cx="12192000" cy="57640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002060"/>
                </a:solidFill>
                <a:effectLst>
                  <a:outerShdw blurRad="38100" dist="38100" dir="2700000" algn="tl">
                    <a:srgbClr val="000000">
                      <a:alpha val="43137"/>
                    </a:srgbClr>
                  </a:outerShdw>
                </a:effectLst>
                <a:latin typeface="Montserrat" panose="00000500000000000000" pitchFamily="50" charset="0"/>
              </a:rPr>
              <a:t>(array of an array)</a:t>
            </a:r>
          </a:p>
        </p:txBody>
      </p:sp>
      <p:graphicFrame>
        <p:nvGraphicFramePr>
          <p:cNvPr id="6" name="Table 5"/>
          <p:cNvGraphicFramePr>
            <a:graphicFrameLocks noGrp="1"/>
          </p:cNvGraphicFramePr>
          <p:nvPr>
            <p:extLst>
              <p:ext uri="{D42A27DB-BD31-4B8C-83A1-F6EECF244321}">
                <p14:modId xmlns:p14="http://schemas.microsoft.com/office/powerpoint/2010/main" val="1372846418"/>
              </p:ext>
            </p:extLst>
          </p:nvPr>
        </p:nvGraphicFramePr>
        <p:xfrm>
          <a:off x="975260" y="2289018"/>
          <a:ext cx="10241480" cy="2604381"/>
        </p:xfrm>
        <a:graphic>
          <a:graphicData uri="http://schemas.openxmlformats.org/drawingml/2006/table">
            <a:tbl>
              <a:tblPr firstRow="1" bandRow="1">
                <a:tableStyleId>{5C22544A-7EE6-4342-B048-85BDC9FD1C3A}</a:tableStyleId>
              </a:tblPr>
              <a:tblGrid>
                <a:gridCol w="2560370">
                  <a:extLst>
                    <a:ext uri="{9D8B030D-6E8A-4147-A177-3AD203B41FA5}">
                      <a16:colId xmlns:a16="http://schemas.microsoft.com/office/drawing/2014/main" val="2694136658"/>
                    </a:ext>
                  </a:extLst>
                </a:gridCol>
                <a:gridCol w="2560370">
                  <a:extLst>
                    <a:ext uri="{9D8B030D-6E8A-4147-A177-3AD203B41FA5}">
                      <a16:colId xmlns:a16="http://schemas.microsoft.com/office/drawing/2014/main" val="3777385261"/>
                    </a:ext>
                  </a:extLst>
                </a:gridCol>
                <a:gridCol w="2560370">
                  <a:extLst>
                    <a:ext uri="{9D8B030D-6E8A-4147-A177-3AD203B41FA5}">
                      <a16:colId xmlns:a16="http://schemas.microsoft.com/office/drawing/2014/main" val="3119254616"/>
                    </a:ext>
                  </a:extLst>
                </a:gridCol>
                <a:gridCol w="2560370">
                  <a:extLst>
                    <a:ext uri="{9D8B030D-6E8A-4147-A177-3AD203B41FA5}">
                      <a16:colId xmlns:a16="http://schemas.microsoft.com/office/drawing/2014/main" val="4128488159"/>
                    </a:ext>
                  </a:extLst>
                </a:gridCol>
              </a:tblGrid>
              <a:tr h="868127">
                <a:tc>
                  <a:txBody>
                    <a:bodyPr/>
                    <a:lstStyle/>
                    <a:p>
                      <a:pPr algn="ctr"/>
                      <a:endParaRPr lang="en-US" sz="2400" dirty="0"/>
                    </a:p>
                  </a:txBody>
                  <a:tcPr anchor="ctr"/>
                </a:tc>
                <a:tc>
                  <a:txBody>
                    <a:bodyPr/>
                    <a:lstStyle/>
                    <a:p>
                      <a:pPr algn="ctr"/>
                      <a:r>
                        <a:rPr lang="en-US" sz="2400" dirty="0">
                          <a:latin typeface="Montserrat" panose="00000500000000000000" pitchFamily="50" charset="0"/>
                        </a:rPr>
                        <a:t>Column 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ontserrat" panose="00000500000000000000" pitchFamily="50" charset="0"/>
                        </a:rPr>
                        <a:t>Column 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ontserrat" panose="00000500000000000000" pitchFamily="50" charset="0"/>
                        </a:rPr>
                        <a:t>Column 3</a:t>
                      </a:r>
                    </a:p>
                  </a:txBody>
                  <a:tcPr anchor="ctr"/>
                </a:tc>
                <a:extLst>
                  <a:ext uri="{0D108BD9-81ED-4DB2-BD59-A6C34878D82A}">
                    <a16:rowId xmlns:a16="http://schemas.microsoft.com/office/drawing/2014/main" val="167415424"/>
                  </a:ext>
                </a:extLst>
              </a:tr>
              <a:tr h="868127">
                <a:tc>
                  <a:txBody>
                    <a:bodyPr/>
                    <a:lstStyle/>
                    <a:p>
                      <a:pPr algn="ctr"/>
                      <a:r>
                        <a:rPr lang="en-US" sz="2400" b="1" dirty="0">
                          <a:solidFill>
                            <a:schemeClr val="bg1"/>
                          </a:solidFill>
                          <a:latin typeface="Montserrat" panose="00000500000000000000" pitchFamily="50" charset="0"/>
                        </a:rPr>
                        <a:t>ROW</a:t>
                      </a:r>
                      <a:r>
                        <a:rPr lang="en-US" sz="2400" b="1" baseline="0" dirty="0">
                          <a:solidFill>
                            <a:schemeClr val="bg1"/>
                          </a:solidFill>
                          <a:latin typeface="Montserrat" panose="00000500000000000000" pitchFamily="50" charset="0"/>
                        </a:rPr>
                        <a:t> 1</a:t>
                      </a:r>
                      <a:endParaRPr lang="en-US" sz="2400" b="1" dirty="0">
                        <a:solidFill>
                          <a:schemeClr val="bg1"/>
                        </a:solidFill>
                        <a:latin typeface="Montserrat" panose="00000500000000000000" pitchFamily="50" charset="0"/>
                      </a:endParaRPr>
                    </a:p>
                  </a:txBody>
                  <a:tcPr anchor="ctr">
                    <a:solidFill>
                      <a:schemeClr val="accent1"/>
                    </a:solidFill>
                  </a:tcPr>
                </a:tc>
                <a:tc>
                  <a:txBody>
                    <a:bodyPr/>
                    <a:lstStyle/>
                    <a:p>
                      <a:pPr algn="ctr"/>
                      <a:r>
                        <a:rPr lang="en-US" sz="2400" dirty="0">
                          <a:latin typeface="Montserrat" panose="00000500000000000000" pitchFamily="50" charset="0"/>
                          <a:ea typeface="Arial"/>
                          <a:cs typeface="Arial"/>
                          <a:sym typeface="Arial"/>
                        </a:rPr>
                        <a:t>1</a:t>
                      </a:r>
                      <a:endParaRPr 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ontserrat" panose="00000500000000000000" pitchFamily="50" charset="0"/>
                          <a:cs typeface="Arial"/>
                          <a:sym typeface="Arial"/>
                        </a:rPr>
                        <a:t>3</a:t>
                      </a:r>
                      <a:endParaRPr 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ontserrat" panose="00000500000000000000" pitchFamily="50" charset="0"/>
                          <a:ea typeface="Arial"/>
                          <a:cs typeface="Arial"/>
                          <a:sym typeface="Arial"/>
                        </a:rPr>
                        <a:t>0</a:t>
                      </a:r>
                      <a:endParaRPr lang="en-US" sz="2400" dirty="0"/>
                    </a:p>
                  </a:txBody>
                  <a:tcPr anchor="ctr"/>
                </a:tc>
                <a:extLst>
                  <a:ext uri="{0D108BD9-81ED-4DB2-BD59-A6C34878D82A}">
                    <a16:rowId xmlns:a16="http://schemas.microsoft.com/office/drawing/2014/main" val="779904515"/>
                  </a:ext>
                </a:extLst>
              </a:tr>
              <a:tr h="868127">
                <a:tc>
                  <a:txBody>
                    <a:bodyPr/>
                    <a:lstStyle/>
                    <a:p>
                      <a:pPr algn="ctr"/>
                      <a:r>
                        <a:rPr lang="en-US" sz="2400" b="1" dirty="0">
                          <a:solidFill>
                            <a:schemeClr val="bg1"/>
                          </a:solidFill>
                          <a:latin typeface="Montserrat" panose="00000500000000000000" pitchFamily="50" charset="0"/>
                        </a:rPr>
                        <a:t>ROW 2</a:t>
                      </a: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ontserrat" panose="00000500000000000000" pitchFamily="50" charset="0"/>
                          <a:ea typeface="Arial"/>
                          <a:cs typeface="Arial"/>
                          <a:sym typeface="Arial"/>
                        </a:rPr>
                        <a:t>-1</a:t>
                      </a:r>
                      <a:endParaRPr 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ontserrat" panose="00000500000000000000" pitchFamily="50" charset="0"/>
                          <a:ea typeface="Arial"/>
                          <a:cs typeface="Arial"/>
                          <a:sym typeface="Arial"/>
                        </a:rPr>
                        <a:t>9</a:t>
                      </a:r>
                      <a:endParaRPr lang="en-US" sz="2400" dirty="0"/>
                    </a:p>
                  </a:txBody>
                  <a:tcPr anchor="ctr"/>
                </a:tc>
                <a:extLst>
                  <a:ext uri="{0D108BD9-81ED-4DB2-BD59-A6C34878D82A}">
                    <a16:rowId xmlns:a16="http://schemas.microsoft.com/office/drawing/2014/main" val="3328360619"/>
                  </a:ext>
                </a:extLst>
              </a:tr>
            </a:tbl>
          </a:graphicData>
        </a:graphic>
      </p:graphicFrame>
    </p:spTree>
    <p:extLst>
      <p:ext uri="{BB962C8B-B14F-4D97-AF65-F5344CB8AC3E}">
        <p14:creationId xmlns:p14="http://schemas.microsoft.com/office/powerpoint/2010/main" val="1929183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524000" y="1285592"/>
            <a:ext cx="9144000" cy="117416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0070C0"/>
                </a:solidFill>
                <a:effectLst>
                  <a:outerShdw blurRad="38100" dist="38100" dir="2700000" algn="tl">
                    <a:srgbClr val="000000">
                      <a:alpha val="43137"/>
                    </a:srgbClr>
                  </a:outerShdw>
                </a:effectLst>
                <a:latin typeface="Montserrat" panose="00000500000000000000" pitchFamily="50" charset="0"/>
              </a:rPr>
              <a:t>Strings</a:t>
            </a:r>
          </a:p>
        </p:txBody>
      </p:sp>
    </p:spTree>
    <p:extLst>
      <p:ext uri="{BB962C8B-B14F-4D97-AF65-F5344CB8AC3E}">
        <p14:creationId xmlns:p14="http://schemas.microsoft.com/office/powerpoint/2010/main" val="872395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86003" y="1874066"/>
            <a:ext cx="10136863" cy="2598345"/>
          </a:xfrm>
        </p:spPr>
        <p:txBody>
          <a:bodyPr>
            <a:normAutofit/>
          </a:bodyPr>
          <a:lstStyle/>
          <a:p>
            <a:pPr>
              <a:lnSpc>
                <a:spcPct val="150000"/>
              </a:lnSpc>
            </a:pPr>
            <a:r>
              <a:rPr lang="en-US" sz="3600" dirty="0">
                <a:solidFill>
                  <a:srgbClr val="002060"/>
                </a:solidFill>
                <a:latin typeface="Montserrat" panose="00000500000000000000" pitchFamily="50" charset="0"/>
                <a:ea typeface="Arial"/>
                <a:cs typeface="Arial"/>
                <a:sym typeface="Arial"/>
              </a:rPr>
              <a:t>In C programming, a </a:t>
            </a:r>
            <a:r>
              <a:rPr lang="en-US" sz="3600" b="1" dirty="0">
                <a:solidFill>
                  <a:srgbClr val="002060"/>
                </a:solidFill>
                <a:latin typeface="Montserrat" panose="00000500000000000000" pitchFamily="50" charset="0"/>
                <a:ea typeface="Arial"/>
                <a:cs typeface="Arial"/>
                <a:sym typeface="Arial"/>
              </a:rPr>
              <a:t>string</a:t>
            </a:r>
            <a:r>
              <a:rPr lang="en-US" sz="3600" dirty="0">
                <a:solidFill>
                  <a:srgbClr val="002060"/>
                </a:solidFill>
                <a:latin typeface="Montserrat" panose="00000500000000000000" pitchFamily="50" charset="0"/>
                <a:ea typeface="Arial"/>
                <a:cs typeface="Arial"/>
                <a:sym typeface="Arial"/>
              </a:rPr>
              <a:t> is a sequence of </a:t>
            </a:r>
            <a:r>
              <a:rPr lang="en-US" sz="3600" b="1" dirty="0">
                <a:solidFill>
                  <a:srgbClr val="002060"/>
                </a:solidFill>
                <a:latin typeface="Montserrat" panose="00000500000000000000" pitchFamily="50" charset="0"/>
                <a:ea typeface="Arial"/>
                <a:cs typeface="Arial"/>
                <a:sym typeface="Arial"/>
              </a:rPr>
              <a:t>characters</a:t>
            </a:r>
            <a:r>
              <a:rPr lang="en-US" sz="3600" dirty="0">
                <a:solidFill>
                  <a:srgbClr val="002060"/>
                </a:solidFill>
                <a:latin typeface="Montserrat" panose="00000500000000000000" pitchFamily="50" charset="0"/>
                <a:ea typeface="Arial"/>
                <a:cs typeface="Arial"/>
                <a:sym typeface="Arial"/>
              </a:rPr>
              <a:t> terminated with a null character </a:t>
            </a:r>
            <a:r>
              <a:rPr lang="en-US" sz="3600" b="1" dirty="0">
                <a:solidFill>
                  <a:srgbClr val="002060"/>
                </a:solidFill>
                <a:latin typeface="Montserrat" panose="00000500000000000000" pitchFamily="50" charset="0"/>
                <a:ea typeface="Arial"/>
                <a:cs typeface="Arial"/>
                <a:sym typeface="Arial"/>
              </a:rPr>
              <a:t>‘\0</a:t>
            </a:r>
            <a:r>
              <a:rPr lang="en-US" sz="3600" dirty="0">
                <a:solidFill>
                  <a:srgbClr val="002060"/>
                </a:solidFill>
                <a:latin typeface="Montserrat" panose="00000500000000000000" pitchFamily="50" charset="0"/>
                <a:ea typeface="Arial"/>
                <a:cs typeface="Arial"/>
                <a:sym typeface="Arial"/>
              </a:rPr>
              <a:t>’.</a:t>
            </a:r>
          </a:p>
        </p:txBody>
      </p:sp>
    </p:spTree>
    <p:extLst>
      <p:ext uri="{BB962C8B-B14F-4D97-AF65-F5344CB8AC3E}">
        <p14:creationId xmlns:p14="http://schemas.microsoft.com/office/powerpoint/2010/main" val="1345686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9176"/>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HOW TO DECLARE ?</a:t>
            </a:r>
          </a:p>
        </p:txBody>
      </p:sp>
      <p:sp>
        <p:nvSpPr>
          <p:cNvPr id="4" name="Subtitle 2"/>
          <p:cNvSpPr txBox="1">
            <a:spLocks/>
          </p:cNvSpPr>
          <p:nvPr/>
        </p:nvSpPr>
        <p:spPr>
          <a:xfrm>
            <a:off x="914400" y="2009867"/>
            <a:ext cx="10399413" cy="6880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a:solidFill>
                  <a:srgbClr val="002060"/>
                </a:solidFill>
                <a:latin typeface="Montserrat" panose="00000500000000000000" pitchFamily="50" charset="0"/>
                <a:ea typeface="Arial"/>
                <a:cs typeface="Arial"/>
                <a:sym typeface="Arial"/>
              </a:rPr>
              <a:t>char</a:t>
            </a:r>
            <a:r>
              <a:rPr lang="en-US" sz="3600" dirty="0">
                <a:solidFill>
                  <a:srgbClr val="002060"/>
                </a:solidFill>
                <a:latin typeface="Montserrat" panose="00000500000000000000" pitchFamily="50" charset="0"/>
                <a:ea typeface="Arial"/>
                <a:cs typeface="Arial"/>
                <a:sym typeface="Arial"/>
              </a:rPr>
              <a:t> </a:t>
            </a:r>
            <a:r>
              <a:rPr lang="en-US" sz="3600" dirty="0">
                <a:latin typeface="Montserrat" panose="00000500000000000000" pitchFamily="50" charset="0"/>
                <a:ea typeface="Arial"/>
                <a:cs typeface="Arial"/>
                <a:sym typeface="Arial"/>
              </a:rPr>
              <a:t>name</a:t>
            </a:r>
            <a:r>
              <a:rPr lang="en-US" sz="3600" dirty="0">
                <a:solidFill>
                  <a:srgbClr val="002060"/>
                </a:solidFill>
                <a:latin typeface="Montserrat" panose="00000500000000000000" pitchFamily="50" charset="0"/>
                <a:ea typeface="Arial"/>
                <a:cs typeface="Arial"/>
                <a:sym typeface="Arial"/>
              </a:rPr>
              <a:t>[</a:t>
            </a:r>
            <a:r>
              <a:rPr lang="en-US" sz="3600" dirty="0">
                <a:solidFill>
                  <a:schemeClr val="accent2"/>
                </a:solidFill>
                <a:latin typeface="Montserrat" panose="00000500000000000000" pitchFamily="50" charset="0"/>
                <a:ea typeface="Arial"/>
                <a:cs typeface="Arial"/>
                <a:sym typeface="Arial"/>
              </a:rPr>
              <a:t>5</a:t>
            </a:r>
            <a:r>
              <a:rPr lang="en-US" sz="3600" dirty="0">
                <a:solidFill>
                  <a:srgbClr val="002060"/>
                </a:solidFill>
                <a:latin typeface="Montserrat" panose="00000500000000000000" pitchFamily="50" charset="0"/>
                <a:ea typeface="Arial"/>
                <a:cs typeface="Arial"/>
                <a:sym typeface="Arial"/>
              </a:rPr>
              <a:t>];</a:t>
            </a:r>
          </a:p>
        </p:txBody>
      </p:sp>
      <p:grpSp>
        <p:nvGrpSpPr>
          <p:cNvPr id="7" name="Group 6"/>
          <p:cNvGrpSpPr/>
          <p:nvPr/>
        </p:nvGrpSpPr>
        <p:grpSpPr>
          <a:xfrm>
            <a:off x="1979690" y="2792990"/>
            <a:ext cx="8268831" cy="1702052"/>
            <a:chOff x="2441417" y="3517268"/>
            <a:chExt cx="8268831" cy="1702052"/>
          </a:xfrm>
        </p:grpSpPr>
        <p:sp>
          <p:nvSpPr>
            <p:cNvPr id="9" name="Rectangle 8"/>
            <p:cNvSpPr/>
            <p:nvPr/>
          </p:nvSpPr>
          <p:spPr>
            <a:xfrm>
              <a:off x="2441417" y="4504096"/>
              <a:ext cx="8268831" cy="715224"/>
            </a:xfrm>
            <a:prstGeom prst="rect">
              <a:avLst/>
            </a:prstGeom>
            <a:solidFill>
              <a:srgbClr val="00206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41417" y="3517269"/>
              <a:ext cx="1653766"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2"/>
            <p:cNvSpPr/>
            <p:nvPr/>
          </p:nvSpPr>
          <p:spPr>
            <a:xfrm>
              <a:off x="4095183" y="3517268"/>
              <a:ext cx="1653766"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p:cNvSpPr/>
            <p:nvPr/>
          </p:nvSpPr>
          <p:spPr>
            <a:xfrm>
              <a:off x="5748950" y="3517269"/>
              <a:ext cx="1653766"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14"/>
            <p:cNvSpPr/>
            <p:nvPr/>
          </p:nvSpPr>
          <p:spPr>
            <a:xfrm>
              <a:off x="7402716" y="3517268"/>
              <a:ext cx="1653766"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Rectangle 15"/>
            <p:cNvSpPr/>
            <p:nvPr/>
          </p:nvSpPr>
          <p:spPr>
            <a:xfrm>
              <a:off x="9056482" y="3517268"/>
              <a:ext cx="1653766"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p:cNvSpPr txBox="1"/>
            <p:nvPr/>
          </p:nvSpPr>
          <p:spPr>
            <a:xfrm>
              <a:off x="2571182" y="4663385"/>
              <a:ext cx="1523999" cy="430887"/>
            </a:xfrm>
            <a:prstGeom prst="rect">
              <a:avLst/>
            </a:prstGeom>
            <a:noFill/>
          </p:spPr>
          <p:txBody>
            <a:bodyPr wrap="square" rtlCol="0">
              <a:spAutoFit/>
            </a:bodyPr>
            <a:lstStyle/>
            <a:p>
              <a:r>
                <a:rPr lang="en-US" sz="2200" dirty="0">
                  <a:solidFill>
                    <a:schemeClr val="bg1"/>
                  </a:solidFill>
                  <a:latin typeface="Montserrat" panose="00000500000000000000" pitchFamily="50" charset="0"/>
                </a:rPr>
                <a:t>name[0]</a:t>
              </a:r>
            </a:p>
          </p:txBody>
        </p:sp>
        <p:sp>
          <p:nvSpPr>
            <p:cNvPr id="19" name="TextBox 18"/>
            <p:cNvSpPr txBox="1"/>
            <p:nvPr/>
          </p:nvSpPr>
          <p:spPr>
            <a:xfrm>
              <a:off x="4224946" y="4663385"/>
              <a:ext cx="1523999" cy="430887"/>
            </a:xfrm>
            <a:prstGeom prst="rect">
              <a:avLst/>
            </a:prstGeom>
            <a:noFill/>
          </p:spPr>
          <p:txBody>
            <a:bodyPr wrap="square" rtlCol="0">
              <a:spAutoFit/>
            </a:bodyPr>
            <a:lstStyle/>
            <a:p>
              <a:r>
                <a:rPr lang="en-US" sz="2200" dirty="0">
                  <a:solidFill>
                    <a:schemeClr val="bg1"/>
                  </a:solidFill>
                  <a:latin typeface="Montserrat" panose="00000500000000000000" pitchFamily="50" charset="0"/>
                </a:rPr>
                <a:t>name[1]</a:t>
              </a:r>
            </a:p>
          </p:txBody>
        </p:sp>
        <p:sp>
          <p:nvSpPr>
            <p:cNvPr id="20" name="TextBox 19"/>
            <p:cNvSpPr txBox="1"/>
            <p:nvPr/>
          </p:nvSpPr>
          <p:spPr>
            <a:xfrm>
              <a:off x="5878710" y="4663384"/>
              <a:ext cx="1523999" cy="430887"/>
            </a:xfrm>
            <a:prstGeom prst="rect">
              <a:avLst/>
            </a:prstGeom>
            <a:noFill/>
          </p:spPr>
          <p:txBody>
            <a:bodyPr wrap="square" rtlCol="0">
              <a:spAutoFit/>
            </a:bodyPr>
            <a:lstStyle/>
            <a:p>
              <a:r>
                <a:rPr lang="en-US" sz="2200" dirty="0">
                  <a:solidFill>
                    <a:schemeClr val="bg1"/>
                  </a:solidFill>
                  <a:latin typeface="Montserrat" panose="00000500000000000000" pitchFamily="50" charset="0"/>
                </a:rPr>
                <a:t>name[2]</a:t>
              </a:r>
            </a:p>
          </p:txBody>
        </p:sp>
        <p:sp>
          <p:nvSpPr>
            <p:cNvPr id="21" name="TextBox 20"/>
            <p:cNvSpPr txBox="1"/>
            <p:nvPr/>
          </p:nvSpPr>
          <p:spPr>
            <a:xfrm>
              <a:off x="7532483" y="4677908"/>
              <a:ext cx="1523999" cy="430887"/>
            </a:xfrm>
            <a:prstGeom prst="rect">
              <a:avLst/>
            </a:prstGeom>
            <a:noFill/>
          </p:spPr>
          <p:txBody>
            <a:bodyPr wrap="square" rtlCol="0">
              <a:spAutoFit/>
            </a:bodyPr>
            <a:lstStyle/>
            <a:p>
              <a:r>
                <a:rPr lang="en-US" sz="2200" dirty="0">
                  <a:solidFill>
                    <a:schemeClr val="bg1"/>
                  </a:solidFill>
                  <a:latin typeface="Montserrat" panose="00000500000000000000" pitchFamily="50" charset="0"/>
                </a:rPr>
                <a:t>name[3]</a:t>
              </a:r>
            </a:p>
          </p:txBody>
        </p:sp>
        <p:sp>
          <p:nvSpPr>
            <p:cNvPr id="22" name="TextBox 21"/>
            <p:cNvSpPr txBox="1"/>
            <p:nvPr/>
          </p:nvSpPr>
          <p:spPr>
            <a:xfrm>
              <a:off x="9186249" y="4677907"/>
              <a:ext cx="1523999" cy="430887"/>
            </a:xfrm>
            <a:prstGeom prst="rect">
              <a:avLst/>
            </a:prstGeom>
            <a:noFill/>
          </p:spPr>
          <p:txBody>
            <a:bodyPr wrap="square" rtlCol="0">
              <a:spAutoFit/>
            </a:bodyPr>
            <a:lstStyle/>
            <a:p>
              <a:r>
                <a:rPr lang="en-US" sz="2200" dirty="0">
                  <a:solidFill>
                    <a:schemeClr val="bg1"/>
                  </a:solidFill>
                  <a:latin typeface="Montserrat" panose="00000500000000000000" pitchFamily="50" charset="0"/>
                </a:rPr>
                <a:t>name[4]</a:t>
              </a:r>
            </a:p>
          </p:txBody>
        </p:sp>
      </p:grpSp>
      <p:sp>
        <p:nvSpPr>
          <p:cNvPr id="24" name="Subtitle 2"/>
          <p:cNvSpPr txBox="1">
            <a:spLocks/>
          </p:cNvSpPr>
          <p:nvPr/>
        </p:nvSpPr>
        <p:spPr>
          <a:xfrm>
            <a:off x="914400" y="4654330"/>
            <a:ext cx="10399413" cy="3885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solidFill>
                  <a:srgbClr val="002060"/>
                </a:solidFill>
                <a:latin typeface="Montserrat" panose="00000500000000000000" pitchFamily="50" charset="0"/>
                <a:ea typeface="Arial"/>
                <a:cs typeface="Arial"/>
                <a:sym typeface="Arial"/>
              </a:rPr>
              <a:t>we have declared a string of 5 characters.</a:t>
            </a:r>
          </a:p>
        </p:txBody>
      </p:sp>
    </p:spTree>
    <p:extLst>
      <p:ext uri="{BB962C8B-B14F-4D97-AF65-F5344CB8AC3E}">
        <p14:creationId xmlns:p14="http://schemas.microsoft.com/office/powerpoint/2010/main" val="1246590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808"/>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Initialize an array:</a:t>
            </a:r>
          </a:p>
        </p:txBody>
      </p:sp>
      <p:sp>
        <p:nvSpPr>
          <p:cNvPr id="4" name="Subtitle 2"/>
          <p:cNvSpPr txBox="1">
            <a:spLocks/>
          </p:cNvSpPr>
          <p:nvPr/>
        </p:nvSpPr>
        <p:spPr>
          <a:xfrm>
            <a:off x="814811" y="3503690"/>
            <a:ext cx="10399413" cy="6880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600" dirty="0">
              <a:solidFill>
                <a:srgbClr val="002060"/>
              </a:solidFill>
              <a:latin typeface="Montserrat" panose="00000500000000000000" pitchFamily="50" charset="0"/>
              <a:ea typeface="Arial"/>
              <a:cs typeface="Arial"/>
              <a:sym typeface="Arial"/>
            </a:endParaRPr>
          </a:p>
        </p:txBody>
      </p:sp>
      <p:grpSp>
        <p:nvGrpSpPr>
          <p:cNvPr id="29" name="Group 28"/>
          <p:cNvGrpSpPr/>
          <p:nvPr/>
        </p:nvGrpSpPr>
        <p:grpSpPr>
          <a:xfrm>
            <a:off x="2278454" y="4820967"/>
            <a:ext cx="8268832" cy="1702052"/>
            <a:chOff x="2278454" y="4820967"/>
            <a:chExt cx="8268832" cy="1702052"/>
          </a:xfrm>
        </p:grpSpPr>
        <p:sp>
          <p:nvSpPr>
            <p:cNvPr id="7" name="Rectangle 6"/>
            <p:cNvSpPr/>
            <p:nvPr/>
          </p:nvSpPr>
          <p:spPr>
            <a:xfrm>
              <a:off x="2278454" y="5807795"/>
              <a:ext cx="8268832" cy="715224"/>
            </a:xfrm>
            <a:prstGeom prst="rect">
              <a:avLst/>
            </a:prstGeom>
            <a:solidFill>
              <a:srgbClr val="00206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2278454" y="4820967"/>
              <a:ext cx="8268832" cy="986828"/>
              <a:chOff x="2860896" y="2172831"/>
              <a:chExt cx="6925900" cy="986828"/>
            </a:xfrm>
          </p:grpSpPr>
          <p:sp>
            <p:nvSpPr>
              <p:cNvPr id="9" name="Rectangle 8"/>
              <p:cNvSpPr/>
              <p:nvPr/>
            </p:nvSpPr>
            <p:spPr>
              <a:xfrm>
                <a:off x="2860896" y="2172832"/>
                <a:ext cx="1385180"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p:cNvSpPr/>
              <p:nvPr/>
            </p:nvSpPr>
            <p:spPr>
              <a:xfrm>
                <a:off x="4246076" y="2172831"/>
                <a:ext cx="1385180"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Rectangle 10"/>
              <p:cNvSpPr/>
              <p:nvPr/>
            </p:nvSpPr>
            <p:spPr>
              <a:xfrm>
                <a:off x="5631256" y="2172832"/>
                <a:ext cx="1385180"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p:cNvSpPr/>
              <p:nvPr/>
            </p:nvSpPr>
            <p:spPr>
              <a:xfrm>
                <a:off x="7016436" y="2172831"/>
                <a:ext cx="1385180"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2"/>
              <p:cNvSpPr/>
              <p:nvPr/>
            </p:nvSpPr>
            <p:spPr>
              <a:xfrm>
                <a:off x="8401616" y="2172831"/>
                <a:ext cx="1385180"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15" name="TextBox 14"/>
            <p:cNvSpPr txBox="1"/>
            <p:nvPr/>
          </p:nvSpPr>
          <p:spPr>
            <a:xfrm>
              <a:off x="2408221" y="5889274"/>
              <a:ext cx="1523999" cy="523220"/>
            </a:xfrm>
            <a:prstGeom prst="rect">
              <a:avLst/>
            </a:prstGeom>
            <a:noFill/>
          </p:spPr>
          <p:txBody>
            <a:bodyPr wrap="square" rtlCol="0">
              <a:spAutoFit/>
            </a:bodyPr>
            <a:lstStyle/>
            <a:p>
              <a:r>
                <a:rPr lang="en-US" sz="2800" dirty="0">
                  <a:solidFill>
                    <a:schemeClr val="bg1"/>
                  </a:solidFill>
                </a:rPr>
                <a:t>name[0]</a:t>
              </a:r>
            </a:p>
          </p:txBody>
        </p:sp>
        <p:sp>
          <p:nvSpPr>
            <p:cNvPr id="16" name="TextBox 15"/>
            <p:cNvSpPr txBox="1"/>
            <p:nvPr/>
          </p:nvSpPr>
          <p:spPr>
            <a:xfrm>
              <a:off x="4061987" y="5903797"/>
              <a:ext cx="1523999" cy="523220"/>
            </a:xfrm>
            <a:prstGeom prst="rect">
              <a:avLst/>
            </a:prstGeom>
            <a:noFill/>
          </p:spPr>
          <p:txBody>
            <a:bodyPr wrap="square" rtlCol="0">
              <a:spAutoFit/>
            </a:bodyPr>
            <a:lstStyle/>
            <a:p>
              <a:r>
                <a:rPr lang="en-US" sz="2800" dirty="0">
                  <a:solidFill>
                    <a:schemeClr val="bg1"/>
                  </a:solidFill>
                </a:rPr>
                <a:t>name[1]</a:t>
              </a:r>
            </a:p>
          </p:txBody>
        </p:sp>
        <p:sp>
          <p:nvSpPr>
            <p:cNvPr id="17" name="TextBox 16"/>
            <p:cNvSpPr txBox="1"/>
            <p:nvPr/>
          </p:nvSpPr>
          <p:spPr>
            <a:xfrm>
              <a:off x="5715753" y="5889274"/>
              <a:ext cx="1523999" cy="523220"/>
            </a:xfrm>
            <a:prstGeom prst="rect">
              <a:avLst/>
            </a:prstGeom>
            <a:noFill/>
          </p:spPr>
          <p:txBody>
            <a:bodyPr wrap="square" rtlCol="0">
              <a:spAutoFit/>
            </a:bodyPr>
            <a:lstStyle/>
            <a:p>
              <a:r>
                <a:rPr lang="en-US" sz="2800" dirty="0">
                  <a:solidFill>
                    <a:schemeClr val="bg1"/>
                  </a:solidFill>
                </a:rPr>
                <a:t>name[2]</a:t>
              </a:r>
            </a:p>
          </p:txBody>
        </p:sp>
        <p:sp>
          <p:nvSpPr>
            <p:cNvPr id="18" name="TextBox 17"/>
            <p:cNvSpPr txBox="1"/>
            <p:nvPr/>
          </p:nvSpPr>
          <p:spPr>
            <a:xfrm>
              <a:off x="7369519" y="5903797"/>
              <a:ext cx="1523999" cy="523220"/>
            </a:xfrm>
            <a:prstGeom prst="rect">
              <a:avLst/>
            </a:prstGeom>
            <a:noFill/>
          </p:spPr>
          <p:txBody>
            <a:bodyPr wrap="square" rtlCol="0">
              <a:spAutoFit/>
            </a:bodyPr>
            <a:lstStyle/>
            <a:p>
              <a:r>
                <a:rPr lang="en-US" sz="2800" dirty="0">
                  <a:solidFill>
                    <a:schemeClr val="bg1"/>
                  </a:solidFill>
                </a:rPr>
                <a:t>name[3]</a:t>
              </a:r>
            </a:p>
          </p:txBody>
        </p:sp>
        <p:sp>
          <p:nvSpPr>
            <p:cNvPr id="19" name="TextBox 18"/>
            <p:cNvSpPr txBox="1"/>
            <p:nvPr/>
          </p:nvSpPr>
          <p:spPr>
            <a:xfrm>
              <a:off x="9023287" y="5874751"/>
              <a:ext cx="1523999" cy="523220"/>
            </a:xfrm>
            <a:prstGeom prst="rect">
              <a:avLst/>
            </a:prstGeom>
            <a:noFill/>
          </p:spPr>
          <p:txBody>
            <a:bodyPr wrap="square" rtlCol="0">
              <a:spAutoFit/>
            </a:bodyPr>
            <a:lstStyle/>
            <a:p>
              <a:r>
                <a:rPr lang="en-US" sz="2800" dirty="0">
                  <a:solidFill>
                    <a:schemeClr val="bg1"/>
                  </a:solidFill>
                </a:rPr>
                <a:t>name[4]</a:t>
              </a:r>
            </a:p>
          </p:txBody>
        </p:sp>
        <p:sp>
          <p:nvSpPr>
            <p:cNvPr id="21" name="TextBox 20"/>
            <p:cNvSpPr txBox="1"/>
            <p:nvPr/>
          </p:nvSpPr>
          <p:spPr>
            <a:xfrm>
              <a:off x="2760550" y="4960436"/>
              <a:ext cx="689574" cy="707886"/>
            </a:xfrm>
            <a:prstGeom prst="rect">
              <a:avLst/>
            </a:prstGeom>
            <a:noFill/>
          </p:spPr>
          <p:txBody>
            <a:bodyPr wrap="square" rtlCol="0">
              <a:spAutoFit/>
            </a:bodyPr>
            <a:lstStyle/>
            <a:p>
              <a:r>
                <a:rPr lang="en-US" sz="4000" dirty="0">
                  <a:latin typeface="Montserrat" panose="00000500000000000000" pitchFamily="50" charset="0"/>
                </a:rPr>
                <a:t>a</a:t>
              </a:r>
            </a:p>
          </p:txBody>
        </p:sp>
        <p:sp>
          <p:nvSpPr>
            <p:cNvPr id="22" name="TextBox 21"/>
            <p:cNvSpPr txBox="1"/>
            <p:nvPr/>
          </p:nvSpPr>
          <p:spPr>
            <a:xfrm>
              <a:off x="4414315" y="4977689"/>
              <a:ext cx="819341" cy="707886"/>
            </a:xfrm>
            <a:prstGeom prst="rect">
              <a:avLst/>
            </a:prstGeom>
            <a:noFill/>
          </p:spPr>
          <p:txBody>
            <a:bodyPr wrap="square" rtlCol="0">
              <a:spAutoFit/>
            </a:bodyPr>
            <a:lstStyle/>
            <a:p>
              <a:r>
                <a:rPr lang="en-US" sz="4000" dirty="0">
                  <a:latin typeface="Montserrat" panose="00000500000000000000" pitchFamily="50" charset="0"/>
                </a:rPr>
                <a:t>b</a:t>
              </a:r>
            </a:p>
          </p:txBody>
        </p:sp>
        <p:sp>
          <p:nvSpPr>
            <p:cNvPr id="23" name="TextBox 22"/>
            <p:cNvSpPr txBox="1"/>
            <p:nvPr/>
          </p:nvSpPr>
          <p:spPr>
            <a:xfrm>
              <a:off x="6175210" y="4960436"/>
              <a:ext cx="689574" cy="707886"/>
            </a:xfrm>
            <a:prstGeom prst="rect">
              <a:avLst/>
            </a:prstGeom>
            <a:noFill/>
          </p:spPr>
          <p:txBody>
            <a:bodyPr wrap="square" rtlCol="0">
              <a:spAutoFit/>
            </a:bodyPr>
            <a:lstStyle/>
            <a:p>
              <a:r>
                <a:rPr lang="en-US" sz="4000" dirty="0">
                  <a:latin typeface="Montserrat" panose="00000500000000000000" pitchFamily="50" charset="0"/>
                </a:rPr>
                <a:t>c</a:t>
              </a:r>
            </a:p>
          </p:txBody>
        </p:sp>
        <p:sp>
          <p:nvSpPr>
            <p:cNvPr id="24" name="TextBox 23"/>
            <p:cNvSpPr txBox="1"/>
            <p:nvPr/>
          </p:nvSpPr>
          <p:spPr>
            <a:xfrm>
              <a:off x="7796155" y="4968627"/>
              <a:ext cx="722395" cy="707886"/>
            </a:xfrm>
            <a:prstGeom prst="rect">
              <a:avLst/>
            </a:prstGeom>
            <a:noFill/>
          </p:spPr>
          <p:txBody>
            <a:bodyPr wrap="square" rtlCol="0">
              <a:spAutoFit/>
            </a:bodyPr>
            <a:lstStyle/>
            <a:p>
              <a:r>
                <a:rPr lang="en-US" sz="4000" dirty="0">
                  <a:latin typeface="Montserrat" panose="00000500000000000000" pitchFamily="50" charset="0"/>
                </a:rPr>
                <a:t>d</a:t>
              </a:r>
            </a:p>
          </p:txBody>
        </p:sp>
        <p:sp>
          <p:nvSpPr>
            <p:cNvPr id="25" name="TextBox 24"/>
            <p:cNvSpPr txBox="1"/>
            <p:nvPr/>
          </p:nvSpPr>
          <p:spPr>
            <a:xfrm>
              <a:off x="9375616" y="4972131"/>
              <a:ext cx="689574" cy="707886"/>
            </a:xfrm>
            <a:prstGeom prst="rect">
              <a:avLst/>
            </a:prstGeom>
            <a:noFill/>
          </p:spPr>
          <p:txBody>
            <a:bodyPr wrap="square" rtlCol="0">
              <a:spAutoFit/>
            </a:bodyPr>
            <a:lstStyle/>
            <a:p>
              <a:r>
                <a:rPr lang="en-US" sz="4000" dirty="0">
                  <a:latin typeface="Montserrat" panose="00000500000000000000" pitchFamily="50" charset="0"/>
                </a:rPr>
                <a:t>\0</a:t>
              </a:r>
            </a:p>
          </p:txBody>
        </p:sp>
      </p:grpSp>
      <p:sp>
        <p:nvSpPr>
          <p:cNvPr id="28" name="Subtitle 2"/>
          <p:cNvSpPr txBox="1">
            <a:spLocks/>
          </p:cNvSpPr>
          <p:nvPr/>
        </p:nvSpPr>
        <p:spPr>
          <a:xfrm>
            <a:off x="1047687" y="1259282"/>
            <a:ext cx="9762150" cy="3422212"/>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lgn="l">
              <a:lnSpc>
                <a:spcPct val="150000"/>
              </a:lnSpc>
              <a:buFont typeface="Arial" panose="020B0604020202020204" pitchFamily="34" charset="0"/>
              <a:buChar char="•"/>
            </a:pPr>
            <a:r>
              <a:rPr lang="en-US" sz="3600" dirty="0">
                <a:solidFill>
                  <a:srgbClr val="002060"/>
                </a:solidFill>
                <a:latin typeface="Montserrat" panose="00000500000000000000" pitchFamily="50" charset="0"/>
                <a:ea typeface="Arial"/>
                <a:cs typeface="Arial"/>
                <a:sym typeface="Arial"/>
              </a:rPr>
              <a:t>char </a:t>
            </a:r>
            <a:r>
              <a:rPr lang="en-US" sz="3600" dirty="0">
                <a:latin typeface="Montserrat" panose="00000500000000000000" pitchFamily="50" charset="0"/>
                <a:ea typeface="Arial"/>
                <a:cs typeface="Arial"/>
                <a:sym typeface="Arial"/>
              </a:rPr>
              <a:t>name</a:t>
            </a:r>
            <a:r>
              <a:rPr lang="en-US" sz="3600" dirty="0">
                <a:solidFill>
                  <a:srgbClr val="002060"/>
                </a:solidFill>
                <a:latin typeface="Montserrat" panose="00000500000000000000" pitchFamily="50" charset="0"/>
                <a:ea typeface="Arial"/>
                <a:cs typeface="Arial"/>
                <a:sym typeface="Arial"/>
              </a:rPr>
              <a:t>[] = "</a:t>
            </a:r>
            <a:r>
              <a:rPr lang="en-US" sz="3600" dirty="0" err="1">
                <a:solidFill>
                  <a:schemeClr val="accent2"/>
                </a:solidFill>
                <a:latin typeface="Montserrat" panose="00000500000000000000" pitchFamily="50" charset="0"/>
                <a:ea typeface="Arial"/>
                <a:cs typeface="Arial"/>
                <a:sym typeface="Arial"/>
              </a:rPr>
              <a:t>abcd</a:t>
            </a:r>
            <a:r>
              <a:rPr lang="en-US" sz="3600" dirty="0">
                <a:solidFill>
                  <a:srgbClr val="002060"/>
                </a:solidFill>
                <a:latin typeface="Montserrat" panose="00000500000000000000" pitchFamily="50" charset="0"/>
                <a:ea typeface="Arial"/>
                <a:cs typeface="Arial"/>
                <a:sym typeface="Arial"/>
              </a:rPr>
              <a:t>";</a:t>
            </a:r>
          </a:p>
          <a:p>
            <a:pPr marL="571500" indent="-571500" algn="l">
              <a:lnSpc>
                <a:spcPct val="150000"/>
              </a:lnSpc>
              <a:buFont typeface="Arial" panose="020B0604020202020204" pitchFamily="34" charset="0"/>
              <a:buChar char="•"/>
            </a:pPr>
            <a:r>
              <a:rPr lang="en-US" sz="3600" dirty="0">
                <a:solidFill>
                  <a:srgbClr val="002060"/>
                </a:solidFill>
                <a:latin typeface="Montserrat" panose="00000500000000000000" pitchFamily="50" charset="0"/>
                <a:ea typeface="Arial"/>
                <a:cs typeface="Arial"/>
                <a:sym typeface="Arial"/>
              </a:rPr>
              <a:t>char </a:t>
            </a:r>
            <a:r>
              <a:rPr lang="en-US" sz="3600" dirty="0">
                <a:latin typeface="Montserrat" panose="00000500000000000000" pitchFamily="50" charset="0"/>
                <a:ea typeface="Arial"/>
                <a:cs typeface="Arial"/>
                <a:sym typeface="Arial"/>
              </a:rPr>
              <a:t>name</a:t>
            </a:r>
            <a:r>
              <a:rPr lang="en-US" sz="3600" dirty="0">
                <a:solidFill>
                  <a:srgbClr val="002060"/>
                </a:solidFill>
                <a:latin typeface="Montserrat" panose="00000500000000000000" pitchFamily="50" charset="0"/>
                <a:ea typeface="Arial"/>
                <a:cs typeface="Arial"/>
                <a:sym typeface="Arial"/>
              </a:rPr>
              <a:t>[50] = "</a:t>
            </a:r>
            <a:r>
              <a:rPr lang="en-US" sz="3600" dirty="0" err="1">
                <a:solidFill>
                  <a:schemeClr val="accent2"/>
                </a:solidFill>
                <a:latin typeface="Montserrat" panose="00000500000000000000" pitchFamily="50" charset="0"/>
                <a:ea typeface="Arial"/>
                <a:cs typeface="Arial"/>
                <a:sym typeface="Arial"/>
              </a:rPr>
              <a:t>abcd</a:t>
            </a:r>
            <a:r>
              <a:rPr lang="en-US" sz="3600" dirty="0">
                <a:solidFill>
                  <a:srgbClr val="002060"/>
                </a:solidFill>
                <a:latin typeface="Montserrat" panose="00000500000000000000" pitchFamily="50" charset="0"/>
                <a:ea typeface="Arial"/>
                <a:cs typeface="Arial"/>
                <a:sym typeface="Arial"/>
              </a:rPr>
              <a:t>";</a:t>
            </a:r>
          </a:p>
          <a:p>
            <a:pPr marL="571500" indent="-571500" algn="l">
              <a:lnSpc>
                <a:spcPct val="150000"/>
              </a:lnSpc>
              <a:buFont typeface="Arial" panose="020B0604020202020204" pitchFamily="34" charset="0"/>
              <a:buChar char="•"/>
            </a:pPr>
            <a:r>
              <a:rPr lang="en-US" sz="3600" dirty="0">
                <a:solidFill>
                  <a:srgbClr val="002060"/>
                </a:solidFill>
                <a:latin typeface="Montserrat" panose="00000500000000000000" pitchFamily="50" charset="0"/>
                <a:ea typeface="Arial"/>
                <a:cs typeface="Arial"/>
                <a:sym typeface="Arial"/>
              </a:rPr>
              <a:t>char </a:t>
            </a:r>
            <a:r>
              <a:rPr lang="en-US" sz="3600" dirty="0">
                <a:latin typeface="Montserrat" panose="00000500000000000000" pitchFamily="50" charset="0"/>
                <a:ea typeface="Arial"/>
                <a:cs typeface="Arial"/>
                <a:sym typeface="Arial"/>
              </a:rPr>
              <a:t>name</a:t>
            </a:r>
            <a:r>
              <a:rPr lang="en-US" sz="3600" dirty="0">
                <a:solidFill>
                  <a:srgbClr val="002060"/>
                </a:solidFill>
                <a:latin typeface="Montserrat" panose="00000500000000000000" pitchFamily="50" charset="0"/>
                <a:ea typeface="Arial"/>
                <a:cs typeface="Arial"/>
                <a:sym typeface="Arial"/>
              </a:rPr>
              <a:t>[] = {'</a:t>
            </a:r>
            <a:r>
              <a:rPr lang="en-US" sz="3600" dirty="0">
                <a:solidFill>
                  <a:schemeClr val="accent2"/>
                </a:solidFill>
                <a:latin typeface="Montserrat" panose="00000500000000000000" pitchFamily="50" charset="0"/>
                <a:ea typeface="Arial"/>
                <a:cs typeface="Arial"/>
                <a:sym typeface="Arial"/>
              </a:rPr>
              <a:t>a</a:t>
            </a:r>
            <a:r>
              <a:rPr lang="en-US" sz="3600" dirty="0">
                <a:solidFill>
                  <a:srgbClr val="002060"/>
                </a:solidFill>
                <a:latin typeface="Montserrat" panose="00000500000000000000" pitchFamily="50" charset="0"/>
                <a:ea typeface="Arial"/>
                <a:cs typeface="Arial"/>
                <a:sym typeface="Arial"/>
              </a:rPr>
              <a:t>', '</a:t>
            </a:r>
            <a:r>
              <a:rPr lang="en-US" sz="3600" dirty="0">
                <a:solidFill>
                  <a:schemeClr val="accent2"/>
                </a:solidFill>
                <a:latin typeface="Montserrat" panose="00000500000000000000" pitchFamily="50" charset="0"/>
                <a:ea typeface="Arial"/>
                <a:cs typeface="Arial"/>
                <a:sym typeface="Arial"/>
              </a:rPr>
              <a:t>b</a:t>
            </a:r>
            <a:r>
              <a:rPr lang="en-US" sz="3600" dirty="0">
                <a:solidFill>
                  <a:srgbClr val="002060"/>
                </a:solidFill>
                <a:latin typeface="Montserrat" panose="00000500000000000000" pitchFamily="50" charset="0"/>
                <a:ea typeface="Arial"/>
                <a:cs typeface="Arial"/>
                <a:sym typeface="Arial"/>
              </a:rPr>
              <a:t>', '</a:t>
            </a:r>
            <a:r>
              <a:rPr lang="en-US" sz="3600" dirty="0">
                <a:solidFill>
                  <a:schemeClr val="accent2"/>
                </a:solidFill>
                <a:latin typeface="Montserrat" panose="00000500000000000000" pitchFamily="50" charset="0"/>
                <a:ea typeface="Arial"/>
                <a:cs typeface="Arial"/>
                <a:sym typeface="Arial"/>
              </a:rPr>
              <a:t>c</a:t>
            </a:r>
            <a:r>
              <a:rPr lang="en-US" sz="3600" dirty="0">
                <a:solidFill>
                  <a:srgbClr val="002060"/>
                </a:solidFill>
                <a:latin typeface="Montserrat" panose="00000500000000000000" pitchFamily="50" charset="0"/>
                <a:ea typeface="Arial"/>
                <a:cs typeface="Arial"/>
                <a:sym typeface="Arial"/>
              </a:rPr>
              <a:t>', '</a:t>
            </a:r>
            <a:r>
              <a:rPr lang="en-US" sz="3600" dirty="0">
                <a:solidFill>
                  <a:schemeClr val="accent2"/>
                </a:solidFill>
                <a:latin typeface="Montserrat" panose="00000500000000000000" pitchFamily="50" charset="0"/>
                <a:ea typeface="Arial"/>
                <a:cs typeface="Arial"/>
                <a:sym typeface="Arial"/>
              </a:rPr>
              <a:t>d</a:t>
            </a:r>
            <a:r>
              <a:rPr lang="en-US" sz="3600" dirty="0">
                <a:solidFill>
                  <a:srgbClr val="002060"/>
                </a:solidFill>
                <a:latin typeface="Montserrat" panose="00000500000000000000" pitchFamily="50" charset="0"/>
                <a:ea typeface="Arial"/>
                <a:cs typeface="Arial"/>
                <a:sym typeface="Arial"/>
              </a:rPr>
              <a:t>', </a:t>
            </a:r>
            <a:r>
              <a:rPr lang="en-US" sz="3600" dirty="0">
                <a:solidFill>
                  <a:schemeClr val="accent2"/>
                </a:solidFill>
                <a:latin typeface="Montserrat" panose="00000500000000000000" pitchFamily="50" charset="0"/>
                <a:ea typeface="Arial"/>
                <a:cs typeface="Arial"/>
                <a:sym typeface="Arial"/>
              </a:rPr>
              <a:t>'\0</a:t>
            </a:r>
            <a:r>
              <a:rPr lang="en-US" sz="3600" dirty="0">
                <a:solidFill>
                  <a:srgbClr val="002060"/>
                </a:solidFill>
                <a:latin typeface="Montserrat" panose="00000500000000000000" pitchFamily="50" charset="0"/>
                <a:ea typeface="Arial"/>
                <a:cs typeface="Arial"/>
                <a:sym typeface="Arial"/>
              </a:rPr>
              <a:t>'};</a:t>
            </a:r>
          </a:p>
          <a:p>
            <a:pPr marL="571500" indent="-571500" algn="l">
              <a:lnSpc>
                <a:spcPct val="150000"/>
              </a:lnSpc>
              <a:buFont typeface="Arial" panose="020B0604020202020204" pitchFamily="34" charset="0"/>
              <a:buChar char="•"/>
            </a:pPr>
            <a:r>
              <a:rPr lang="en-US" sz="3600" dirty="0">
                <a:solidFill>
                  <a:srgbClr val="002060"/>
                </a:solidFill>
                <a:latin typeface="Montserrat" panose="00000500000000000000" pitchFamily="50" charset="0"/>
                <a:ea typeface="Arial"/>
                <a:cs typeface="Arial"/>
                <a:sym typeface="Arial"/>
              </a:rPr>
              <a:t>char </a:t>
            </a:r>
            <a:r>
              <a:rPr lang="en-US" sz="3600" dirty="0">
                <a:latin typeface="Montserrat" panose="00000500000000000000" pitchFamily="50" charset="0"/>
                <a:ea typeface="Arial"/>
                <a:cs typeface="Arial"/>
                <a:sym typeface="Arial"/>
              </a:rPr>
              <a:t>name</a:t>
            </a:r>
            <a:r>
              <a:rPr lang="en-US" sz="3600" dirty="0">
                <a:solidFill>
                  <a:srgbClr val="002060"/>
                </a:solidFill>
                <a:latin typeface="Montserrat" panose="00000500000000000000" pitchFamily="50" charset="0"/>
                <a:ea typeface="Arial"/>
                <a:cs typeface="Arial"/>
                <a:sym typeface="Arial"/>
              </a:rPr>
              <a:t>[</a:t>
            </a:r>
            <a:r>
              <a:rPr lang="en-US" sz="3600" dirty="0">
                <a:solidFill>
                  <a:schemeClr val="accent2"/>
                </a:solidFill>
                <a:latin typeface="Montserrat" panose="00000500000000000000" pitchFamily="50" charset="0"/>
                <a:ea typeface="Arial"/>
                <a:cs typeface="Arial"/>
                <a:sym typeface="Arial"/>
              </a:rPr>
              <a:t>5</a:t>
            </a:r>
            <a:r>
              <a:rPr lang="en-US" sz="3600" dirty="0">
                <a:solidFill>
                  <a:srgbClr val="002060"/>
                </a:solidFill>
                <a:latin typeface="Montserrat" panose="00000500000000000000" pitchFamily="50" charset="0"/>
                <a:ea typeface="Arial"/>
                <a:cs typeface="Arial"/>
                <a:sym typeface="Arial"/>
              </a:rPr>
              <a:t>] = {'</a:t>
            </a:r>
            <a:r>
              <a:rPr lang="en-US" sz="3600" dirty="0">
                <a:solidFill>
                  <a:schemeClr val="accent2"/>
                </a:solidFill>
                <a:latin typeface="Montserrat" panose="00000500000000000000" pitchFamily="50" charset="0"/>
                <a:ea typeface="Arial"/>
                <a:cs typeface="Arial"/>
                <a:sym typeface="Arial"/>
              </a:rPr>
              <a:t>a</a:t>
            </a:r>
            <a:r>
              <a:rPr lang="en-US" sz="3600" dirty="0">
                <a:solidFill>
                  <a:srgbClr val="002060"/>
                </a:solidFill>
                <a:latin typeface="Montserrat" panose="00000500000000000000" pitchFamily="50" charset="0"/>
                <a:ea typeface="Arial"/>
                <a:cs typeface="Arial"/>
                <a:sym typeface="Arial"/>
              </a:rPr>
              <a:t>', '</a:t>
            </a:r>
            <a:r>
              <a:rPr lang="en-US" sz="3600" dirty="0">
                <a:solidFill>
                  <a:schemeClr val="accent2"/>
                </a:solidFill>
                <a:latin typeface="Montserrat" panose="00000500000000000000" pitchFamily="50" charset="0"/>
                <a:ea typeface="Arial"/>
                <a:cs typeface="Arial"/>
                <a:sym typeface="Arial"/>
              </a:rPr>
              <a:t>b</a:t>
            </a:r>
            <a:r>
              <a:rPr lang="en-US" sz="3600" dirty="0">
                <a:solidFill>
                  <a:srgbClr val="002060"/>
                </a:solidFill>
                <a:latin typeface="Montserrat" panose="00000500000000000000" pitchFamily="50" charset="0"/>
                <a:ea typeface="Arial"/>
                <a:cs typeface="Arial"/>
                <a:sym typeface="Arial"/>
              </a:rPr>
              <a:t>', '</a:t>
            </a:r>
            <a:r>
              <a:rPr lang="en-US" sz="3600" dirty="0">
                <a:solidFill>
                  <a:schemeClr val="accent2"/>
                </a:solidFill>
                <a:latin typeface="Montserrat" panose="00000500000000000000" pitchFamily="50" charset="0"/>
                <a:ea typeface="Arial"/>
                <a:cs typeface="Arial"/>
                <a:sym typeface="Arial"/>
              </a:rPr>
              <a:t>c</a:t>
            </a:r>
            <a:r>
              <a:rPr lang="en-US" sz="3600" dirty="0">
                <a:solidFill>
                  <a:srgbClr val="002060"/>
                </a:solidFill>
                <a:latin typeface="Montserrat" panose="00000500000000000000" pitchFamily="50" charset="0"/>
                <a:ea typeface="Arial"/>
                <a:cs typeface="Arial"/>
                <a:sym typeface="Arial"/>
              </a:rPr>
              <a:t>', '</a:t>
            </a:r>
            <a:r>
              <a:rPr lang="en-US" sz="3600" dirty="0">
                <a:solidFill>
                  <a:schemeClr val="accent2"/>
                </a:solidFill>
                <a:latin typeface="Montserrat" panose="00000500000000000000" pitchFamily="50" charset="0"/>
                <a:ea typeface="Arial"/>
                <a:cs typeface="Arial"/>
                <a:sym typeface="Arial"/>
              </a:rPr>
              <a:t>d</a:t>
            </a:r>
            <a:r>
              <a:rPr lang="en-US" sz="3600" dirty="0">
                <a:solidFill>
                  <a:srgbClr val="002060"/>
                </a:solidFill>
                <a:latin typeface="Montserrat" panose="00000500000000000000" pitchFamily="50" charset="0"/>
                <a:ea typeface="Arial"/>
                <a:cs typeface="Arial"/>
                <a:sym typeface="Arial"/>
              </a:rPr>
              <a:t>', '</a:t>
            </a:r>
            <a:r>
              <a:rPr lang="en-US" sz="3600" dirty="0">
                <a:solidFill>
                  <a:schemeClr val="accent2"/>
                </a:solidFill>
                <a:latin typeface="Montserrat" panose="00000500000000000000" pitchFamily="50" charset="0"/>
                <a:ea typeface="Arial"/>
                <a:cs typeface="Arial"/>
                <a:sym typeface="Arial"/>
              </a:rPr>
              <a:t>\0</a:t>
            </a:r>
            <a:r>
              <a:rPr lang="en-US" sz="3600" dirty="0">
                <a:solidFill>
                  <a:srgbClr val="002060"/>
                </a:solidFill>
                <a:latin typeface="Montserrat" panose="00000500000000000000" pitchFamily="50" charset="0"/>
                <a:ea typeface="Arial"/>
                <a:cs typeface="Arial"/>
                <a:sym typeface="Arial"/>
              </a:rPr>
              <a:t>'};</a:t>
            </a:r>
          </a:p>
        </p:txBody>
      </p:sp>
    </p:spTree>
    <p:extLst>
      <p:ext uri="{BB962C8B-B14F-4D97-AF65-F5344CB8AC3E}">
        <p14:creationId xmlns:p14="http://schemas.microsoft.com/office/powerpoint/2010/main" val="3561469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808"/>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An Example:</a:t>
            </a:r>
          </a:p>
        </p:txBody>
      </p:sp>
      <p:sp>
        <p:nvSpPr>
          <p:cNvPr id="4" name="Subtitle 2"/>
          <p:cNvSpPr txBox="1">
            <a:spLocks/>
          </p:cNvSpPr>
          <p:nvPr/>
        </p:nvSpPr>
        <p:spPr>
          <a:xfrm>
            <a:off x="814811" y="3503690"/>
            <a:ext cx="10399413" cy="6880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600" dirty="0">
              <a:solidFill>
                <a:srgbClr val="002060"/>
              </a:solidFill>
              <a:latin typeface="Montserrat" panose="00000500000000000000" pitchFamily="50" charset="0"/>
              <a:ea typeface="Arial"/>
              <a:cs typeface="Arial"/>
              <a:sym typeface="Arial"/>
            </a:endParaRPr>
          </a:p>
        </p:txBody>
      </p:sp>
      <p:sp>
        <p:nvSpPr>
          <p:cNvPr id="26" name="Google Shape;279;p13"/>
          <p:cNvSpPr txBox="1"/>
          <p:nvPr/>
        </p:nvSpPr>
        <p:spPr>
          <a:xfrm>
            <a:off x="1065291" y="1219200"/>
            <a:ext cx="5257800" cy="353344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00775" tIns="50375" rIns="100775" bIns="50375" anchor="t" anchorCtr="0">
            <a:spAutoFit/>
          </a:bodyPr>
          <a:lstStyle/>
          <a:p>
            <a:pPr marL="0" marR="0" lvl="0" indent="0" algn="l" rtl="0">
              <a:lnSpc>
                <a:spcPct val="100000"/>
              </a:lnSpc>
              <a:spcBef>
                <a:spcPts val="0"/>
              </a:spcBef>
              <a:spcAft>
                <a:spcPts val="0"/>
              </a:spcAft>
              <a:buClr>
                <a:schemeClr val="dk1"/>
              </a:buClr>
              <a:buSzPts val="2200"/>
              <a:buFont typeface="Times New Roman"/>
              <a:buNone/>
            </a:pPr>
            <a:r>
              <a:rPr lang="en-US" b="1" i="0" u="none" dirty="0">
                <a:solidFill>
                  <a:schemeClr val="dk1"/>
                </a:solidFill>
                <a:latin typeface="Montserrat" panose="00000500000000000000" pitchFamily="50" charset="0"/>
                <a:ea typeface="Times New Roman"/>
                <a:cs typeface="Times New Roman"/>
                <a:sym typeface="Times New Roman"/>
              </a:rPr>
              <a:t>void main()</a:t>
            </a:r>
            <a:endParaRPr dirty="0">
              <a:latin typeface="Montserrat" panose="00000500000000000000" pitchFamily="50" charset="0"/>
            </a:endParaRPr>
          </a:p>
          <a:p>
            <a:pPr marL="0" marR="0" lvl="0" indent="0" algn="l" rtl="0">
              <a:lnSpc>
                <a:spcPct val="100000"/>
              </a:lnSpc>
              <a:spcBef>
                <a:spcPts val="330"/>
              </a:spcBef>
              <a:spcAft>
                <a:spcPts val="0"/>
              </a:spcAft>
              <a:buClr>
                <a:schemeClr val="dk1"/>
              </a:buClr>
              <a:buSzPts val="2200"/>
              <a:buFont typeface="Times New Roman"/>
              <a:buNone/>
            </a:pPr>
            <a:r>
              <a:rPr lang="en-US" b="1" i="0" u="none" dirty="0">
                <a:solidFill>
                  <a:schemeClr val="dk1"/>
                </a:solidFill>
                <a:latin typeface="Montserrat" panose="00000500000000000000" pitchFamily="50" charset="0"/>
                <a:ea typeface="Times New Roman"/>
                <a:cs typeface="Times New Roman"/>
                <a:sym typeface="Times New Roman"/>
              </a:rPr>
              <a:t>{</a:t>
            </a:r>
            <a:endParaRPr dirty="0">
              <a:latin typeface="Montserrat" panose="00000500000000000000" pitchFamily="50" charset="0"/>
            </a:endParaRPr>
          </a:p>
          <a:p>
            <a:pPr marL="0" marR="0" lvl="0" indent="0" algn="l" rtl="0">
              <a:lnSpc>
                <a:spcPct val="100000"/>
              </a:lnSpc>
              <a:spcBef>
                <a:spcPts val="330"/>
              </a:spcBef>
              <a:spcAft>
                <a:spcPts val="0"/>
              </a:spcAft>
              <a:buClr>
                <a:schemeClr val="dk1"/>
              </a:buClr>
              <a:buSzPts val="2200"/>
              <a:buFont typeface="Times New Roman"/>
              <a:buNone/>
            </a:pPr>
            <a:r>
              <a:rPr lang="en-US" b="1" i="0" u="none" dirty="0">
                <a:solidFill>
                  <a:schemeClr val="dk1"/>
                </a:solidFill>
                <a:latin typeface="Montserrat" panose="00000500000000000000" pitchFamily="50" charset="0"/>
                <a:ea typeface="Times New Roman"/>
                <a:cs typeface="Times New Roman"/>
                <a:sym typeface="Times New Roman"/>
              </a:rPr>
              <a:t>  #define SIZE 25</a:t>
            </a:r>
            <a:endParaRPr dirty="0">
              <a:latin typeface="Montserrat" panose="00000500000000000000" pitchFamily="50" charset="0"/>
            </a:endParaRPr>
          </a:p>
          <a:p>
            <a:pPr marL="0" marR="0" lvl="0" indent="0" algn="l" rtl="0">
              <a:lnSpc>
                <a:spcPct val="100000"/>
              </a:lnSpc>
              <a:spcBef>
                <a:spcPts val="330"/>
              </a:spcBef>
              <a:spcAft>
                <a:spcPts val="0"/>
              </a:spcAft>
              <a:buClr>
                <a:schemeClr val="dk1"/>
              </a:buClr>
              <a:buSzPts val="2200"/>
              <a:buFont typeface="Times New Roman"/>
              <a:buNone/>
            </a:pPr>
            <a:r>
              <a:rPr lang="en-US" b="1" i="0" u="none" dirty="0">
                <a:solidFill>
                  <a:schemeClr val="dk1"/>
                </a:solidFill>
                <a:latin typeface="Montserrat" panose="00000500000000000000" pitchFamily="50" charset="0"/>
                <a:ea typeface="Times New Roman"/>
                <a:cs typeface="Times New Roman"/>
                <a:sym typeface="Times New Roman"/>
              </a:rPr>
              <a:t>  int i, count=0;</a:t>
            </a:r>
            <a:endParaRPr dirty="0">
              <a:latin typeface="Montserrat" panose="00000500000000000000" pitchFamily="50" charset="0"/>
            </a:endParaRPr>
          </a:p>
          <a:p>
            <a:pPr marL="0" marR="0" lvl="0" indent="0" algn="l" rtl="0">
              <a:lnSpc>
                <a:spcPct val="100000"/>
              </a:lnSpc>
              <a:spcBef>
                <a:spcPts val="330"/>
              </a:spcBef>
              <a:spcAft>
                <a:spcPts val="0"/>
              </a:spcAft>
              <a:buClr>
                <a:schemeClr val="dk1"/>
              </a:buClr>
              <a:buSzPts val="2200"/>
              <a:buFont typeface="Times New Roman"/>
              <a:buNone/>
            </a:pPr>
            <a:r>
              <a:rPr lang="en-US" b="1" i="0" u="none" dirty="0">
                <a:solidFill>
                  <a:schemeClr val="dk1"/>
                </a:solidFill>
                <a:latin typeface="Montserrat" panose="00000500000000000000" pitchFamily="50" charset="0"/>
                <a:ea typeface="Times New Roman"/>
                <a:cs typeface="Times New Roman"/>
                <a:sym typeface="Times New Roman"/>
              </a:rPr>
              <a:t>  char name[SIZE];</a:t>
            </a:r>
            <a:endParaRPr dirty="0">
              <a:latin typeface="Montserrat" panose="00000500000000000000" pitchFamily="50" charset="0"/>
            </a:endParaRPr>
          </a:p>
          <a:p>
            <a:pPr marL="0" marR="0" lvl="0" indent="0" algn="l" rtl="0">
              <a:lnSpc>
                <a:spcPct val="100000"/>
              </a:lnSpc>
              <a:spcBef>
                <a:spcPts val="330"/>
              </a:spcBef>
              <a:spcAft>
                <a:spcPts val="0"/>
              </a:spcAft>
              <a:buClr>
                <a:schemeClr val="dk1"/>
              </a:buClr>
              <a:buSzPts val="2200"/>
              <a:buFont typeface="Times New Roman"/>
              <a:buNone/>
            </a:pPr>
            <a:r>
              <a:rPr lang="en-US" b="1" i="0" u="none" dirty="0">
                <a:solidFill>
                  <a:schemeClr val="dk1"/>
                </a:solidFill>
                <a:latin typeface="Montserrat" panose="00000500000000000000" pitchFamily="50" charset="0"/>
                <a:ea typeface="Times New Roman"/>
                <a:cs typeface="Times New Roman"/>
                <a:sym typeface="Times New Roman"/>
              </a:rPr>
              <a:t>  scanf("%s", &amp;name);</a:t>
            </a:r>
            <a:endParaRPr dirty="0">
              <a:latin typeface="Montserrat" panose="00000500000000000000" pitchFamily="50" charset="0"/>
            </a:endParaRPr>
          </a:p>
          <a:p>
            <a:pPr marL="0" marR="0" lvl="0" indent="0" algn="l" rtl="0">
              <a:lnSpc>
                <a:spcPct val="100000"/>
              </a:lnSpc>
              <a:spcBef>
                <a:spcPts val="330"/>
              </a:spcBef>
              <a:spcAft>
                <a:spcPts val="0"/>
              </a:spcAft>
              <a:buClr>
                <a:schemeClr val="dk1"/>
              </a:buClr>
              <a:buSzPts val="2200"/>
              <a:buFont typeface="Times New Roman"/>
              <a:buNone/>
            </a:pPr>
            <a:r>
              <a:rPr lang="en-US" b="1" i="0" u="none" dirty="0">
                <a:solidFill>
                  <a:schemeClr val="dk1"/>
                </a:solidFill>
                <a:latin typeface="Montserrat" panose="00000500000000000000" pitchFamily="50" charset="0"/>
                <a:ea typeface="Times New Roman"/>
                <a:cs typeface="Times New Roman"/>
                <a:sym typeface="Times New Roman"/>
              </a:rPr>
              <a:t>  printf("Name = %s \n", name);</a:t>
            </a:r>
            <a:endParaRPr dirty="0">
              <a:latin typeface="Montserrat" panose="00000500000000000000" pitchFamily="50" charset="0"/>
            </a:endParaRPr>
          </a:p>
          <a:p>
            <a:pPr marL="0" marR="0" lvl="0" indent="0" algn="l" rtl="0">
              <a:lnSpc>
                <a:spcPct val="100000"/>
              </a:lnSpc>
              <a:spcBef>
                <a:spcPts val="330"/>
              </a:spcBef>
              <a:spcAft>
                <a:spcPts val="0"/>
              </a:spcAft>
              <a:buClr>
                <a:schemeClr val="dk1"/>
              </a:buClr>
              <a:buSzPts val="2200"/>
              <a:buFont typeface="Times New Roman"/>
              <a:buNone/>
            </a:pPr>
            <a:r>
              <a:rPr lang="en-US" b="1" i="0" u="none" dirty="0">
                <a:solidFill>
                  <a:schemeClr val="dk1"/>
                </a:solidFill>
                <a:latin typeface="Montserrat" panose="00000500000000000000" pitchFamily="50" charset="0"/>
                <a:ea typeface="Times New Roman"/>
                <a:cs typeface="Times New Roman"/>
                <a:sym typeface="Times New Roman"/>
              </a:rPr>
              <a:t>  for (i=0; name[i]!='\0'; i++)</a:t>
            </a:r>
            <a:endParaRPr dirty="0">
              <a:latin typeface="Montserrat" panose="00000500000000000000" pitchFamily="50" charset="0"/>
            </a:endParaRPr>
          </a:p>
          <a:p>
            <a:pPr marL="0" marR="0" lvl="0" indent="0" algn="l" rtl="0">
              <a:lnSpc>
                <a:spcPct val="100000"/>
              </a:lnSpc>
              <a:spcBef>
                <a:spcPts val="330"/>
              </a:spcBef>
              <a:spcAft>
                <a:spcPts val="0"/>
              </a:spcAft>
              <a:buClr>
                <a:schemeClr val="dk1"/>
              </a:buClr>
              <a:buSzPts val="2200"/>
              <a:buFont typeface="Times New Roman"/>
              <a:buNone/>
            </a:pPr>
            <a:r>
              <a:rPr lang="en-US" b="1" i="0" u="none" dirty="0">
                <a:solidFill>
                  <a:schemeClr val="dk1"/>
                </a:solidFill>
                <a:latin typeface="Montserrat" panose="00000500000000000000" pitchFamily="50" charset="0"/>
                <a:ea typeface="Times New Roman"/>
                <a:cs typeface="Times New Roman"/>
                <a:sym typeface="Times New Roman"/>
              </a:rPr>
              <a:t>    if (name[i] == 'a') count++;</a:t>
            </a:r>
            <a:endParaRPr dirty="0">
              <a:latin typeface="Montserrat" panose="00000500000000000000" pitchFamily="50" charset="0"/>
            </a:endParaRPr>
          </a:p>
          <a:p>
            <a:pPr marL="0" marR="0" lvl="0" indent="0" algn="l" rtl="0">
              <a:lnSpc>
                <a:spcPct val="100000"/>
              </a:lnSpc>
              <a:spcBef>
                <a:spcPts val="330"/>
              </a:spcBef>
              <a:spcAft>
                <a:spcPts val="0"/>
              </a:spcAft>
              <a:buClr>
                <a:schemeClr val="dk1"/>
              </a:buClr>
              <a:buSzPts val="2200"/>
              <a:buFont typeface="Times New Roman"/>
              <a:buNone/>
            </a:pPr>
            <a:r>
              <a:rPr lang="en-US" b="1" i="0" u="none" dirty="0">
                <a:solidFill>
                  <a:schemeClr val="dk1"/>
                </a:solidFill>
                <a:latin typeface="Montserrat" panose="00000500000000000000" pitchFamily="50" charset="0"/>
                <a:ea typeface="Times New Roman"/>
                <a:cs typeface="Times New Roman"/>
                <a:sym typeface="Times New Roman"/>
              </a:rPr>
              <a:t>  printf("Total a's = %d\n", count);</a:t>
            </a:r>
            <a:endParaRPr dirty="0">
              <a:latin typeface="Montserrat" panose="00000500000000000000" pitchFamily="50" charset="0"/>
            </a:endParaRPr>
          </a:p>
          <a:p>
            <a:pPr marL="0" marR="0" lvl="0" indent="0" algn="l" rtl="0">
              <a:lnSpc>
                <a:spcPct val="100000"/>
              </a:lnSpc>
              <a:spcBef>
                <a:spcPts val="330"/>
              </a:spcBef>
              <a:spcAft>
                <a:spcPts val="0"/>
              </a:spcAft>
              <a:buClr>
                <a:schemeClr val="dk1"/>
              </a:buClr>
              <a:buSzPts val="2200"/>
              <a:buFont typeface="Times New Roman"/>
              <a:buNone/>
            </a:pPr>
            <a:r>
              <a:rPr lang="en-US" b="1" i="0" u="none" dirty="0">
                <a:solidFill>
                  <a:schemeClr val="dk1"/>
                </a:solidFill>
                <a:latin typeface="Montserrat" panose="00000500000000000000" pitchFamily="50" charset="0"/>
                <a:ea typeface="Times New Roman"/>
                <a:cs typeface="Times New Roman"/>
                <a:sym typeface="Times New Roman"/>
              </a:rPr>
              <a:t>}</a:t>
            </a:r>
            <a:endParaRPr dirty="0">
              <a:latin typeface="Montserrat" panose="00000500000000000000" pitchFamily="50" charset="0"/>
            </a:endParaRPr>
          </a:p>
        </p:txBody>
      </p:sp>
      <p:sp>
        <p:nvSpPr>
          <p:cNvPr id="27" name="Google Shape;284;p13"/>
          <p:cNvSpPr txBox="1"/>
          <p:nvPr/>
        </p:nvSpPr>
        <p:spPr>
          <a:xfrm>
            <a:off x="1065291" y="4980490"/>
            <a:ext cx="5257800" cy="1143000"/>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dirty="0">
                <a:solidFill>
                  <a:srgbClr val="000000"/>
                </a:solidFill>
                <a:latin typeface="Arial"/>
                <a:ea typeface="Arial"/>
                <a:cs typeface="Arial"/>
                <a:sym typeface="Arial"/>
              </a:rPr>
              <a:t> </a:t>
            </a:r>
            <a:r>
              <a:rPr lang="en-US" sz="2000" b="1" i="0" u="none" dirty="0">
                <a:solidFill>
                  <a:srgbClr val="000000"/>
                </a:solidFill>
                <a:latin typeface="Montserrat" panose="00000500000000000000" pitchFamily="50" charset="0"/>
                <a:ea typeface="Arial"/>
                <a:cs typeface="Arial"/>
                <a:sym typeface="Arial"/>
              </a:rPr>
              <a:t>Note: that character strings read </a:t>
            </a:r>
            <a:endParaRPr dirty="0">
              <a:latin typeface="Montserrat" panose="00000500000000000000" pitchFamily="50" charset="0"/>
            </a:endParaRPr>
          </a:p>
          <a:p>
            <a:pPr marL="0" marR="0" lvl="0" indent="0" algn="ctr" rtl="0">
              <a:lnSpc>
                <a:spcPct val="100000"/>
              </a:lnSpc>
              <a:spcBef>
                <a:spcPts val="400"/>
              </a:spcBef>
              <a:spcAft>
                <a:spcPts val="0"/>
              </a:spcAft>
              <a:buClr>
                <a:srgbClr val="000000"/>
              </a:buClr>
              <a:buSzPts val="2000"/>
              <a:buFont typeface="Arial"/>
              <a:buNone/>
            </a:pPr>
            <a:r>
              <a:rPr lang="en-US" sz="2000" b="1" i="0" u="none" dirty="0">
                <a:solidFill>
                  <a:srgbClr val="000000"/>
                </a:solidFill>
                <a:latin typeface="Montserrat" panose="00000500000000000000" pitchFamily="50" charset="0"/>
                <a:ea typeface="Arial"/>
                <a:cs typeface="Arial"/>
                <a:sym typeface="Arial"/>
              </a:rPr>
              <a:t>in %s format end with ‘\0’ </a:t>
            </a:r>
            <a:endParaRPr dirty="0">
              <a:latin typeface="Montserrat" panose="00000500000000000000" pitchFamily="50" charset="0"/>
            </a:endParaRPr>
          </a:p>
        </p:txBody>
      </p:sp>
      <p:sp>
        <p:nvSpPr>
          <p:cNvPr id="30" name="Google Shape;280;p13"/>
          <p:cNvSpPr txBox="1"/>
          <p:nvPr/>
        </p:nvSpPr>
        <p:spPr>
          <a:xfrm>
            <a:off x="7319716" y="2025433"/>
            <a:ext cx="4137456" cy="1671394"/>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100775" tIns="50375" rIns="100775" bIns="50375" anchor="t" anchorCtr="0">
            <a:spAutoFit/>
          </a:bodyPr>
          <a:lstStyle/>
          <a:p>
            <a:pPr marL="0" marR="0" lvl="0" indent="0" algn="l" rtl="0">
              <a:lnSpc>
                <a:spcPct val="100000"/>
              </a:lnSpc>
              <a:spcBef>
                <a:spcPts val="1200"/>
              </a:spcBef>
              <a:spcAft>
                <a:spcPts val="0"/>
              </a:spcAft>
              <a:buClr>
                <a:schemeClr val="dk1"/>
              </a:buClr>
              <a:buSzPts val="2400"/>
              <a:buFont typeface="Times New Roman"/>
              <a:buNone/>
            </a:pPr>
            <a:r>
              <a:rPr lang="en-US" sz="2400" b="1" i="0" u="none" dirty="0">
                <a:solidFill>
                  <a:schemeClr val="dk1"/>
                </a:solidFill>
                <a:latin typeface="Montserrat" panose="00000500000000000000" pitchFamily="50" charset="0"/>
                <a:ea typeface="Times New Roman"/>
                <a:cs typeface="Times New Roman"/>
                <a:sym typeface="Times New Roman"/>
              </a:rPr>
              <a:t>Satya </a:t>
            </a:r>
            <a:r>
              <a:rPr lang="en-US" sz="2400" b="1" i="0" u="none" dirty="0" err="1">
                <a:solidFill>
                  <a:schemeClr val="dk1"/>
                </a:solidFill>
                <a:latin typeface="Montserrat" panose="00000500000000000000" pitchFamily="50" charset="0"/>
                <a:ea typeface="Times New Roman"/>
                <a:cs typeface="Times New Roman"/>
                <a:sym typeface="Times New Roman"/>
              </a:rPr>
              <a:t>narayana</a:t>
            </a:r>
            <a:endParaRPr dirty="0">
              <a:latin typeface="Montserrat" panose="00000500000000000000" pitchFamily="50" charset="0"/>
            </a:endParaRPr>
          </a:p>
          <a:p>
            <a:pPr marL="0" marR="0" lvl="0" indent="0" algn="l" rtl="0">
              <a:lnSpc>
                <a:spcPct val="100000"/>
              </a:lnSpc>
              <a:spcBef>
                <a:spcPts val="1200"/>
              </a:spcBef>
              <a:spcAft>
                <a:spcPts val="0"/>
              </a:spcAft>
              <a:buClr>
                <a:schemeClr val="dk1"/>
              </a:buClr>
              <a:buSzPts val="2400"/>
              <a:buFont typeface="Times New Roman"/>
              <a:buNone/>
            </a:pPr>
            <a:r>
              <a:rPr lang="en-US" sz="2400" b="1" i="0" u="none" dirty="0">
                <a:solidFill>
                  <a:schemeClr val="dk1"/>
                </a:solidFill>
                <a:latin typeface="Montserrat" panose="00000500000000000000" pitchFamily="50" charset="0"/>
                <a:ea typeface="Times New Roman"/>
                <a:cs typeface="Times New Roman"/>
                <a:sym typeface="Times New Roman"/>
              </a:rPr>
              <a:t>Name = Satya </a:t>
            </a:r>
            <a:r>
              <a:rPr lang="en-US" sz="2400" b="1" i="0" u="none" dirty="0" err="1">
                <a:solidFill>
                  <a:schemeClr val="dk1"/>
                </a:solidFill>
                <a:latin typeface="Montserrat" panose="00000500000000000000" pitchFamily="50" charset="0"/>
                <a:ea typeface="Times New Roman"/>
                <a:cs typeface="Times New Roman"/>
                <a:sym typeface="Times New Roman"/>
              </a:rPr>
              <a:t>narayana</a:t>
            </a:r>
            <a:endParaRPr dirty="0">
              <a:latin typeface="Montserrat" panose="00000500000000000000" pitchFamily="50" charset="0"/>
            </a:endParaRPr>
          </a:p>
          <a:p>
            <a:pPr marL="0" marR="0" lvl="0" indent="0" algn="l" rtl="0">
              <a:lnSpc>
                <a:spcPct val="100000"/>
              </a:lnSpc>
              <a:spcBef>
                <a:spcPts val="1200"/>
              </a:spcBef>
              <a:spcAft>
                <a:spcPts val="0"/>
              </a:spcAft>
              <a:buClr>
                <a:schemeClr val="dk1"/>
              </a:buClr>
              <a:buSzPts val="2400"/>
              <a:buFont typeface="Times New Roman"/>
              <a:buNone/>
            </a:pPr>
            <a:r>
              <a:rPr lang="en-US" sz="2400" b="1" i="0" u="none" dirty="0">
                <a:solidFill>
                  <a:schemeClr val="dk1"/>
                </a:solidFill>
                <a:latin typeface="Montserrat" panose="00000500000000000000" pitchFamily="50" charset="0"/>
                <a:ea typeface="Times New Roman"/>
                <a:cs typeface="Times New Roman"/>
                <a:sym typeface="Times New Roman"/>
              </a:rPr>
              <a:t>Total a's = 6</a:t>
            </a:r>
            <a:endParaRPr dirty="0">
              <a:latin typeface="Montserrat" panose="00000500000000000000" pitchFamily="50" charset="0"/>
            </a:endParaRPr>
          </a:p>
        </p:txBody>
      </p:sp>
      <p:sp>
        <p:nvSpPr>
          <p:cNvPr id="31" name="Google Shape;285;p13"/>
          <p:cNvSpPr txBox="1"/>
          <p:nvPr/>
        </p:nvSpPr>
        <p:spPr>
          <a:xfrm>
            <a:off x="7327248" y="1313677"/>
            <a:ext cx="2986074" cy="3048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dirty="0">
                <a:solidFill>
                  <a:schemeClr val="dk1"/>
                </a:solidFill>
                <a:latin typeface="Montserrat" panose="00000500000000000000" pitchFamily="50" charset="0"/>
                <a:ea typeface="Arial"/>
                <a:cs typeface="Arial"/>
                <a:sym typeface="Arial"/>
              </a:rPr>
              <a:t>Seen on screen</a:t>
            </a:r>
            <a:endParaRPr dirty="0">
              <a:latin typeface="Montserrat" panose="00000500000000000000" pitchFamily="50" charset="0"/>
            </a:endParaRPr>
          </a:p>
        </p:txBody>
      </p:sp>
      <p:sp>
        <p:nvSpPr>
          <p:cNvPr id="32" name="Google Shape;286;p13"/>
          <p:cNvSpPr txBox="1"/>
          <p:nvPr/>
        </p:nvSpPr>
        <p:spPr>
          <a:xfrm>
            <a:off x="9877306" y="1262018"/>
            <a:ext cx="2236231" cy="33855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3300"/>
              </a:buClr>
              <a:buSzPts val="2200"/>
              <a:buFont typeface="Arial"/>
              <a:buNone/>
            </a:pPr>
            <a:r>
              <a:rPr lang="en-US" sz="2200" b="1" i="0" u="none" dirty="0">
                <a:solidFill>
                  <a:srgbClr val="FF3300"/>
                </a:solidFill>
                <a:latin typeface="Montserrat" panose="00000500000000000000" pitchFamily="50" charset="0"/>
                <a:ea typeface="Arial"/>
                <a:cs typeface="Arial"/>
                <a:sym typeface="Arial"/>
              </a:rPr>
              <a:t>Typed as input</a:t>
            </a:r>
            <a:endParaRPr dirty="0">
              <a:latin typeface="Montserrat" panose="00000500000000000000" pitchFamily="50" charset="0"/>
            </a:endParaRPr>
          </a:p>
        </p:txBody>
      </p:sp>
      <p:sp>
        <p:nvSpPr>
          <p:cNvPr id="33" name="Google Shape;287;p13"/>
          <p:cNvSpPr txBox="1"/>
          <p:nvPr/>
        </p:nvSpPr>
        <p:spPr>
          <a:xfrm>
            <a:off x="8649780" y="4505621"/>
            <a:ext cx="3045002" cy="33855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3300"/>
              </a:buClr>
              <a:buSzPts val="2200"/>
              <a:buFont typeface="Arial"/>
              <a:buNone/>
            </a:pPr>
            <a:r>
              <a:rPr lang="en-US" sz="2200" b="1" i="0" u="none" dirty="0">
                <a:solidFill>
                  <a:srgbClr val="FF3300"/>
                </a:solidFill>
                <a:latin typeface="Montserrat" panose="00000500000000000000" pitchFamily="50" charset="0"/>
                <a:ea typeface="Arial"/>
                <a:cs typeface="Arial"/>
                <a:sym typeface="Arial"/>
              </a:rPr>
              <a:t>Printed by program</a:t>
            </a:r>
            <a:endParaRPr dirty="0">
              <a:latin typeface="Montserrat" panose="00000500000000000000" pitchFamily="50" charset="0"/>
            </a:endParaRPr>
          </a:p>
        </p:txBody>
      </p:sp>
      <p:cxnSp>
        <p:nvCxnSpPr>
          <p:cNvPr id="34" name="Google Shape;288;p13"/>
          <p:cNvCxnSpPr>
            <a:stCxn id="32" idx="1"/>
          </p:cNvCxnSpPr>
          <p:nvPr/>
        </p:nvCxnSpPr>
        <p:spPr>
          <a:xfrm flipH="1">
            <a:off x="9388444" y="1431295"/>
            <a:ext cx="488862" cy="832071"/>
          </a:xfrm>
          <a:prstGeom prst="straightConnector1">
            <a:avLst/>
          </a:prstGeom>
          <a:noFill/>
          <a:ln w="9525" cap="flat" cmpd="sng">
            <a:solidFill>
              <a:schemeClr val="dk1"/>
            </a:solidFill>
            <a:prstDash val="solid"/>
            <a:miter lim="800000"/>
            <a:headEnd type="none" w="med" len="med"/>
            <a:tailEnd type="triangle" w="med" len="med"/>
          </a:ln>
        </p:spPr>
      </p:cxnSp>
      <p:cxnSp>
        <p:nvCxnSpPr>
          <p:cNvPr id="35" name="Google Shape;289;p13"/>
          <p:cNvCxnSpPr/>
          <p:nvPr/>
        </p:nvCxnSpPr>
        <p:spPr>
          <a:xfrm flipH="1" flipV="1">
            <a:off x="9243588" y="3639491"/>
            <a:ext cx="1069734" cy="773845"/>
          </a:xfrm>
          <a:prstGeom prst="straightConnector1">
            <a:avLst/>
          </a:prstGeom>
          <a:noFill/>
          <a:ln w="9525" cap="flat" cmpd="sng">
            <a:solidFill>
              <a:schemeClr val="dk1"/>
            </a:solidFill>
            <a:prstDash val="solid"/>
            <a:miter lim="800000"/>
            <a:headEnd type="none" w="med" len="med"/>
            <a:tailEnd type="triangle" w="med" len="med"/>
          </a:ln>
        </p:spPr>
      </p:cxnSp>
      <p:cxnSp>
        <p:nvCxnSpPr>
          <p:cNvPr id="36" name="Google Shape;290;p13"/>
          <p:cNvCxnSpPr/>
          <p:nvPr/>
        </p:nvCxnSpPr>
        <p:spPr>
          <a:xfrm flipH="1" flipV="1">
            <a:off x="10031240" y="3178782"/>
            <a:ext cx="282082" cy="1234554"/>
          </a:xfrm>
          <a:prstGeom prst="straightConnector1">
            <a:avLst/>
          </a:prstGeom>
          <a:noFill/>
          <a:ln w="9525" cap="flat" cmpd="sng">
            <a:solidFill>
              <a:schemeClr val="dk1"/>
            </a:solidFill>
            <a:prstDash val="solid"/>
            <a:miter lim="800000"/>
            <a:headEnd type="none" w="med" len="med"/>
            <a:tailEnd type="triangle" w="med" len="med"/>
          </a:ln>
        </p:spPr>
      </p:cxnSp>
    </p:spTree>
    <p:extLst>
      <p:ext uri="{BB962C8B-B14F-4D97-AF65-F5344CB8AC3E}">
        <p14:creationId xmlns:p14="http://schemas.microsoft.com/office/powerpoint/2010/main" val="3022781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808"/>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Difference: Arrays &amp; Pointers</a:t>
            </a:r>
          </a:p>
        </p:txBody>
      </p:sp>
      <p:sp>
        <p:nvSpPr>
          <p:cNvPr id="13" name="Google Shape;298;p14"/>
          <p:cNvSpPr txBox="1">
            <a:spLocks/>
          </p:cNvSpPr>
          <p:nvPr/>
        </p:nvSpPr>
        <p:spPr>
          <a:xfrm>
            <a:off x="1045470" y="1231115"/>
            <a:ext cx="4987153" cy="2633875"/>
          </a:xfrm>
          <a:prstGeom prst="rect">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vert="horz" wrap="square" lIns="100775" tIns="50375" rIns="100775" bIns="50375"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77825" indent="-377825" algn="l">
              <a:spcBef>
                <a:spcPts val="0"/>
              </a:spcBef>
              <a:buSzPts val="2100"/>
            </a:pPr>
            <a:r>
              <a:rPr lang="en-US" b="1" dirty="0">
                <a:solidFill>
                  <a:srgbClr val="002060"/>
                </a:solidFill>
                <a:latin typeface="Montserrat" panose="00000500000000000000" pitchFamily="50" charset="0"/>
                <a:ea typeface="Arial"/>
                <a:cs typeface="Arial"/>
                <a:sym typeface="Arial"/>
              </a:rPr>
              <a:t>char *p = “</a:t>
            </a:r>
            <a:r>
              <a:rPr lang="en-US" b="1" dirty="0" err="1">
                <a:solidFill>
                  <a:srgbClr val="002060"/>
                </a:solidFill>
                <a:latin typeface="Montserrat" panose="00000500000000000000" pitchFamily="50" charset="0"/>
                <a:ea typeface="Arial"/>
                <a:cs typeface="Arial"/>
                <a:sym typeface="Arial"/>
              </a:rPr>
              <a:t>abcde</a:t>
            </a:r>
            <a:r>
              <a:rPr lang="en-US" b="1" dirty="0">
                <a:solidFill>
                  <a:srgbClr val="002060"/>
                </a:solidFill>
                <a:latin typeface="Montserrat" panose="00000500000000000000" pitchFamily="50" charset="0"/>
                <a:ea typeface="Arial"/>
                <a:cs typeface="Arial"/>
                <a:sym typeface="Arial"/>
              </a:rPr>
              <a:t>”;</a:t>
            </a:r>
            <a:endParaRPr lang="en-US" b="1" dirty="0">
              <a:solidFill>
                <a:srgbClr val="002060"/>
              </a:solidFill>
              <a:latin typeface="Montserrat" panose="00000500000000000000" pitchFamily="50" charset="0"/>
            </a:endParaRPr>
          </a:p>
          <a:p>
            <a:pPr algn="l">
              <a:spcBef>
                <a:spcPts val="560"/>
              </a:spcBef>
              <a:buSzPts val="2100"/>
            </a:pPr>
            <a:r>
              <a:rPr lang="en-US" dirty="0">
                <a:solidFill>
                  <a:schemeClr val="dk1"/>
                </a:solidFill>
                <a:latin typeface="Montserrat" panose="00000500000000000000" pitchFamily="50" charset="0"/>
                <a:ea typeface="Arial"/>
                <a:cs typeface="Arial"/>
                <a:sym typeface="Arial"/>
              </a:rPr>
              <a:t>The compiler allocates space for p, puts the string constant “</a:t>
            </a:r>
            <a:r>
              <a:rPr lang="en-US" b="1" dirty="0" err="1">
                <a:solidFill>
                  <a:srgbClr val="002060"/>
                </a:solidFill>
                <a:latin typeface="Montserrat" panose="00000500000000000000" pitchFamily="50" charset="0"/>
                <a:ea typeface="Arial"/>
                <a:cs typeface="Arial"/>
                <a:sym typeface="Arial"/>
              </a:rPr>
              <a:t>abcde</a:t>
            </a:r>
            <a:r>
              <a:rPr lang="en-US" dirty="0">
                <a:solidFill>
                  <a:schemeClr val="dk1"/>
                </a:solidFill>
                <a:latin typeface="Montserrat" panose="00000500000000000000" pitchFamily="50" charset="0"/>
                <a:ea typeface="Arial"/>
                <a:cs typeface="Arial"/>
                <a:sym typeface="Arial"/>
              </a:rPr>
              <a:t>” in memory somewhere else, initializes p with the base address of the string constant.</a:t>
            </a:r>
            <a:endParaRPr lang="en-US" dirty="0">
              <a:latin typeface="Montserrat" panose="00000500000000000000" pitchFamily="50" charset="0"/>
            </a:endParaRPr>
          </a:p>
        </p:txBody>
      </p:sp>
      <p:sp>
        <p:nvSpPr>
          <p:cNvPr id="14" name="Google Shape;299;p14"/>
          <p:cNvSpPr txBox="1">
            <a:spLocks/>
          </p:cNvSpPr>
          <p:nvPr/>
        </p:nvSpPr>
        <p:spPr>
          <a:xfrm>
            <a:off x="6418000" y="1231115"/>
            <a:ext cx="5026883" cy="2633875"/>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vert="horz" wrap="square" lIns="100775" tIns="50375" rIns="100775" bIns="50375"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77825" indent="-377825" algn="l">
              <a:lnSpc>
                <a:spcPct val="100000"/>
              </a:lnSpc>
              <a:spcBef>
                <a:spcPts val="0"/>
              </a:spcBef>
              <a:buSzPts val="2100"/>
            </a:pPr>
            <a:r>
              <a:rPr lang="en-US" b="1" dirty="0">
                <a:solidFill>
                  <a:srgbClr val="002060"/>
                </a:solidFill>
                <a:latin typeface="Montserrat" panose="00000500000000000000" pitchFamily="50" charset="0"/>
                <a:ea typeface="Arial"/>
                <a:cs typeface="Arial"/>
                <a:sym typeface="Arial"/>
              </a:rPr>
              <a:t>char s[ ] = “</a:t>
            </a:r>
            <a:r>
              <a:rPr lang="en-US" b="1" dirty="0" err="1">
                <a:solidFill>
                  <a:srgbClr val="002060"/>
                </a:solidFill>
                <a:latin typeface="Montserrat" panose="00000500000000000000" pitchFamily="50" charset="0"/>
                <a:ea typeface="Arial"/>
                <a:cs typeface="Arial"/>
                <a:sym typeface="Arial"/>
              </a:rPr>
              <a:t>abcde</a:t>
            </a:r>
            <a:r>
              <a:rPr lang="en-US" b="1" dirty="0">
                <a:solidFill>
                  <a:srgbClr val="002060"/>
                </a:solidFill>
                <a:latin typeface="Montserrat" panose="00000500000000000000" pitchFamily="50" charset="0"/>
                <a:ea typeface="Arial"/>
                <a:cs typeface="Arial"/>
                <a:sym typeface="Arial"/>
              </a:rPr>
              <a:t>”;</a:t>
            </a:r>
            <a:endParaRPr lang="en-US" b="1" dirty="0">
              <a:solidFill>
                <a:srgbClr val="002060"/>
              </a:solidFill>
              <a:latin typeface="Montserrat" panose="00000500000000000000" pitchFamily="50" charset="0"/>
            </a:endParaRPr>
          </a:p>
          <a:p>
            <a:pPr marL="377825" indent="-377825" algn="l">
              <a:lnSpc>
                <a:spcPct val="100000"/>
              </a:lnSpc>
              <a:spcBef>
                <a:spcPts val="560"/>
              </a:spcBef>
              <a:buSzPts val="2100"/>
            </a:pPr>
            <a:r>
              <a:rPr lang="en-US" dirty="0">
                <a:solidFill>
                  <a:schemeClr val="dk1"/>
                </a:solidFill>
                <a:latin typeface="Montserrat" panose="00000500000000000000" pitchFamily="50" charset="0"/>
                <a:ea typeface="Arial"/>
                <a:cs typeface="Arial"/>
                <a:sym typeface="Arial"/>
              </a:rPr>
              <a:t>≡ char s[ ] = {‘</a:t>
            </a:r>
            <a:r>
              <a:rPr lang="en-US" dirty="0" err="1">
                <a:solidFill>
                  <a:schemeClr val="dk1"/>
                </a:solidFill>
                <a:latin typeface="Montserrat" panose="00000500000000000000" pitchFamily="50" charset="0"/>
                <a:ea typeface="Arial"/>
                <a:cs typeface="Arial"/>
                <a:sym typeface="Arial"/>
              </a:rPr>
              <a:t>a’,’b’,’c’,’d’,’e</a:t>
            </a:r>
            <a:r>
              <a:rPr lang="en-US" dirty="0">
                <a:solidFill>
                  <a:schemeClr val="dk1"/>
                </a:solidFill>
                <a:latin typeface="Montserrat" panose="00000500000000000000" pitchFamily="50" charset="0"/>
                <a:ea typeface="Arial"/>
                <a:cs typeface="Arial"/>
                <a:sym typeface="Arial"/>
              </a:rPr>
              <a:t>’,’\0’};</a:t>
            </a:r>
            <a:endParaRPr lang="en-US" dirty="0">
              <a:latin typeface="Montserrat" panose="00000500000000000000" pitchFamily="50" charset="0"/>
            </a:endParaRPr>
          </a:p>
          <a:p>
            <a:pPr algn="l">
              <a:lnSpc>
                <a:spcPct val="100000"/>
              </a:lnSpc>
              <a:spcBef>
                <a:spcPts val="560"/>
              </a:spcBef>
              <a:buSzPts val="2100"/>
            </a:pPr>
            <a:r>
              <a:rPr lang="en-US" dirty="0">
                <a:solidFill>
                  <a:schemeClr val="dk1"/>
                </a:solidFill>
                <a:latin typeface="Montserrat" panose="00000500000000000000" pitchFamily="50" charset="0"/>
                <a:ea typeface="Arial"/>
                <a:cs typeface="Arial"/>
                <a:sym typeface="Arial"/>
              </a:rPr>
              <a:t>The compiler allocates 6 bytes of memory for the array s which are initialized with the 6 characters</a:t>
            </a:r>
            <a:endParaRPr lang="en-US" dirty="0">
              <a:latin typeface="Montserrat" panose="00000500000000000000" pitchFamily="50" charset="0"/>
            </a:endParaRPr>
          </a:p>
        </p:txBody>
      </p:sp>
      <p:grpSp>
        <p:nvGrpSpPr>
          <p:cNvPr id="15" name="Google Shape;307;p14"/>
          <p:cNvGrpSpPr/>
          <p:nvPr/>
        </p:nvGrpSpPr>
        <p:grpSpPr>
          <a:xfrm>
            <a:off x="1045470" y="4276790"/>
            <a:ext cx="4987153" cy="1482176"/>
            <a:chOff x="465" y="3466"/>
            <a:chExt cx="1705" cy="811"/>
          </a:xfrm>
        </p:grpSpPr>
        <p:sp>
          <p:nvSpPr>
            <p:cNvPr id="16" name="Google Shape;308;p14"/>
            <p:cNvSpPr txBox="1"/>
            <p:nvPr/>
          </p:nvSpPr>
          <p:spPr>
            <a:xfrm>
              <a:off x="900" y="3973"/>
              <a:ext cx="211" cy="304"/>
            </a:xfrm>
            <a:prstGeom prst="rect">
              <a:avLst/>
            </a:prstGeom>
            <a:solidFill>
              <a:srgbClr val="CCFFCC"/>
            </a:solid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600"/>
                <a:buFont typeface="Arial"/>
                <a:buNone/>
              </a:pPr>
              <a:r>
                <a:rPr lang="en-US" sz="2600" i="0" u="none" dirty="0">
                  <a:solidFill>
                    <a:schemeClr val="dk1"/>
                  </a:solidFill>
                  <a:latin typeface="Montserrat" panose="00000500000000000000" pitchFamily="50" charset="0"/>
                  <a:ea typeface="Arial"/>
                  <a:cs typeface="Arial"/>
                  <a:sym typeface="Arial"/>
                </a:rPr>
                <a:t>a</a:t>
              </a:r>
              <a:endParaRPr dirty="0">
                <a:latin typeface="Montserrat" panose="00000500000000000000" pitchFamily="50" charset="0"/>
              </a:endParaRPr>
            </a:p>
          </p:txBody>
        </p:sp>
        <p:sp>
          <p:nvSpPr>
            <p:cNvPr id="17" name="Google Shape;309;p14"/>
            <p:cNvSpPr txBox="1"/>
            <p:nvPr/>
          </p:nvSpPr>
          <p:spPr>
            <a:xfrm>
              <a:off x="1111" y="3973"/>
              <a:ext cx="212" cy="304"/>
            </a:xfrm>
            <a:prstGeom prst="rect">
              <a:avLst/>
            </a:prstGeom>
            <a:solidFill>
              <a:srgbClr val="CCFFCC"/>
            </a:solid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600"/>
                <a:buFont typeface="Arial"/>
                <a:buNone/>
              </a:pPr>
              <a:r>
                <a:rPr lang="en-US" sz="2600" i="0" u="none">
                  <a:solidFill>
                    <a:schemeClr val="dk1"/>
                  </a:solidFill>
                  <a:latin typeface="Montserrat" panose="00000500000000000000" pitchFamily="50" charset="0"/>
                  <a:ea typeface="Arial"/>
                  <a:cs typeface="Arial"/>
                  <a:sym typeface="Arial"/>
                </a:rPr>
                <a:t>b</a:t>
              </a:r>
              <a:endParaRPr>
                <a:latin typeface="Montserrat" panose="00000500000000000000" pitchFamily="50" charset="0"/>
              </a:endParaRPr>
            </a:p>
          </p:txBody>
        </p:sp>
        <p:sp>
          <p:nvSpPr>
            <p:cNvPr id="18" name="Google Shape;310;p14"/>
            <p:cNvSpPr txBox="1"/>
            <p:nvPr/>
          </p:nvSpPr>
          <p:spPr>
            <a:xfrm>
              <a:off x="1323" y="3973"/>
              <a:ext cx="212" cy="304"/>
            </a:xfrm>
            <a:prstGeom prst="rect">
              <a:avLst/>
            </a:prstGeom>
            <a:solidFill>
              <a:srgbClr val="CCFFCC"/>
            </a:solid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600"/>
                <a:buFont typeface="Arial"/>
                <a:buNone/>
              </a:pPr>
              <a:r>
                <a:rPr lang="en-US" sz="2600" i="0" u="none" dirty="0">
                  <a:solidFill>
                    <a:schemeClr val="dk1"/>
                  </a:solidFill>
                  <a:latin typeface="Montserrat" panose="00000500000000000000" pitchFamily="50" charset="0"/>
                  <a:ea typeface="Arial"/>
                  <a:cs typeface="Arial"/>
                  <a:sym typeface="Arial"/>
                </a:rPr>
                <a:t>c</a:t>
              </a:r>
              <a:endParaRPr dirty="0">
                <a:latin typeface="Montserrat" panose="00000500000000000000" pitchFamily="50" charset="0"/>
              </a:endParaRPr>
            </a:p>
          </p:txBody>
        </p:sp>
        <p:sp>
          <p:nvSpPr>
            <p:cNvPr id="19" name="Google Shape;311;p14"/>
            <p:cNvSpPr txBox="1"/>
            <p:nvPr/>
          </p:nvSpPr>
          <p:spPr>
            <a:xfrm>
              <a:off x="1535" y="3973"/>
              <a:ext cx="211" cy="304"/>
            </a:xfrm>
            <a:prstGeom prst="rect">
              <a:avLst/>
            </a:prstGeom>
            <a:solidFill>
              <a:srgbClr val="CCFFCC"/>
            </a:solid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600"/>
                <a:buFont typeface="Arial"/>
                <a:buNone/>
              </a:pPr>
              <a:r>
                <a:rPr lang="en-US" sz="2600" i="0" u="none" dirty="0">
                  <a:solidFill>
                    <a:schemeClr val="dk1"/>
                  </a:solidFill>
                  <a:latin typeface="Montserrat" panose="00000500000000000000" pitchFamily="50" charset="0"/>
                  <a:ea typeface="Arial"/>
                  <a:cs typeface="Arial"/>
                  <a:sym typeface="Arial"/>
                </a:rPr>
                <a:t>d</a:t>
              </a:r>
              <a:endParaRPr dirty="0">
                <a:latin typeface="Montserrat" panose="00000500000000000000" pitchFamily="50" charset="0"/>
              </a:endParaRPr>
            </a:p>
          </p:txBody>
        </p:sp>
        <p:sp>
          <p:nvSpPr>
            <p:cNvPr id="20" name="Google Shape;312;p14"/>
            <p:cNvSpPr txBox="1"/>
            <p:nvPr/>
          </p:nvSpPr>
          <p:spPr>
            <a:xfrm>
              <a:off x="1746" y="3973"/>
              <a:ext cx="212" cy="304"/>
            </a:xfrm>
            <a:prstGeom prst="rect">
              <a:avLst/>
            </a:prstGeom>
            <a:solidFill>
              <a:srgbClr val="CCFFCC"/>
            </a:solid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600"/>
                <a:buFont typeface="Arial"/>
                <a:buNone/>
              </a:pPr>
              <a:r>
                <a:rPr lang="en-US" sz="2600" i="0" u="none">
                  <a:solidFill>
                    <a:schemeClr val="dk1"/>
                  </a:solidFill>
                  <a:latin typeface="Montserrat" panose="00000500000000000000" pitchFamily="50" charset="0"/>
                  <a:ea typeface="Arial"/>
                  <a:cs typeface="Arial"/>
                  <a:sym typeface="Arial"/>
                </a:rPr>
                <a:t>e</a:t>
              </a:r>
              <a:endParaRPr>
                <a:latin typeface="Montserrat" panose="00000500000000000000" pitchFamily="50" charset="0"/>
              </a:endParaRPr>
            </a:p>
          </p:txBody>
        </p:sp>
        <p:sp>
          <p:nvSpPr>
            <p:cNvPr id="21" name="Google Shape;313;p14"/>
            <p:cNvSpPr txBox="1"/>
            <p:nvPr/>
          </p:nvSpPr>
          <p:spPr>
            <a:xfrm>
              <a:off x="1958" y="3973"/>
              <a:ext cx="212" cy="304"/>
            </a:xfrm>
            <a:prstGeom prst="rect">
              <a:avLst/>
            </a:prstGeom>
            <a:solidFill>
              <a:srgbClr val="CCFFCC"/>
            </a:solid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600"/>
                <a:buFont typeface="Arial"/>
                <a:buNone/>
              </a:pPr>
              <a:r>
                <a:rPr lang="en-US" sz="2600" i="0" u="none" dirty="0">
                  <a:solidFill>
                    <a:schemeClr val="dk1"/>
                  </a:solidFill>
                  <a:latin typeface="Montserrat" panose="00000500000000000000" pitchFamily="50" charset="0"/>
                  <a:ea typeface="Arial"/>
                  <a:cs typeface="Arial"/>
                  <a:sym typeface="Arial"/>
                </a:rPr>
                <a:t>\0</a:t>
              </a:r>
              <a:endParaRPr dirty="0">
                <a:latin typeface="Montserrat" panose="00000500000000000000" pitchFamily="50" charset="0"/>
              </a:endParaRPr>
            </a:p>
          </p:txBody>
        </p:sp>
        <p:sp>
          <p:nvSpPr>
            <p:cNvPr id="22" name="Google Shape;314;p14"/>
            <p:cNvSpPr txBox="1"/>
            <p:nvPr/>
          </p:nvSpPr>
          <p:spPr>
            <a:xfrm>
              <a:off x="465" y="3466"/>
              <a:ext cx="245" cy="269"/>
            </a:xfrm>
            <a:prstGeom prst="rect">
              <a:avLst/>
            </a:prstGeom>
            <a:solidFill>
              <a:srgbClr val="CCFFCC"/>
            </a:solidFill>
            <a:ln w="12700" cap="sq"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600"/>
                <a:buFont typeface="Arial"/>
                <a:buNone/>
              </a:pPr>
              <a:r>
                <a:rPr lang="en-US" sz="2600" i="0" u="none">
                  <a:solidFill>
                    <a:schemeClr val="dk1"/>
                  </a:solidFill>
                  <a:latin typeface="Montserrat" panose="00000500000000000000" pitchFamily="50" charset="0"/>
                  <a:ea typeface="Arial"/>
                  <a:cs typeface="Arial"/>
                  <a:sym typeface="Arial"/>
                </a:rPr>
                <a:t>p</a:t>
              </a:r>
              <a:endParaRPr>
                <a:latin typeface="Montserrat" panose="00000500000000000000" pitchFamily="50" charset="0"/>
              </a:endParaRPr>
            </a:p>
          </p:txBody>
        </p:sp>
        <p:cxnSp>
          <p:nvCxnSpPr>
            <p:cNvPr id="23" name="Google Shape;315;p14"/>
            <p:cNvCxnSpPr/>
            <p:nvPr/>
          </p:nvCxnSpPr>
          <p:spPr>
            <a:xfrm>
              <a:off x="720" y="3696"/>
              <a:ext cx="174" cy="450"/>
            </a:xfrm>
            <a:prstGeom prst="bentConnector3">
              <a:avLst>
                <a:gd name="adj1" fmla="val 50000"/>
              </a:avLst>
            </a:prstGeom>
            <a:noFill/>
            <a:ln w="12700" cap="sq" cmpd="sng">
              <a:solidFill>
                <a:schemeClr val="dk1"/>
              </a:solidFill>
              <a:prstDash val="solid"/>
              <a:miter lim="800000"/>
              <a:headEnd type="none" w="med" len="med"/>
              <a:tailEnd type="triangle" w="sm" len="sm"/>
            </a:ln>
          </p:spPr>
        </p:cxnSp>
      </p:grpSp>
      <p:grpSp>
        <p:nvGrpSpPr>
          <p:cNvPr id="24" name="Google Shape;300;p14"/>
          <p:cNvGrpSpPr/>
          <p:nvPr/>
        </p:nvGrpSpPr>
        <p:grpSpPr>
          <a:xfrm>
            <a:off x="7329439" y="4276790"/>
            <a:ext cx="4115444" cy="533400"/>
            <a:chOff x="3744" y="3456"/>
            <a:chExt cx="1172" cy="212"/>
          </a:xfrm>
        </p:grpSpPr>
        <p:sp>
          <p:nvSpPr>
            <p:cNvPr id="25" name="Google Shape;301;p14"/>
            <p:cNvSpPr txBox="1"/>
            <p:nvPr/>
          </p:nvSpPr>
          <p:spPr>
            <a:xfrm>
              <a:off x="3744" y="3456"/>
              <a:ext cx="212" cy="212"/>
            </a:xfrm>
            <a:prstGeom prst="rect">
              <a:avLst/>
            </a:prstGeom>
            <a:solidFill>
              <a:srgbClr val="CCFFCC"/>
            </a:solid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600"/>
                <a:buFont typeface="Arial"/>
                <a:buNone/>
              </a:pPr>
              <a:r>
                <a:rPr lang="en-US" sz="2600" i="0" u="none">
                  <a:solidFill>
                    <a:schemeClr val="dk1"/>
                  </a:solidFill>
                  <a:latin typeface="Montserrat" panose="00000500000000000000" pitchFamily="50" charset="0"/>
                  <a:ea typeface="Arial"/>
                  <a:cs typeface="Arial"/>
                  <a:sym typeface="Arial"/>
                </a:rPr>
                <a:t>a</a:t>
              </a:r>
              <a:endParaRPr>
                <a:latin typeface="Montserrat" panose="00000500000000000000" pitchFamily="50" charset="0"/>
              </a:endParaRPr>
            </a:p>
          </p:txBody>
        </p:sp>
        <p:sp>
          <p:nvSpPr>
            <p:cNvPr id="28" name="Google Shape;302;p14"/>
            <p:cNvSpPr txBox="1"/>
            <p:nvPr/>
          </p:nvSpPr>
          <p:spPr>
            <a:xfrm>
              <a:off x="3936" y="3456"/>
              <a:ext cx="211" cy="212"/>
            </a:xfrm>
            <a:prstGeom prst="rect">
              <a:avLst/>
            </a:prstGeom>
            <a:solidFill>
              <a:srgbClr val="CCFFCC"/>
            </a:solid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600"/>
                <a:buFont typeface="Arial"/>
                <a:buNone/>
              </a:pPr>
              <a:r>
                <a:rPr lang="en-US" sz="2600" i="0" u="none">
                  <a:solidFill>
                    <a:schemeClr val="dk1"/>
                  </a:solidFill>
                  <a:latin typeface="Montserrat" panose="00000500000000000000" pitchFamily="50" charset="0"/>
                  <a:ea typeface="Arial"/>
                  <a:cs typeface="Arial"/>
                  <a:sym typeface="Arial"/>
                </a:rPr>
                <a:t>b</a:t>
              </a:r>
              <a:endParaRPr>
                <a:latin typeface="Montserrat" panose="00000500000000000000" pitchFamily="50" charset="0"/>
              </a:endParaRPr>
            </a:p>
          </p:txBody>
        </p:sp>
        <p:sp>
          <p:nvSpPr>
            <p:cNvPr id="29" name="Google Shape;303;p14"/>
            <p:cNvSpPr txBox="1"/>
            <p:nvPr/>
          </p:nvSpPr>
          <p:spPr>
            <a:xfrm>
              <a:off x="4128" y="3456"/>
              <a:ext cx="212" cy="212"/>
            </a:xfrm>
            <a:prstGeom prst="rect">
              <a:avLst/>
            </a:prstGeom>
            <a:solidFill>
              <a:srgbClr val="CCFFCC"/>
            </a:solid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600"/>
                <a:buFont typeface="Arial"/>
                <a:buNone/>
              </a:pPr>
              <a:r>
                <a:rPr lang="en-US" sz="2600" i="0" u="none">
                  <a:solidFill>
                    <a:schemeClr val="dk1"/>
                  </a:solidFill>
                  <a:latin typeface="Montserrat" panose="00000500000000000000" pitchFamily="50" charset="0"/>
                  <a:ea typeface="Arial"/>
                  <a:cs typeface="Arial"/>
                  <a:sym typeface="Arial"/>
                </a:rPr>
                <a:t>c</a:t>
              </a:r>
              <a:endParaRPr>
                <a:latin typeface="Montserrat" panose="00000500000000000000" pitchFamily="50" charset="0"/>
              </a:endParaRPr>
            </a:p>
          </p:txBody>
        </p:sp>
        <p:sp>
          <p:nvSpPr>
            <p:cNvPr id="37" name="Google Shape;304;p14"/>
            <p:cNvSpPr txBox="1"/>
            <p:nvPr/>
          </p:nvSpPr>
          <p:spPr>
            <a:xfrm>
              <a:off x="4320" y="3456"/>
              <a:ext cx="212" cy="212"/>
            </a:xfrm>
            <a:prstGeom prst="rect">
              <a:avLst/>
            </a:prstGeom>
            <a:solidFill>
              <a:srgbClr val="CCFFCC"/>
            </a:solid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600"/>
                <a:buFont typeface="Arial"/>
                <a:buNone/>
              </a:pPr>
              <a:r>
                <a:rPr lang="en-US" sz="2600" i="0" u="none">
                  <a:solidFill>
                    <a:schemeClr val="dk1"/>
                  </a:solidFill>
                  <a:latin typeface="Montserrat" panose="00000500000000000000" pitchFamily="50" charset="0"/>
                  <a:ea typeface="Arial"/>
                  <a:cs typeface="Arial"/>
                  <a:sym typeface="Arial"/>
                </a:rPr>
                <a:t>d</a:t>
              </a:r>
              <a:endParaRPr>
                <a:latin typeface="Montserrat" panose="00000500000000000000" pitchFamily="50" charset="0"/>
              </a:endParaRPr>
            </a:p>
          </p:txBody>
        </p:sp>
        <p:sp>
          <p:nvSpPr>
            <p:cNvPr id="38" name="Google Shape;305;p14"/>
            <p:cNvSpPr txBox="1"/>
            <p:nvPr/>
          </p:nvSpPr>
          <p:spPr>
            <a:xfrm>
              <a:off x="4512" y="3456"/>
              <a:ext cx="211" cy="212"/>
            </a:xfrm>
            <a:prstGeom prst="rect">
              <a:avLst/>
            </a:prstGeom>
            <a:solidFill>
              <a:srgbClr val="CCFFCC"/>
            </a:solid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600"/>
                <a:buFont typeface="Arial"/>
                <a:buNone/>
              </a:pPr>
              <a:r>
                <a:rPr lang="en-US" sz="2600" i="0" u="none">
                  <a:solidFill>
                    <a:schemeClr val="dk1"/>
                  </a:solidFill>
                  <a:latin typeface="Montserrat" panose="00000500000000000000" pitchFamily="50" charset="0"/>
                  <a:ea typeface="Arial"/>
                  <a:cs typeface="Arial"/>
                  <a:sym typeface="Arial"/>
                </a:rPr>
                <a:t>e</a:t>
              </a:r>
              <a:endParaRPr>
                <a:latin typeface="Montserrat" panose="00000500000000000000" pitchFamily="50" charset="0"/>
              </a:endParaRPr>
            </a:p>
          </p:txBody>
        </p:sp>
        <p:sp>
          <p:nvSpPr>
            <p:cNvPr id="39" name="Google Shape;306;p14"/>
            <p:cNvSpPr txBox="1"/>
            <p:nvPr/>
          </p:nvSpPr>
          <p:spPr>
            <a:xfrm>
              <a:off x="4704" y="3456"/>
              <a:ext cx="212" cy="212"/>
            </a:xfrm>
            <a:prstGeom prst="rect">
              <a:avLst/>
            </a:prstGeom>
            <a:solidFill>
              <a:srgbClr val="CCFFCC"/>
            </a:solid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600"/>
                <a:buFont typeface="Arial"/>
                <a:buNone/>
              </a:pPr>
              <a:r>
                <a:rPr lang="en-US" sz="2600" i="0" u="none">
                  <a:solidFill>
                    <a:schemeClr val="dk1"/>
                  </a:solidFill>
                  <a:latin typeface="Montserrat" panose="00000500000000000000" pitchFamily="50" charset="0"/>
                  <a:ea typeface="Arial"/>
                  <a:cs typeface="Arial"/>
                  <a:sym typeface="Arial"/>
                </a:rPr>
                <a:t>\0</a:t>
              </a:r>
              <a:endParaRPr>
                <a:latin typeface="Montserrat" panose="00000500000000000000" pitchFamily="50" charset="0"/>
              </a:endParaRPr>
            </a:p>
          </p:txBody>
        </p:sp>
      </p:grpSp>
      <p:sp>
        <p:nvSpPr>
          <p:cNvPr id="40" name="Google Shape;316;p14"/>
          <p:cNvSpPr txBox="1"/>
          <p:nvPr/>
        </p:nvSpPr>
        <p:spPr>
          <a:xfrm>
            <a:off x="6873826" y="4352989"/>
            <a:ext cx="384813"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i="0" u="none" dirty="0">
                <a:solidFill>
                  <a:schemeClr val="dk1"/>
                </a:solidFill>
                <a:latin typeface="Montserrat" panose="00000500000000000000" pitchFamily="50" charset="0"/>
                <a:ea typeface="Arial"/>
                <a:cs typeface="Arial"/>
                <a:sym typeface="Arial"/>
              </a:rPr>
              <a:t>S</a:t>
            </a:r>
            <a:endParaRPr dirty="0">
              <a:latin typeface="Montserrat" panose="00000500000000000000" pitchFamily="50" charset="0"/>
            </a:endParaRPr>
          </a:p>
        </p:txBody>
      </p:sp>
    </p:spTree>
    <p:extLst>
      <p:ext uri="{BB962C8B-B14F-4D97-AF65-F5344CB8AC3E}">
        <p14:creationId xmlns:p14="http://schemas.microsoft.com/office/powerpoint/2010/main" val="2974026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808"/>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Library Functions</a:t>
            </a:r>
          </a:p>
        </p:txBody>
      </p:sp>
      <p:sp>
        <p:nvSpPr>
          <p:cNvPr id="26" name="Subtitle 2"/>
          <p:cNvSpPr>
            <a:spLocks noGrp="1"/>
          </p:cNvSpPr>
          <p:nvPr>
            <p:ph type="subTitle" idx="1"/>
          </p:nvPr>
        </p:nvSpPr>
        <p:spPr>
          <a:xfrm>
            <a:off x="1186003" y="1412341"/>
            <a:ext cx="10136863" cy="5042779"/>
          </a:xfrm>
        </p:spPr>
        <p:txBody>
          <a:bodyPr>
            <a:normAutofit/>
          </a:bodyPr>
          <a:lstStyle/>
          <a:p>
            <a:pPr marL="571500" indent="-571500" algn="l">
              <a:lnSpc>
                <a:spcPct val="150000"/>
              </a:lnSpc>
              <a:buFont typeface="Arial" panose="020B0604020202020204" pitchFamily="34" charset="0"/>
              <a:buChar char="•"/>
            </a:pPr>
            <a:r>
              <a:rPr lang="en-US" dirty="0">
                <a:solidFill>
                  <a:srgbClr val="002060"/>
                </a:solidFill>
                <a:latin typeface="Montserrat" panose="00000500000000000000" pitchFamily="50" charset="0"/>
                <a:ea typeface="Arial"/>
                <a:cs typeface="Arial"/>
                <a:sym typeface="Arial"/>
              </a:rPr>
              <a:t>You can write your own C code to do different operations on strings like finding the </a:t>
            </a:r>
            <a:r>
              <a:rPr lang="en-US" i="1" dirty="0">
                <a:solidFill>
                  <a:srgbClr val="7030A0"/>
                </a:solidFill>
                <a:latin typeface="Montserrat" panose="00000500000000000000" pitchFamily="50" charset="0"/>
                <a:ea typeface="Arial"/>
                <a:cs typeface="Arial"/>
                <a:sym typeface="Arial"/>
              </a:rPr>
              <a:t>length of a string</a:t>
            </a:r>
            <a:r>
              <a:rPr lang="en-US" dirty="0">
                <a:solidFill>
                  <a:srgbClr val="002060"/>
                </a:solidFill>
                <a:latin typeface="Montserrat" panose="00000500000000000000" pitchFamily="50" charset="0"/>
                <a:ea typeface="Arial"/>
                <a:cs typeface="Arial"/>
                <a:sym typeface="Arial"/>
              </a:rPr>
              <a:t>, </a:t>
            </a:r>
            <a:r>
              <a:rPr lang="en-US" i="1" dirty="0">
                <a:solidFill>
                  <a:srgbClr val="7030A0"/>
                </a:solidFill>
                <a:latin typeface="Montserrat" panose="00000500000000000000" pitchFamily="50" charset="0"/>
                <a:ea typeface="Arial"/>
                <a:cs typeface="Arial"/>
                <a:sym typeface="Arial"/>
              </a:rPr>
              <a:t>copying one string to another</a:t>
            </a:r>
            <a:r>
              <a:rPr lang="en-US" dirty="0">
                <a:solidFill>
                  <a:srgbClr val="002060"/>
                </a:solidFill>
                <a:latin typeface="Montserrat" panose="00000500000000000000" pitchFamily="50" charset="0"/>
                <a:ea typeface="Arial"/>
                <a:cs typeface="Arial"/>
                <a:sym typeface="Arial"/>
              </a:rPr>
              <a:t>, </a:t>
            </a:r>
            <a:r>
              <a:rPr lang="en-US" i="1" dirty="0">
                <a:solidFill>
                  <a:srgbClr val="7030A0"/>
                </a:solidFill>
                <a:latin typeface="Montserrat" panose="00000500000000000000" pitchFamily="50" charset="0"/>
                <a:ea typeface="Arial"/>
                <a:cs typeface="Arial"/>
                <a:sym typeface="Arial"/>
              </a:rPr>
              <a:t>appending one string to the end of another etc</a:t>
            </a:r>
            <a:r>
              <a:rPr lang="en-US" dirty="0">
                <a:solidFill>
                  <a:srgbClr val="002060"/>
                </a:solidFill>
                <a:latin typeface="Montserrat" panose="00000500000000000000" pitchFamily="50" charset="0"/>
                <a:ea typeface="Arial"/>
                <a:cs typeface="Arial"/>
                <a:sym typeface="Arial"/>
              </a:rPr>
              <a:t>.</a:t>
            </a:r>
          </a:p>
          <a:p>
            <a:pPr marL="571500" indent="-571500" algn="l">
              <a:lnSpc>
                <a:spcPct val="150000"/>
              </a:lnSpc>
              <a:buFont typeface="Arial" panose="020B0604020202020204" pitchFamily="34" charset="0"/>
              <a:buChar char="•"/>
            </a:pPr>
            <a:r>
              <a:rPr lang="en-US" dirty="0">
                <a:solidFill>
                  <a:srgbClr val="002060"/>
                </a:solidFill>
                <a:latin typeface="Montserrat" panose="00000500000000000000" pitchFamily="50" charset="0"/>
                <a:ea typeface="Arial"/>
                <a:cs typeface="Arial"/>
                <a:sym typeface="Arial"/>
              </a:rPr>
              <a:t>C library provides standard functions for these that you can call, so no need to write your own code.</a:t>
            </a:r>
          </a:p>
          <a:p>
            <a:pPr marL="571500" indent="-571500" algn="l">
              <a:lnSpc>
                <a:spcPct val="150000"/>
              </a:lnSpc>
              <a:buFont typeface="Arial" panose="020B0604020202020204" pitchFamily="34" charset="0"/>
              <a:buChar char="•"/>
            </a:pPr>
            <a:r>
              <a:rPr lang="en-US" dirty="0">
                <a:solidFill>
                  <a:srgbClr val="002060"/>
                </a:solidFill>
                <a:latin typeface="Montserrat" panose="00000500000000000000" pitchFamily="50" charset="0"/>
                <a:ea typeface="Arial"/>
                <a:cs typeface="Arial"/>
                <a:sym typeface="Arial"/>
              </a:rPr>
              <a:t>To use them, you must do </a:t>
            </a:r>
            <a:r>
              <a:rPr lang="en-US" b="1" i="1" dirty="0">
                <a:solidFill>
                  <a:srgbClr val="002060"/>
                </a:solidFill>
                <a:latin typeface="Montserrat" panose="00000500000000000000" pitchFamily="50" charset="0"/>
                <a:ea typeface="Arial"/>
                <a:cs typeface="Arial"/>
                <a:sym typeface="Arial"/>
              </a:rPr>
              <a:t>#include &lt;</a:t>
            </a:r>
            <a:r>
              <a:rPr lang="en-US" b="1" i="1" dirty="0" err="1">
                <a:solidFill>
                  <a:srgbClr val="002060"/>
                </a:solidFill>
                <a:latin typeface="Montserrat" panose="00000500000000000000" pitchFamily="50" charset="0"/>
                <a:ea typeface="Arial"/>
                <a:cs typeface="Arial"/>
                <a:sym typeface="Arial"/>
              </a:rPr>
              <a:t>string.h</a:t>
            </a:r>
            <a:r>
              <a:rPr lang="en-US" b="1" i="1" dirty="0">
                <a:solidFill>
                  <a:srgbClr val="002060"/>
                </a:solidFill>
                <a:latin typeface="Montserrat" panose="00000500000000000000" pitchFamily="50" charset="0"/>
                <a:ea typeface="Arial"/>
                <a:cs typeface="Arial"/>
                <a:sym typeface="Arial"/>
              </a:rPr>
              <a:t>&gt;</a:t>
            </a:r>
          </a:p>
          <a:p>
            <a:pPr marL="571500" indent="-571500" algn="l">
              <a:lnSpc>
                <a:spcPct val="150000"/>
              </a:lnSpc>
              <a:buFont typeface="Arial" panose="020B0604020202020204" pitchFamily="34" charset="0"/>
              <a:buChar char="•"/>
            </a:pPr>
            <a:r>
              <a:rPr lang="en-US" dirty="0">
                <a:solidFill>
                  <a:srgbClr val="002060"/>
                </a:solidFill>
                <a:latin typeface="Montserrat" panose="00000500000000000000" pitchFamily="50" charset="0"/>
                <a:ea typeface="Arial"/>
                <a:cs typeface="Arial"/>
                <a:sym typeface="Arial"/>
              </a:rPr>
              <a:t>At the beginning of your program (after </a:t>
            </a:r>
            <a:r>
              <a:rPr lang="en-US" b="1" i="1" dirty="0">
                <a:solidFill>
                  <a:srgbClr val="002060"/>
                </a:solidFill>
                <a:latin typeface="Montserrat" panose="00000500000000000000" pitchFamily="50" charset="0"/>
                <a:ea typeface="Arial"/>
                <a:cs typeface="Arial"/>
                <a:sym typeface="Arial"/>
              </a:rPr>
              <a:t>#include &lt;stdio.h&gt;</a:t>
            </a:r>
            <a:r>
              <a:rPr lang="en-US" dirty="0">
                <a:solidFill>
                  <a:srgbClr val="002060"/>
                </a:solidFill>
                <a:latin typeface="Montserrat" panose="00000500000000000000" pitchFamily="50" charset="0"/>
                <a:ea typeface="Arial"/>
                <a:cs typeface="Arial"/>
                <a:sym typeface="Arial"/>
              </a:rPr>
              <a:t>)</a:t>
            </a:r>
          </a:p>
        </p:txBody>
      </p:sp>
    </p:spTree>
    <p:extLst>
      <p:ext uri="{BB962C8B-B14F-4D97-AF65-F5344CB8AC3E}">
        <p14:creationId xmlns:p14="http://schemas.microsoft.com/office/powerpoint/2010/main" val="2244140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99177"/>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OBJECTIVES</a:t>
            </a:r>
          </a:p>
        </p:txBody>
      </p:sp>
      <p:sp>
        <p:nvSpPr>
          <p:cNvPr id="3" name="Subtitle 2"/>
          <p:cNvSpPr>
            <a:spLocks noGrp="1"/>
          </p:cNvSpPr>
          <p:nvPr>
            <p:ph type="subTitle" idx="1"/>
          </p:nvPr>
        </p:nvSpPr>
        <p:spPr>
          <a:xfrm>
            <a:off x="896293" y="1321805"/>
            <a:ext cx="10399413" cy="4010686"/>
          </a:xfrm>
        </p:spPr>
        <p:txBody>
          <a:bodyPr>
            <a:normAutofit/>
          </a:bodyPr>
          <a:lstStyle/>
          <a:p>
            <a:pPr marL="571500" indent="-571500" algn="l">
              <a:buFont typeface="Arial" panose="020B0604020202020204" pitchFamily="34" charset="0"/>
              <a:buChar char="•"/>
            </a:pPr>
            <a:r>
              <a:rPr lang="en-US" sz="3600" b="1" dirty="0">
                <a:solidFill>
                  <a:srgbClr val="002060"/>
                </a:solidFill>
                <a:latin typeface="Montserrat" panose="00000500000000000000" pitchFamily="50" charset="0"/>
                <a:ea typeface="Arial"/>
                <a:cs typeface="Arial"/>
                <a:sym typeface="Arial"/>
              </a:rPr>
              <a:t>Be able to use arrays, pointers, and strings in C programs</a:t>
            </a:r>
          </a:p>
          <a:p>
            <a:pPr marL="571500" indent="-571500" algn="l">
              <a:buFont typeface="Arial" panose="020B0604020202020204" pitchFamily="34" charset="0"/>
              <a:buChar char="•"/>
            </a:pPr>
            <a:endParaRPr lang="en-US" sz="3600" b="1" dirty="0">
              <a:solidFill>
                <a:srgbClr val="002060"/>
              </a:solidFill>
              <a:latin typeface="Montserrat" panose="00000500000000000000" pitchFamily="50" charset="0"/>
              <a:ea typeface="Arial"/>
              <a:cs typeface="Arial"/>
              <a:sym typeface="Arial"/>
            </a:endParaRPr>
          </a:p>
          <a:p>
            <a:pPr marL="571500" indent="-571500" algn="l">
              <a:buFont typeface="Arial" panose="020B0604020202020204" pitchFamily="34" charset="0"/>
              <a:buChar char="•"/>
            </a:pPr>
            <a:r>
              <a:rPr lang="en-US" sz="3600" b="1" dirty="0">
                <a:solidFill>
                  <a:srgbClr val="002060"/>
                </a:solidFill>
                <a:latin typeface="Montserrat" panose="00000500000000000000" pitchFamily="50" charset="0"/>
                <a:ea typeface="Arial"/>
                <a:cs typeface="Arial"/>
                <a:sym typeface="Arial"/>
              </a:rPr>
              <a:t>Be able to explain the representation of these data types at the machine level, including their similarities and differences </a:t>
            </a:r>
          </a:p>
        </p:txBody>
      </p:sp>
    </p:spTree>
    <p:extLst>
      <p:ext uri="{BB962C8B-B14F-4D97-AF65-F5344CB8AC3E}">
        <p14:creationId xmlns:p14="http://schemas.microsoft.com/office/powerpoint/2010/main" val="2605418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808"/>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String function ahead</a:t>
            </a:r>
          </a:p>
        </p:txBody>
      </p:sp>
      <p:sp>
        <p:nvSpPr>
          <p:cNvPr id="26" name="Subtitle 2"/>
          <p:cNvSpPr>
            <a:spLocks noGrp="1"/>
          </p:cNvSpPr>
          <p:nvPr>
            <p:ph type="subTitle" idx="1"/>
          </p:nvPr>
        </p:nvSpPr>
        <p:spPr>
          <a:xfrm>
            <a:off x="1027568" y="1581690"/>
            <a:ext cx="10136863" cy="2761307"/>
          </a:xfrm>
        </p:spPr>
        <p:txBody>
          <a:bodyPr>
            <a:normAutofit/>
          </a:bodyPr>
          <a:lstStyle/>
          <a:p>
            <a:pPr marL="571500" indent="-571500" algn="l">
              <a:lnSpc>
                <a:spcPct val="150000"/>
              </a:lnSpc>
              <a:buClr>
                <a:srgbClr val="7030A0"/>
              </a:buClr>
              <a:buFont typeface="Arial" panose="020B0604020202020204" pitchFamily="34" charset="0"/>
              <a:buChar char="•"/>
            </a:pPr>
            <a:r>
              <a:rPr lang="en-US" b="1" dirty="0">
                <a:solidFill>
                  <a:srgbClr val="002060"/>
                </a:solidFill>
                <a:latin typeface="Montserrat" panose="00000500000000000000" pitchFamily="50" charset="0"/>
                <a:ea typeface="Arial"/>
                <a:cs typeface="Arial"/>
                <a:sym typeface="Arial"/>
              </a:rPr>
              <a:t>strlen</a:t>
            </a:r>
            <a:r>
              <a:rPr lang="en-US" dirty="0">
                <a:solidFill>
                  <a:srgbClr val="002060"/>
                </a:solidFill>
                <a:latin typeface="Montserrat" panose="00000500000000000000" pitchFamily="50" charset="0"/>
                <a:ea typeface="Arial"/>
                <a:cs typeface="Arial"/>
                <a:sym typeface="Arial"/>
              </a:rPr>
              <a:t> : finds the length of a string</a:t>
            </a:r>
          </a:p>
          <a:p>
            <a:pPr marL="571500" indent="-571500" algn="l">
              <a:lnSpc>
                <a:spcPct val="150000"/>
              </a:lnSpc>
              <a:buClr>
                <a:srgbClr val="7030A0"/>
              </a:buClr>
              <a:buFont typeface="Arial" panose="020B0604020202020204" pitchFamily="34" charset="0"/>
              <a:buChar char="•"/>
            </a:pPr>
            <a:r>
              <a:rPr lang="en-US" b="1" dirty="0">
                <a:solidFill>
                  <a:srgbClr val="002060"/>
                </a:solidFill>
                <a:latin typeface="Montserrat" panose="00000500000000000000" pitchFamily="50" charset="0"/>
                <a:ea typeface="Arial"/>
                <a:cs typeface="Arial"/>
                <a:sym typeface="Arial"/>
              </a:rPr>
              <a:t>strcat</a:t>
            </a:r>
            <a:r>
              <a:rPr lang="en-US" dirty="0">
                <a:solidFill>
                  <a:srgbClr val="002060"/>
                </a:solidFill>
                <a:latin typeface="Montserrat" panose="00000500000000000000" pitchFamily="50" charset="0"/>
                <a:ea typeface="Arial"/>
                <a:cs typeface="Arial"/>
                <a:sym typeface="Arial"/>
              </a:rPr>
              <a:t> : concatenates one string at the end of another</a:t>
            </a:r>
          </a:p>
          <a:p>
            <a:pPr marL="571500" indent="-571500" algn="l">
              <a:lnSpc>
                <a:spcPct val="150000"/>
              </a:lnSpc>
              <a:buClr>
                <a:srgbClr val="7030A0"/>
              </a:buClr>
              <a:buFont typeface="Arial" panose="020B0604020202020204" pitchFamily="34" charset="0"/>
              <a:buChar char="•"/>
            </a:pPr>
            <a:r>
              <a:rPr lang="en-US" b="1" dirty="0">
                <a:solidFill>
                  <a:srgbClr val="002060"/>
                </a:solidFill>
                <a:latin typeface="Montserrat" panose="00000500000000000000" pitchFamily="50" charset="0"/>
                <a:ea typeface="Arial"/>
                <a:cs typeface="Arial"/>
                <a:sym typeface="Arial"/>
              </a:rPr>
              <a:t>strcmp</a:t>
            </a:r>
            <a:r>
              <a:rPr lang="en-US" dirty="0">
                <a:solidFill>
                  <a:srgbClr val="002060"/>
                </a:solidFill>
                <a:latin typeface="Montserrat" panose="00000500000000000000" pitchFamily="50" charset="0"/>
                <a:ea typeface="Arial"/>
                <a:cs typeface="Arial"/>
                <a:sym typeface="Arial"/>
              </a:rPr>
              <a:t> : compares two strings </a:t>
            </a:r>
            <a:r>
              <a:rPr lang="en-US" b="1" dirty="0">
                <a:solidFill>
                  <a:srgbClr val="002060"/>
                </a:solidFill>
                <a:latin typeface="Montserrat" panose="00000500000000000000" pitchFamily="50" charset="0"/>
                <a:ea typeface="Arial"/>
                <a:cs typeface="Arial"/>
                <a:sym typeface="Arial"/>
              </a:rPr>
              <a:t>lexicographically</a:t>
            </a:r>
          </a:p>
          <a:p>
            <a:pPr marL="571500" indent="-571500" algn="l">
              <a:lnSpc>
                <a:spcPct val="150000"/>
              </a:lnSpc>
              <a:buClr>
                <a:srgbClr val="7030A0"/>
              </a:buClr>
              <a:buFont typeface="Arial" panose="020B0604020202020204" pitchFamily="34" charset="0"/>
              <a:buChar char="•"/>
            </a:pPr>
            <a:r>
              <a:rPr lang="en-US" b="1" dirty="0">
                <a:solidFill>
                  <a:srgbClr val="002060"/>
                </a:solidFill>
                <a:latin typeface="Montserrat" panose="00000500000000000000" pitchFamily="50" charset="0"/>
                <a:ea typeface="Arial"/>
                <a:cs typeface="Arial"/>
                <a:sym typeface="Arial"/>
              </a:rPr>
              <a:t>strcpy </a:t>
            </a:r>
            <a:r>
              <a:rPr lang="en-US" dirty="0">
                <a:solidFill>
                  <a:srgbClr val="002060"/>
                </a:solidFill>
                <a:latin typeface="Montserrat" panose="00000500000000000000" pitchFamily="50" charset="0"/>
                <a:ea typeface="Arial"/>
                <a:cs typeface="Arial"/>
                <a:sym typeface="Arial"/>
              </a:rPr>
              <a:t>: copies one string to another</a:t>
            </a:r>
          </a:p>
        </p:txBody>
      </p:sp>
      <p:sp>
        <p:nvSpPr>
          <p:cNvPr id="3" name="Rectangle 2"/>
          <p:cNvSpPr/>
          <p:nvPr/>
        </p:nvSpPr>
        <p:spPr>
          <a:xfrm>
            <a:off x="6210677" y="4664522"/>
            <a:ext cx="5531665" cy="1754326"/>
          </a:xfrm>
          <a:prstGeom prst="rect">
            <a:avLst/>
          </a:prstGeom>
        </p:spPr>
        <p:txBody>
          <a:bodyPr wrap="square">
            <a:spAutoFit/>
          </a:bodyPr>
          <a:lstStyle/>
          <a:p>
            <a:pPr algn="just"/>
            <a:r>
              <a:rPr lang="en-US" dirty="0">
                <a:latin typeface="Montserrat" panose="00000500000000000000" pitchFamily="50" charset="0"/>
              </a:rPr>
              <a:t>The phrase </a:t>
            </a:r>
            <a:r>
              <a:rPr lang="en-US" b="1" dirty="0">
                <a:latin typeface="Montserrat" panose="00000500000000000000" pitchFamily="50" charset="0"/>
              </a:rPr>
              <a:t>lexicographic</a:t>
            </a:r>
            <a:r>
              <a:rPr lang="en-US" dirty="0">
                <a:latin typeface="Montserrat" panose="00000500000000000000" pitchFamily="50" charset="0"/>
              </a:rPr>
              <a:t> order means in alphabetical order. It is a common term in computer science. It may indicate that numbers are to be treated as strings so 10 comes before 2 because there is no positional weighting and the symbol 1 comes before 2</a:t>
            </a:r>
          </a:p>
        </p:txBody>
      </p:sp>
      <p:cxnSp>
        <p:nvCxnSpPr>
          <p:cNvPr id="17" name="Straight Arrow Connector 16"/>
          <p:cNvCxnSpPr/>
          <p:nvPr/>
        </p:nvCxnSpPr>
        <p:spPr>
          <a:xfrm>
            <a:off x="8021370" y="3561607"/>
            <a:ext cx="543208" cy="107655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853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808"/>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strlen()</a:t>
            </a:r>
          </a:p>
        </p:txBody>
      </p:sp>
      <p:sp>
        <p:nvSpPr>
          <p:cNvPr id="7" name="Google Shape;356;p18"/>
          <p:cNvSpPr txBox="1">
            <a:spLocks/>
          </p:cNvSpPr>
          <p:nvPr/>
        </p:nvSpPr>
        <p:spPr>
          <a:xfrm>
            <a:off x="842522" y="1326348"/>
            <a:ext cx="4906428" cy="4797425"/>
          </a:xfrm>
          <a:prstGeom prst="rect">
            <a:avLst/>
          </a:prstGeom>
          <a:noFill/>
          <a:ln>
            <a:noFill/>
          </a:ln>
        </p:spPr>
        <p:txBody>
          <a:bodyPr spcFirstLastPara="1" vert="horz" wrap="square" lIns="100775" tIns="50375" rIns="100775" bIns="50375"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77825" indent="-377825" algn="l">
              <a:lnSpc>
                <a:spcPct val="100000"/>
              </a:lnSpc>
              <a:spcBef>
                <a:spcPts val="0"/>
              </a:spcBef>
              <a:buSzPts val="2400"/>
            </a:pPr>
            <a:r>
              <a:rPr lang="en-US" sz="2800" dirty="0">
                <a:solidFill>
                  <a:srgbClr val="002060"/>
                </a:solidFill>
                <a:latin typeface="Montserrat" panose="00000500000000000000" pitchFamily="50" charset="0"/>
                <a:ea typeface="Arial"/>
                <a:cs typeface="Arial"/>
                <a:sym typeface="Arial"/>
              </a:rPr>
              <a:t>int </a:t>
            </a:r>
            <a:r>
              <a:rPr lang="en-US" sz="2800" b="1" dirty="0">
                <a:solidFill>
                  <a:srgbClr val="002060"/>
                </a:solidFill>
                <a:latin typeface="Montserrat" panose="00000500000000000000" pitchFamily="50" charset="0"/>
                <a:ea typeface="Arial"/>
                <a:cs typeface="Arial"/>
                <a:sym typeface="Arial"/>
              </a:rPr>
              <a:t>strlen</a:t>
            </a:r>
            <a:r>
              <a:rPr lang="en-US" sz="2800" dirty="0">
                <a:solidFill>
                  <a:srgbClr val="002060"/>
                </a:solidFill>
                <a:latin typeface="Montserrat" panose="00000500000000000000" pitchFamily="50" charset="0"/>
                <a:ea typeface="Arial"/>
                <a:cs typeface="Arial"/>
                <a:sym typeface="Arial"/>
              </a:rPr>
              <a:t>(</a:t>
            </a:r>
            <a:r>
              <a:rPr lang="en-US" sz="2800" dirty="0" err="1">
                <a:solidFill>
                  <a:srgbClr val="002060"/>
                </a:solidFill>
                <a:latin typeface="Montserrat" panose="00000500000000000000" pitchFamily="50" charset="0"/>
                <a:ea typeface="Arial"/>
                <a:cs typeface="Arial"/>
                <a:sym typeface="Arial"/>
              </a:rPr>
              <a:t>const</a:t>
            </a:r>
            <a:r>
              <a:rPr lang="en-US" sz="2800" dirty="0">
                <a:solidFill>
                  <a:srgbClr val="002060"/>
                </a:solidFill>
                <a:latin typeface="Montserrat" panose="00000500000000000000" pitchFamily="50" charset="0"/>
                <a:ea typeface="Arial"/>
                <a:cs typeface="Arial"/>
                <a:sym typeface="Arial"/>
              </a:rPr>
              <a:t> char </a:t>
            </a:r>
            <a:r>
              <a:rPr lang="en-US" sz="2800" dirty="0">
                <a:solidFill>
                  <a:schemeClr val="accent2"/>
                </a:solidFill>
                <a:latin typeface="Montserrat" panose="00000500000000000000" pitchFamily="50" charset="0"/>
                <a:ea typeface="Arial"/>
                <a:cs typeface="Arial"/>
                <a:sym typeface="Arial"/>
              </a:rPr>
              <a:t>*s</a:t>
            </a:r>
            <a:r>
              <a:rPr lang="en-US" sz="2800" dirty="0">
                <a:solidFill>
                  <a:srgbClr val="002060"/>
                </a:solidFill>
                <a:latin typeface="Montserrat" panose="00000500000000000000" pitchFamily="50" charset="0"/>
                <a:ea typeface="Arial"/>
                <a:cs typeface="Arial"/>
                <a:sym typeface="Arial"/>
              </a:rPr>
              <a:t>)</a:t>
            </a:r>
            <a:endParaRPr lang="en-US" sz="2800" dirty="0">
              <a:solidFill>
                <a:srgbClr val="002060"/>
              </a:solidFill>
              <a:latin typeface="Montserrat" panose="00000500000000000000" pitchFamily="50" charset="0"/>
            </a:endParaRPr>
          </a:p>
          <a:p>
            <a:pPr marL="457200" indent="-457200" algn="l">
              <a:lnSpc>
                <a:spcPct val="100000"/>
              </a:lnSpc>
              <a:spcBef>
                <a:spcPts val="580"/>
              </a:spcBef>
              <a:buClr>
                <a:srgbClr val="7030A0"/>
              </a:buClr>
              <a:buSzPct val="100000"/>
              <a:buFont typeface="Arial" panose="020B0604020202020204" pitchFamily="34" charset="0"/>
              <a:buChar char="•"/>
            </a:pPr>
            <a:r>
              <a:rPr lang="en-US" sz="2800" dirty="0">
                <a:solidFill>
                  <a:schemeClr val="dk1"/>
                </a:solidFill>
                <a:latin typeface="Montserrat" panose="00000500000000000000" pitchFamily="50" charset="0"/>
                <a:ea typeface="Arial"/>
                <a:cs typeface="Arial"/>
                <a:sym typeface="Arial"/>
              </a:rPr>
              <a:t>Takes a null-terminated strings (</a:t>
            </a:r>
            <a:r>
              <a:rPr lang="en-US" sz="2000" i="1" dirty="0">
                <a:solidFill>
                  <a:schemeClr val="dk1"/>
                </a:solidFill>
                <a:latin typeface="Montserrat" panose="00000500000000000000" pitchFamily="50" charset="0"/>
                <a:ea typeface="Arial"/>
                <a:cs typeface="Arial"/>
                <a:sym typeface="Arial"/>
              </a:rPr>
              <a:t>we routinely refer to the char pointer that points to a null-terminated char array as a string</a:t>
            </a:r>
            <a:r>
              <a:rPr lang="en-US" sz="2800" dirty="0">
                <a:solidFill>
                  <a:schemeClr val="dk1"/>
                </a:solidFill>
                <a:latin typeface="Montserrat" panose="00000500000000000000" pitchFamily="50" charset="0"/>
                <a:ea typeface="Arial"/>
                <a:cs typeface="Arial"/>
                <a:sym typeface="Arial"/>
              </a:rPr>
              <a:t>)</a:t>
            </a:r>
            <a:endParaRPr lang="en-US" sz="2800" dirty="0">
              <a:latin typeface="Montserrat" panose="00000500000000000000" pitchFamily="50" charset="0"/>
            </a:endParaRPr>
          </a:p>
          <a:p>
            <a:pPr marL="457200" indent="-457200" algn="l">
              <a:lnSpc>
                <a:spcPct val="100000"/>
              </a:lnSpc>
              <a:spcBef>
                <a:spcPts val="580"/>
              </a:spcBef>
              <a:buClr>
                <a:srgbClr val="7030A0"/>
              </a:buClr>
              <a:buSzPct val="100000"/>
              <a:buFont typeface="Arial" panose="020B0604020202020204" pitchFamily="34" charset="0"/>
              <a:buChar char="•"/>
            </a:pPr>
            <a:r>
              <a:rPr lang="en-US" sz="2800" dirty="0">
                <a:solidFill>
                  <a:schemeClr val="dk1"/>
                </a:solidFill>
                <a:latin typeface="Montserrat" panose="00000500000000000000" pitchFamily="50" charset="0"/>
                <a:ea typeface="Arial"/>
                <a:cs typeface="Arial"/>
                <a:sym typeface="Arial"/>
              </a:rPr>
              <a:t>Returns the length of the string, not counting the null (\0) character</a:t>
            </a:r>
            <a:endParaRPr lang="en-US" sz="2800" dirty="0">
              <a:latin typeface="Montserrat" panose="00000500000000000000" pitchFamily="50" charset="0"/>
            </a:endParaRPr>
          </a:p>
          <a:p>
            <a:pPr marL="819150" lvl="1" indent="-315912" algn="l">
              <a:lnSpc>
                <a:spcPct val="100000"/>
              </a:lnSpc>
              <a:spcBef>
                <a:spcPts val="480"/>
              </a:spcBef>
              <a:buSzPts val="1920"/>
            </a:pPr>
            <a:endParaRPr lang="en-US" sz="2400" dirty="0">
              <a:solidFill>
                <a:schemeClr val="dk1"/>
              </a:solidFill>
              <a:latin typeface="Arial"/>
              <a:ea typeface="Arial"/>
              <a:cs typeface="Arial"/>
              <a:sym typeface="Arial"/>
            </a:endParaRPr>
          </a:p>
          <a:p>
            <a:pPr marL="819150" lvl="1" indent="-173672" algn="l">
              <a:lnSpc>
                <a:spcPct val="100000"/>
              </a:lnSpc>
              <a:spcBef>
                <a:spcPts val="560"/>
              </a:spcBef>
              <a:buClr>
                <a:schemeClr val="accent2"/>
              </a:buClr>
              <a:buSzPts val="2240"/>
              <a:buFont typeface="Noto Sans Symbols"/>
              <a:buNone/>
            </a:pPr>
            <a:endParaRPr lang="en-US" sz="2800" dirty="0">
              <a:solidFill>
                <a:schemeClr val="dk1"/>
              </a:solidFill>
              <a:latin typeface="Arial"/>
              <a:ea typeface="Arial"/>
              <a:cs typeface="Arial"/>
              <a:sym typeface="Arial"/>
            </a:endParaRPr>
          </a:p>
          <a:p>
            <a:pPr marL="377825" indent="-244475" algn="l">
              <a:spcBef>
                <a:spcPts val="560"/>
              </a:spcBef>
              <a:buSzPts val="2100"/>
            </a:pPr>
            <a:endParaRPr lang="en-US" sz="2800" dirty="0">
              <a:solidFill>
                <a:schemeClr val="dk1"/>
              </a:solidFill>
              <a:latin typeface="Arial"/>
              <a:ea typeface="Arial"/>
              <a:cs typeface="Arial"/>
              <a:sym typeface="Arial"/>
            </a:endParaRPr>
          </a:p>
        </p:txBody>
      </p:sp>
      <p:sp>
        <p:nvSpPr>
          <p:cNvPr id="8" name="Google Shape;357;p18"/>
          <p:cNvSpPr txBox="1"/>
          <p:nvPr/>
        </p:nvSpPr>
        <p:spPr>
          <a:xfrm>
            <a:off x="7431996" y="2788444"/>
            <a:ext cx="4228865" cy="268705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100775" tIns="50375" rIns="100775" bIns="50375"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i="0" u="none" dirty="0">
                <a:solidFill>
                  <a:srgbClr val="002060"/>
                </a:solidFill>
                <a:latin typeface="Montserrat" panose="00000500000000000000" pitchFamily="50" charset="0"/>
                <a:ea typeface="Arial"/>
                <a:cs typeface="Arial"/>
                <a:sym typeface="Arial"/>
              </a:rPr>
              <a:t>int</a:t>
            </a:r>
            <a:r>
              <a:rPr lang="en-US" sz="2400" i="0" u="none" dirty="0">
                <a:solidFill>
                  <a:schemeClr val="dk1"/>
                </a:solidFill>
                <a:latin typeface="Montserrat" panose="00000500000000000000" pitchFamily="50" charset="0"/>
                <a:ea typeface="Arial"/>
                <a:cs typeface="Arial"/>
                <a:sym typeface="Arial"/>
              </a:rPr>
              <a:t> strlen (const </a:t>
            </a:r>
            <a:r>
              <a:rPr lang="en-US" sz="2400" i="0" u="none" dirty="0">
                <a:solidFill>
                  <a:srgbClr val="002060"/>
                </a:solidFill>
                <a:latin typeface="Montserrat" panose="00000500000000000000" pitchFamily="50" charset="0"/>
                <a:ea typeface="Arial"/>
                <a:cs typeface="Arial"/>
                <a:sym typeface="Arial"/>
              </a:rPr>
              <a:t>char</a:t>
            </a:r>
            <a:r>
              <a:rPr lang="en-US" sz="2400" i="0" u="none" dirty="0">
                <a:solidFill>
                  <a:schemeClr val="dk1"/>
                </a:solidFill>
                <a:latin typeface="Montserrat" panose="00000500000000000000" pitchFamily="50" charset="0"/>
                <a:ea typeface="Arial"/>
                <a:cs typeface="Arial"/>
                <a:sym typeface="Arial"/>
              </a:rPr>
              <a:t> </a:t>
            </a:r>
            <a:r>
              <a:rPr lang="en-US" sz="2400" i="0" u="none" dirty="0">
                <a:solidFill>
                  <a:schemeClr val="accent2"/>
                </a:solidFill>
                <a:latin typeface="Montserrat" panose="00000500000000000000" pitchFamily="50" charset="0"/>
                <a:ea typeface="Arial"/>
                <a:cs typeface="Arial"/>
                <a:sym typeface="Arial"/>
              </a:rPr>
              <a:t>*s</a:t>
            </a:r>
            <a:r>
              <a:rPr lang="en-US" sz="2400" i="0" u="none" dirty="0">
                <a:solidFill>
                  <a:schemeClr val="dk1"/>
                </a:solidFill>
                <a:latin typeface="Montserrat" panose="00000500000000000000" pitchFamily="50" charset="0"/>
                <a:ea typeface="Arial"/>
                <a:cs typeface="Arial"/>
                <a:sym typeface="Arial"/>
              </a:rPr>
              <a:t>) </a:t>
            </a:r>
          </a:p>
          <a:p>
            <a:pPr marL="0" marR="0" lvl="0" indent="0" algn="l" rtl="0">
              <a:lnSpc>
                <a:spcPct val="100000"/>
              </a:lnSpc>
              <a:spcBef>
                <a:spcPts val="0"/>
              </a:spcBef>
              <a:spcAft>
                <a:spcPts val="0"/>
              </a:spcAft>
              <a:buClr>
                <a:schemeClr val="dk1"/>
              </a:buClr>
              <a:buSzPts val="2400"/>
              <a:buFont typeface="Arial"/>
              <a:buNone/>
            </a:pPr>
            <a:r>
              <a:rPr lang="en-US" sz="2400" i="0" u="none" dirty="0">
                <a:solidFill>
                  <a:schemeClr val="dk1"/>
                </a:solidFill>
                <a:latin typeface="Montserrat" panose="00000500000000000000" pitchFamily="50" charset="0"/>
                <a:ea typeface="Arial"/>
                <a:cs typeface="Arial"/>
                <a:sym typeface="Arial"/>
              </a:rPr>
              <a:t>{</a:t>
            </a:r>
            <a:endParaRPr sz="2400" dirty="0">
              <a:latin typeface="Montserrat" panose="00000500000000000000" pitchFamily="50" charset="0"/>
            </a:endParaRPr>
          </a:p>
          <a:p>
            <a:pPr marL="0" marR="0" lvl="0" indent="0" algn="l" rtl="0">
              <a:lnSpc>
                <a:spcPct val="100000"/>
              </a:lnSpc>
              <a:spcBef>
                <a:spcPts val="0"/>
              </a:spcBef>
              <a:spcAft>
                <a:spcPts val="0"/>
              </a:spcAft>
              <a:buClr>
                <a:schemeClr val="dk1"/>
              </a:buClr>
              <a:buSzPts val="2400"/>
              <a:buFont typeface="Arial"/>
              <a:buNone/>
            </a:pPr>
            <a:r>
              <a:rPr lang="en-US" sz="2400" i="0" u="none" dirty="0">
                <a:solidFill>
                  <a:schemeClr val="dk1"/>
                </a:solidFill>
                <a:latin typeface="Montserrat" panose="00000500000000000000" pitchFamily="50" charset="0"/>
                <a:ea typeface="Arial"/>
                <a:cs typeface="Arial"/>
                <a:sym typeface="Arial"/>
              </a:rPr>
              <a:t>      int n;</a:t>
            </a:r>
            <a:endParaRPr sz="2400" dirty="0">
              <a:latin typeface="Montserrat" panose="00000500000000000000" pitchFamily="50" charset="0"/>
            </a:endParaRPr>
          </a:p>
          <a:p>
            <a:pPr marL="0" marR="0" lvl="0" indent="0" algn="l" rtl="0">
              <a:lnSpc>
                <a:spcPct val="100000"/>
              </a:lnSpc>
              <a:spcBef>
                <a:spcPts val="0"/>
              </a:spcBef>
              <a:spcAft>
                <a:spcPts val="0"/>
              </a:spcAft>
              <a:buClr>
                <a:schemeClr val="dk1"/>
              </a:buClr>
              <a:buSzPts val="2400"/>
              <a:buFont typeface="Arial"/>
              <a:buNone/>
            </a:pPr>
            <a:r>
              <a:rPr lang="en-US" sz="2400" i="0" u="none" dirty="0">
                <a:solidFill>
                  <a:schemeClr val="dk1"/>
                </a:solidFill>
                <a:latin typeface="Montserrat" panose="00000500000000000000" pitchFamily="50" charset="0"/>
                <a:ea typeface="Arial"/>
                <a:cs typeface="Arial"/>
                <a:sym typeface="Arial"/>
              </a:rPr>
              <a:t>      for (n=0; *s!=‘\0’; ++s)</a:t>
            </a:r>
            <a:endParaRPr sz="2400" dirty="0">
              <a:latin typeface="Montserrat" panose="00000500000000000000" pitchFamily="50" charset="0"/>
            </a:endParaRPr>
          </a:p>
          <a:p>
            <a:pPr marL="0" marR="0" lvl="0" indent="0" algn="l" rtl="0">
              <a:lnSpc>
                <a:spcPct val="100000"/>
              </a:lnSpc>
              <a:spcBef>
                <a:spcPts val="0"/>
              </a:spcBef>
              <a:spcAft>
                <a:spcPts val="0"/>
              </a:spcAft>
              <a:buClr>
                <a:schemeClr val="dk1"/>
              </a:buClr>
              <a:buSzPts val="2400"/>
              <a:buFont typeface="Arial"/>
              <a:buNone/>
            </a:pPr>
            <a:r>
              <a:rPr lang="en-US" sz="2400" i="0" u="none" dirty="0">
                <a:solidFill>
                  <a:schemeClr val="dk1"/>
                </a:solidFill>
                <a:latin typeface="Montserrat" panose="00000500000000000000" pitchFamily="50" charset="0"/>
                <a:ea typeface="Arial"/>
                <a:cs typeface="Arial"/>
                <a:sym typeface="Arial"/>
              </a:rPr>
              <a:t>	++n;</a:t>
            </a:r>
            <a:endParaRPr sz="2400" dirty="0">
              <a:latin typeface="Montserrat" panose="00000500000000000000" pitchFamily="50" charset="0"/>
            </a:endParaRPr>
          </a:p>
          <a:p>
            <a:pPr marL="0" marR="0" lvl="0" indent="0" algn="l" rtl="0">
              <a:lnSpc>
                <a:spcPct val="100000"/>
              </a:lnSpc>
              <a:spcBef>
                <a:spcPts val="0"/>
              </a:spcBef>
              <a:spcAft>
                <a:spcPts val="0"/>
              </a:spcAft>
              <a:buClr>
                <a:schemeClr val="dk1"/>
              </a:buClr>
              <a:buSzPts val="2400"/>
              <a:buFont typeface="Arial"/>
              <a:buNone/>
            </a:pPr>
            <a:r>
              <a:rPr lang="en-US" sz="2400" i="0" u="none" dirty="0">
                <a:solidFill>
                  <a:schemeClr val="dk1"/>
                </a:solidFill>
                <a:latin typeface="Montserrat" panose="00000500000000000000" pitchFamily="50" charset="0"/>
                <a:ea typeface="Arial"/>
                <a:cs typeface="Arial"/>
                <a:sym typeface="Arial"/>
              </a:rPr>
              <a:t>      return n;</a:t>
            </a:r>
            <a:endParaRPr sz="2400" dirty="0">
              <a:latin typeface="Montserrat" panose="00000500000000000000" pitchFamily="50" charset="0"/>
            </a:endParaRPr>
          </a:p>
          <a:p>
            <a:pPr marL="0" marR="0" lvl="0" indent="0" algn="l" rtl="0">
              <a:lnSpc>
                <a:spcPct val="100000"/>
              </a:lnSpc>
              <a:spcBef>
                <a:spcPts val="0"/>
              </a:spcBef>
              <a:spcAft>
                <a:spcPts val="0"/>
              </a:spcAft>
              <a:buClr>
                <a:schemeClr val="dk1"/>
              </a:buClr>
              <a:buSzPts val="2400"/>
              <a:buFont typeface="Arial"/>
              <a:buNone/>
            </a:pPr>
            <a:r>
              <a:rPr lang="en-US" sz="2400" i="0" u="none">
                <a:solidFill>
                  <a:schemeClr val="dk1"/>
                </a:solidFill>
                <a:latin typeface="Montserrat" panose="00000500000000000000" pitchFamily="50" charset="0"/>
                <a:ea typeface="Arial"/>
                <a:cs typeface="Arial"/>
                <a:sym typeface="Arial"/>
              </a:rPr>
              <a:t>}</a:t>
            </a:r>
            <a:endParaRPr sz="2400" dirty="0">
              <a:latin typeface="Montserrat" panose="00000500000000000000" pitchFamily="50" charset="0"/>
            </a:endParaRPr>
          </a:p>
        </p:txBody>
      </p:sp>
      <p:sp>
        <p:nvSpPr>
          <p:cNvPr id="9" name="Google Shape;358;p18"/>
          <p:cNvSpPr txBox="1"/>
          <p:nvPr/>
        </p:nvSpPr>
        <p:spPr>
          <a:xfrm>
            <a:off x="7431997" y="1411727"/>
            <a:ext cx="4228865" cy="838200"/>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dirty="0">
                <a:solidFill>
                  <a:srgbClr val="000000"/>
                </a:solidFill>
                <a:latin typeface="Montserrat" panose="00000500000000000000" pitchFamily="50" charset="0"/>
                <a:ea typeface="Arial"/>
                <a:cs typeface="Arial"/>
                <a:sym typeface="Arial"/>
              </a:rPr>
              <a:t>You cannot change contents</a:t>
            </a:r>
            <a:endParaRPr dirty="0">
              <a:latin typeface="Montserrat" panose="00000500000000000000" pitchFamily="50" charset="0"/>
            </a:endParaRPr>
          </a:p>
          <a:p>
            <a:pPr marL="0" marR="0" lvl="0" indent="0" algn="ctr" rtl="0">
              <a:lnSpc>
                <a:spcPct val="100000"/>
              </a:lnSpc>
              <a:spcBef>
                <a:spcPts val="360"/>
              </a:spcBef>
              <a:spcAft>
                <a:spcPts val="0"/>
              </a:spcAft>
              <a:buClr>
                <a:srgbClr val="000000"/>
              </a:buClr>
              <a:buSzPts val="1800"/>
              <a:buFont typeface="Arial"/>
              <a:buNone/>
            </a:pPr>
            <a:r>
              <a:rPr lang="en-US" sz="1800" b="1" i="0" u="none" dirty="0">
                <a:solidFill>
                  <a:srgbClr val="000000"/>
                </a:solidFill>
                <a:latin typeface="Montserrat" panose="00000500000000000000" pitchFamily="50" charset="0"/>
                <a:ea typeface="Arial"/>
                <a:cs typeface="Arial"/>
                <a:sym typeface="Arial"/>
              </a:rPr>
              <a:t> of s in the function</a:t>
            </a:r>
            <a:endParaRPr dirty="0">
              <a:latin typeface="Montserrat" panose="00000500000000000000" pitchFamily="50" charset="0"/>
            </a:endParaRPr>
          </a:p>
        </p:txBody>
      </p:sp>
      <p:cxnSp>
        <p:nvCxnSpPr>
          <p:cNvPr id="10" name="Google Shape;359;p18"/>
          <p:cNvCxnSpPr/>
          <p:nvPr/>
        </p:nvCxnSpPr>
        <p:spPr>
          <a:xfrm flipH="1">
            <a:off x="9641681" y="2335652"/>
            <a:ext cx="1391" cy="367067"/>
          </a:xfrm>
          <a:prstGeom prst="straightConnector1">
            <a:avLst/>
          </a:prstGeom>
          <a:noFill/>
          <a:ln w="9525" cap="flat" cmpd="sng">
            <a:solidFill>
              <a:schemeClr val="dk1"/>
            </a:solidFill>
            <a:prstDash val="solid"/>
            <a:miter lim="800000"/>
            <a:headEnd type="none" w="med" len="med"/>
            <a:tailEnd type="triangle" w="med" len="med"/>
          </a:ln>
        </p:spPr>
      </p:cxnSp>
    </p:spTree>
    <p:extLst>
      <p:ext uri="{BB962C8B-B14F-4D97-AF65-F5344CB8AC3E}">
        <p14:creationId xmlns:p14="http://schemas.microsoft.com/office/powerpoint/2010/main" val="2723454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808"/>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strcat()</a:t>
            </a:r>
          </a:p>
        </p:txBody>
      </p:sp>
      <p:sp>
        <p:nvSpPr>
          <p:cNvPr id="7" name="Google Shape;356;p18"/>
          <p:cNvSpPr txBox="1">
            <a:spLocks/>
          </p:cNvSpPr>
          <p:nvPr/>
        </p:nvSpPr>
        <p:spPr>
          <a:xfrm>
            <a:off x="842522" y="1326348"/>
            <a:ext cx="5320153" cy="4797425"/>
          </a:xfrm>
          <a:prstGeom prst="rect">
            <a:avLst/>
          </a:prstGeom>
          <a:noFill/>
          <a:ln>
            <a:noFill/>
          </a:ln>
        </p:spPr>
        <p:txBody>
          <a:bodyPr spcFirstLastPara="1" vert="horz" wrap="square" lIns="100775" tIns="50375" rIns="100775" bIns="50375"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77825" indent="-377825" algn="l">
              <a:lnSpc>
                <a:spcPct val="100000"/>
              </a:lnSpc>
              <a:spcBef>
                <a:spcPts val="0"/>
              </a:spcBef>
              <a:buSzPts val="2400"/>
            </a:pPr>
            <a:r>
              <a:rPr lang="en-US" sz="2800" dirty="0">
                <a:solidFill>
                  <a:srgbClr val="002060"/>
                </a:solidFill>
                <a:latin typeface="Montserrat" panose="00000500000000000000" pitchFamily="50" charset="0"/>
                <a:ea typeface="Arial"/>
                <a:cs typeface="Arial"/>
                <a:sym typeface="Arial"/>
              </a:rPr>
              <a:t>char </a:t>
            </a:r>
            <a:r>
              <a:rPr lang="en-US" sz="2800" b="1" dirty="0">
                <a:solidFill>
                  <a:srgbClr val="002060"/>
                </a:solidFill>
                <a:latin typeface="Montserrat" panose="00000500000000000000" pitchFamily="50" charset="0"/>
                <a:ea typeface="Arial"/>
                <a:cs typeface="Arial"/>
                <a:sym typeface="Arial"/>
              </a:rPr>
              <a:t>*strcat </a:t>
            </a:r>
            <a:r>
              <a:rPr lang="en-US" sz="2800" dirty="0">
                <a:solidFill>
                  <a:srgbClr val="002060"/>
                </a:solidFill>
                <a:latin typeface="Montserrat" panose="00000500000000000000" pitchFamily="50" charset="0"/>
                <a:ea typeface="Arial"/>
                <a:cs typeface="Arial"/>
                <a:sym typeface="Arial"/>
              </a:rPr>
              <a:t>(char *s1, const char *s2);</a:t>
            </a:r>
          </a:p>
          <a:p>
            <a:pPr marL="457200" indent="-457200" algn="l">
              <a:lnSpc>
                <a:spcPct val="100000"/>
              </a:lnSpc>
              <a:spcBef>
                <a:spcPts val="580"/>
              </a:spcBef>
              <a:buClr>
                <a:srgbClr val="7030A0"/>
              </a:buClr>
              <a:buSzPct val="100000"/>
              <a:buFont typeface="Arial" panose="020B0604020202020204" pitchFamily="34" charset="0"/>
              <a:buChar char="•"/>
            </a:pPr>
            <a:r>
              <a:rPr lang="en-US" sz="2800" dirty="0">
                <a:solidFill>
                  <a:schemeClr val="dk1"/>
                </a:solidFill>
                <a:latin typeface="Montserrat" panose="00000500000000000000" pitchFamily="50" charset="0"/>
                <a:ea typeface="Arial"/>
                <a:cs typeface="Arial"/>
                <a:sym typeface="Arial"/>
              </a:rPr>
              <a:t>Takes </a:t>
            </a:r>
            <a:r>
              <a:rPr lang="en-US" sz="2800" b="1" dirty="0">
                <a:solidFill>
                  <a:schemeClr val="dk1"/>
                </a:solidFill>
                <a:latin typeface="Montserrat" panose="00000500000000000000" pitchFamily="50" charset="0"/>
                <a:ea typeface="Arial"/>
                <a:cs typeface="Arial"/>
                <a:sym typeface="Arial"/>
              </a:rPr>
              <a:t>2</a:t>
            </a:r>
            <a:r>
              <a:rPr lang="en-US" sz="2800" dirty="0">
                <a:solidFill>
                  <a:schemeClr val="dk1"/>
                </a:solidFill>
                <a:latin typeface="Montserrat" panose="00000500000000000000" pitchFamily="50" charset="0"/>
                <a:ea typeface="Arial"/>
                <a:cs typeface="Arial"/>
                <a:sym typeface="Arial"/>
              </a:rPr>
              <a:t> strings as arguments, </a:t>
            </a:r>
            <a:r>
              <a:rPr lang="en-US" sz="2800" b="1" dirty="0">
                <a:solidFill>
                  <a:schemeClr val="dk1"/>
                </a:solidFill>
                <a:latin typeface="Montserrat" panose="00000500000000000000" pitchFamily="50" charset="0"/>
                <a:ea typeface="Arial"/>
                <a:cs typeface="Arial"/>
                <a:sym typeface="Arial"/>
              </a:rPr>
              <a:t>concatenates</a:t>
            </a:r>
            <a:r>
              <a:rPr lang="en-US" sz="2800" dirty="0">
                <a:solidFill>
                  <a:schemeClr val="dk1"/>
                </a:solidFill>
                <a:latin typeface="Montserrat" panose="00000500000000000000" pitchFamily="50" charset="0"/>
                <a:ea typeface="Arial"/>
                <a:cs typeface="Arial"/>
                <a:sym typeface="Arial"/>
              </a:rPr>
              <a:t> them, and puts the result in </a:t>
            </a:r>
            <a:r>
              <a:rPr lang="en-US" sz="2800" b="1" dirty="0">
                <a:solidFill>
                  <a:schemeClr val="dk1"/>
                </a:solidFill>
                <a:latin typeface="Montserrat" panose="00000500000000000000" pitchFamily="50" charset="0"/>
                <a:ea typeface="Arial"/>
                <a:cs typeface="Arial"/>
                <a:sym typeface="Arial"/>
              </a:rPr>
              <a:t>s1</a:t>
            </a:r>
            <a:r>
              <a:rPr lang="en-US" sz="2800" dirty="0">
                <a:solidFill>
                  <a:schemeClr val="dk1"/>
                </a:solidFill>
                <a:latin typeface="Montserrat" panose="00000500000000000000" pitchFamily="50" charset="0"/>
                <a:ea typeface="Arial"/>
                <a:cs typeface="Arial"/>
                <a:sym typeface="Arial"/>
              </a:rPr>
              <a:t>. Returns </a:t>
            </a:r>
            <a:r>
              <a:rPr lang="en-US" sz="2800" b="1" dirty="0">
                <a:solidFill>
                  <a:schemeClr val="dk1"/>
                </a:solidFill>
                <a:latin typeface="Montserrat" panose="00000500000000000000" pitchFamily="50" charset="0"/>
                <a:ea typeface="Arial"/>
                <a:cs typeface="Arial"/>
                <a:sym typeface="Arial"/>
              </a:rPr>
              <a:t>s1</a:t>
            </a:r>
            <a:r>
              <a:rPr lang="en-US" sz="2800" dirty="0">
                <a:solidFill>
                  <a:schemeClr val="dk1"/>
                </a:solidFill>
                <a:latin typeface="Montserrat" panose="00000500000000000000" pitchFamily="50" charset="0"/>
                <a:ea typeface="Arial"/>
                <a:cs typeface="Arial"/>
                <a:sym typeface="Arial"/>
              </a:rPr>
              <a:t>. Programmer must ensure that s1 points to enough space to hold the result.</a:t>
            </a:r>
          </a:p>
          <a:p>
            <a:pPr marL="819150" lvl="1" indent="-315912" algn="l">
              <a:lnSpc>
                <a:spcPct val="100000"/>
              </a:lnSpc>
              <a:spcBef>
                <a:spcPts val="480"/>
              </a:spcBef>
              <a:buSzPts val="1920"/>
            </a:pPr>
            <a:endParaRPr lang="en-US" sz="2400" dirty="0">
              <a:solidFill>
                <a:schemeClr val="dk1"/>
              </a:solidFill>
              <a:latin typeface="Arial"/>
              <a:ea typeface="Arial"/>
              <a:cs typeface="Arial"/>
              <a:sym typeface="Arial"/>
            </a:endParaRPr>
          </a:p>
          <a:p>
            <a:pPr marL="819150" lvl="1" indent="-173672" algn="l">
              <a:lnSpc>
                <a:spcPct val="100000"/>
              </a:lnSpc>
              <a:spcBef>
                <a:spcPts val="560"/>
              </a:spcBef>
              <a:buClr>
                <a:schemeClr val="accent2"/>
              </a:buClr>
              <a:buSzPts val="2240"/>
              <a:buFont typeface="Noto Sans Symbols"/>
              <a:buNone/>
            </a:pPr>
            <a:endParaRPr lang="en-US" sz="2800" dirty="0">
              <a:solidFill>
                <a:schemeClr val="dk1"/>
              </a:solidFill>
              <a:latin typeface="Arial"/>
              <a:ea typeface="Arial"/>
              <a:cs typeface="Arial"/>
              <a:sym typeface="Arial"/>
            </a:endParaRPr>
          </a:p>
          <a:p>
            <a:pPr marL="377825" indent="-244475" algn="l">
              <a:spcBef>
                <a:spcPts val="560"/>
              </a:spcBef>
              <a:buSzPts val="2100"/>
            </a:pPr>
            <a:endParaRPr lang="en-US" sz="2800" dirty="0">
              <a:solidFill>
                <a:schemeClr val="dk1"/>
              </a:solidFill>
              <a:latin typeface="Arial"/>
              <a:ea typeface="Arial"/>
              <a:cs typeface="Arial"/>
              <a:sym typeface="Arial"/>
            </a:endParaRPr>
          </a:p>
        </p:txBody>
      </p:sp>
      <p:sp>
        <p:nvSpPr>
          <p:cNvPr id="8" name="Google Shape;357;p18"/>
          <p:cNvSpPr txBox="1"/>
          <p:nvPr/>
        </p:nvSpPr>
        <p:spPr>
          <a:xfrm>
            <a:off x="6762752" y="2405815"/>
            <a:ext cx="5181598" cy="3487276"/>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100775" tIns="50375" rIns="100775" bIns="50375" anchor="t" anchorCtr="0">
            <a:spAutoFit/>
          </a:bodyPr>
          <a:lstStyle/>
          <a:p>
            <a:pPr lvl="0">
              <a:buClr>
                <a:schemeClr val="dk1"/>
              </a:buClr>
              <a:buSzPts val="2400"/>
            </a:pPr>
            <a:r>
              <a:rPr lang="en-US" sz="2200" i="0" u="none" dirty="0">
                <a:solidFill>
                  <a:srgbClr val="002060"/>
                </a:solidFill>
                <a:latin typeface="Montserrat" panose="00000500000000000000" pitchFamily="50" charset="0"/>
                <a:ea typeface="Arial"/>
                <a:cs typeface="Arial"/>
                <a:sym typeface="Arial"/>
              </a:rPr>
              <a:t>char *strcat(char *s1, const char *s2)</a:t>
            </a:r>
          </a:p>
          <a:p>
            <a:pPr lvl="0">
              <a:buClr>
                <a:schemeClr val="dk1"/>
              </a:buClr>
              <a:buSzPts val="2400"/>
            </a:pPr>
            <a:r>
              <a:rPr lang="en-US" sz="2200" i="0" u="none" dirty="0">
                <a:solidFill>
                  <a:srgbClr val="002060"/>
                </a:solidFill>
                <a:latin typeface="Montserrat" panose="00000500000000000000" pitchFamily="50" charset="0"/>
                <a:ea typeface="Arial"/>
                <a:cs typeface="Arial"/>
                <a:sym typeface="Arial"/>
              </a:rPr>
              <a:t>{</a:t>
            </a:r>
          </a:p>
          <a:p>
            <a:pPr lvl="0">
              <a:buClr>
                <a:schemeClr val="dk1"/>
              </a:buClr>
              <a:buSzPts val="2400"/>
            </a:pPr>
            <a:r>
              <a:rPr lang="en-US" sz="2200" i="0" u="none" dirty="0">
                <a:solidFill>
                  <a:srgbClr val="002060"/>
                </a:solidFill>
                <a:latin typeface="Montserrat" panose="00000500000000000000" pitchFamily="50" charset="0"/>
                <a:ea typeface="Arial"/>
                <a:cs typeface="Arial"/>
                <a:sym typeface="Arial"/>
              </a:rPr>
              <a:t>      char *p = s1;</a:t>
            </a:r>
          </a:p>
          <a:p>
            <a:pPr lvl="0">
              <a:buClr>
                <a:schemeClr val="dk1"/>
              </a:buClr>
              <a:buSzPts val="2400"/>
            </a:pPr>
            <a:r>
              <a:rPr lang="en-US" sz="2200" i="0" u="none" dirty="0">
                <a:solidFill>
                  <a:srgbClr val="002060"/>
                </a:solidFill>
                <a:latin typeface="Montserrat" panose="00000500000000000000" pitchFamily="50" charset="0"/>
                <a:ea typeface="Arial"/>
                <a:cs typeface="Arial"/>
                <a:sym typeface="Arial"/>
              </a:rPr>
              <a:t>      while (*p != ‘\0’)   </a:t>
            </a:r>
            <a:r>
              <a:rPr lang="en-US" sz="2200" i="0" u="none" dirty="0">
                <a:solidFill>
                  <a:srgbClr val="00B050"/>
                </a:solidFill>
                <a:latin typeface="Montserrat" panose="00000500000000000000" pitchFamily="50" charset="0"/>
                <a:ea typeface="Arial"/>
                <a:cs typeface="Arial"/>
                <a:sym typeface="Arial"/>
              </a:rPr>
              <a:t>// go to end</a:t>
            </a:r>
          </a:p>
          <a:p>
            <a:pPr lvl="0">
              <a:buClr>
                <a:schemeClr val="dk1"/>
              </a:buClr>
              <a:buSzPts val="2400"/>
            </a:pPr>
            <a:r>
              <a:rPr lang="en-US" sz="2200" i="0" u="none" dirty="0">
                <a:solidFill>
                  <a:srgbClr val="002060"/>
                </a:solidFill>
                <a:latin typeface="Montserrat" panose="00000500000000000000" pitchFamily="50" charset="0"/>
                <a:ea typeface="Arial"/>
                <a:cs typeface="Arial"/>
                <a:sym typeface="Arial"/>
              </a:rPr>
              <a:t>	++p;</a:t>
            </a:r>
          </a:p>
          <a:p>
            <a:pPr lvl="0">
              <a:buClr>
                <a:schemeClr val="dk1"/>
              </a:buClr>
              <a:buSzPts val="2400"/>
            </a:pPr>
            <a:r>
              <a:rPr lang="en-US" sz="2200" i="0" u="none" dirty="0">
                <a:solidFill>
                  <a:srgbClr val="002060"/>
                </a:solidFill>
                <a:latin typeface="Montserrat" panose="00000500000000000000" pitchFamily="50" charset="0"/>
                <a:ea typeface="Arial"/>
                <a:cs typeface="Arial"/>
                <a:sym typeface="Arial"/>
              </a:rPr>
              <a:t>      while(*s2 != ‘\0’) </a:t>
            </a:r>
          </a:p>
          <a:p>
            <a:pPr lvl="0">
              <a:buClr>
                <a:schemeClr val="dk1"/>
              </a:buClr>
              <a:buSzPts val="2400"/>
            </a:pPr>
            <a:r>
              <a:rPr lang="en-US" sz="2200" i="0" u="none" dirty="0">
                <a:solidFill>
                  <a:srgbClr val="002060"/>
                </a:solidFill>
                <a:latin typeface="Montserrat" panose="00000500000000000000" pitchFamily="50" charset="0"/>
                <a:ea typeface="Arial"/>
                <a:cs typeface="Arial"/>
                <a:sym typeface="Arial"/>
              </a:rPr>
              <a:t>          *p++ = *s2++;  </a:t>
            </a:r>
            <a:r>
              <a:rPr lang="en-US" sz="2200" i="0" u="none" dirty="0">
                <a:solidFill>
                  <a:srgbClr val="00B050"/>
                </a:solidFill>
                <a:latin typeface="Montserrat" panose="00000500000000000000" pitchFamily="50" charset="0"/>
                <a:ea typeface="Arial"/>
                <a:cs typeface="Arial"/>
                <a:sym typeface="Arial"/>
              </a:rPr>
              <a:t>// copy</a:t>
            </a:r>
          </a:p>
          <a:p>
            <a:pPr lvl="0">
              <a:buClr>
                <a:schemeClr val="dk1"/>
              </a:buClr>
              <a:buSzPts val="2400"/>
            </a:pPr>
            <a:r>
              <a:rPr lang="en-US" sz="2200" i="0" u="none" dirty="0">
                <a:solidFill>
                  <a:srgbClr val="002060"/>
                </a:solidFill>
                <a:latin typeface="Montserrat" panose="00000500000000000000" pitchFamily="50" charset="0"/>
                <a:ea typeface="Arial"/>
                <a:cs typeface="Arial"/>
                <a:sym typeface="Arial"/>
              </a:rPr>
              <a:t>      *p = ‘\0’;</a:t>
            </a:r>
          </a:p>
          <a:p>
            <a:pPr lvl="0">
              <a:buClr>
                <a:schemeClr val="dk1"/>
              </a:buClr>
              <a:buSzPts val="2400"/>
            </a:pPr>
            <a:r>
              <a:rPr lang="en-US" sz="2200" i="0" u="none" dirty="0">
                <a:solidFill>
                  <a:srgbClr val="002060"/>
                </a:solidFill>
                <a:latin typeface="Montserrat" panose="00000500000000000000" pitchFamily="50" charset="0"/>
                <a:ea typeface="Arial"/>
                <a:cs typeface="Arial"/>
                <a:sym typeface="Arial"/>
              </a:rPr>
              <a:t>      return s1;</a:t>
            </a:r>
          </a:p>
          <a:p>
            <a:pPr lvl="0">
              <a:buClr>
                <a:schemeClr val="dk1"/>
              </a:buClr>
              <a:buSzPts val="2400"/>
            </a:pPr>
            <a:r>
              <a:rPr lang="en-US" sz="2200" i="0" u="none" dirty="0">
                <a:solidFill>
                  <a:srgbClr val="002060"/>
                </a:solidFill>
                <a:latin typeface="Montserrat" panose="00000500000000000000" pitchFamily="50" charset="0"/>
                <a:ea typeface="Arial"/>
                <a:cs typeface="Arial"/>
                <a:sym typeface="Arial"/>
              </a:rPr>
              <a:t>}</a:t>
            </a:r>
          </a:p>
        </p:txBody>
      </p:sp>
      <p:sp>
        <p:nvSpPr>
          <p:cNvPr id="9" name="Google Shape;358;p18"/>
          <p:cNvSpPr txBox="1"/>
          <p:nvPr/>
        </p:nvSpPr>
        <p:spPr>
          <a:xfrm>
            <a:off x="6762752" y="1077078"/>
            <a:ext cx="4929068" cy="838200"/>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dirty="0">
                <a:solidFill>
                  <a:srgbClr val="000000"/>
                </a:solidFill>
                <a:latin typeface="Montserrat" panose="00000500000000000000" pitchFamily="50" charset="0"/>
                <a:ea typeface="Arial"/>
                <a:cs typeface="Arial"/>
                <a:sym typeface="Arial"/>
              </a:rPr>
              <a:t>You cannot change contents</a:t>
            </a:r>
            <a:endParaRPr dirty="0">
              <a:latin typeface="Montserrat" panose="00000500000000000000" pitchFamily="50" charset="0"/>
            </a:endParaRPr>
          </a:p>
          <a:p>
            <a:pPr marL="0" marR="0" lvl="0" indent="0" algn="ctr" rtl="0">
              <a:lnSpc>
                <a:spcPct val="100000"/>
              </a:lnSpc>
              <a:spcBef>
                <a:spcPts val="360"/>
              </a:spcBef>
              <a:spcAft>
                <a:spcPts val="0"/>
              </a:spcAft>
              <a:buClr>
                <a:srgbClr val="000000"/>
              </a:buClr>
              <a:buSzPts val="1800"/>
              <a:buFont typeface="Arial"/>
              <a:buNone/>
            </a:pPr>
            <a:r>
              <a:rPr lang="en-US" sz="1800" b="1" i="0" u="none" dirty="0">
                <a:solidFill>
                  <a:srgbClr val="000000"/>
                </a:solidFill>
                <a:latin typeface="Montserrat" panose="00000500000000000000" pitchFamily="50" charset="0"/>
                <a:ea typeface="Arial"/>
                <a:cs typeface="Arial"/>
                <a:sym typeface="Arial"/>
              </a:rPr>
              <a:t> of s in the function</a:t>
            </a:r>
            <a:endParaRPr dirty="0">
              <a:latin typeface="Montserrat" panose="00000500000000000000" pitchFamily="50" charset="0"/>
            </a:endParaRPr>
          </a:p>
        </p:txBody>
      </p:sp>
      <p:cxnSp>
        <p:nvCxnSpPr>
          <p:cNvPr id="10" name="Google Shape;359;p18"/>
          <p:cNvCxnSpPr/>
          <p:nvPr/>
        </p:nvCxnSpPr>
        <p:spPr>
          <a:xfrm flipH="1">
            <a:off x="9577386" y="1977013"/>
            <a:ext cx="1391" cy="367067"/>
          </a:xfrm>
          <a:prstGeom prst="straightConnector1">
            <a:avLst/>
          </a:prstGeom>
          <a:noFill/>
          <a:ln w="9525" cap="flat" cmpd="sng">
            <a:solidFill>
              <a:schemeClr val="dk1"/>
            </a:solidFill>
            <a:prstDash val="solid"/>
            <a:miter lim="800000"/>
            <a:headEnd type="none" w="med" len="med"/>
            <a:tailEnd type="triangle" w="med" len="med"/>
          </a:ln>
        </p:spPr>
      </p:cxnSp>
    </p:spTree>
    <p:extLst>
      <p:ext uri="{BB962C8B-B14F-4D97-AF65-F5344CB8AC3E}">
        <p14:creationId xmlns:p14="http://schemas.microsoft.com/office/powerpoint/2010/main" val="769687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808"/>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strcmp()</a:t>
            </a:r>
          </a:p>
        </p:txBody>
      </p:sp>
      <p:sp>
        <p:nvSpPr>
          <p:cNvPr id="7" name="Google Shape;356;p18"/>
          <p:cNvSpPr txBox="1">
            <a:spLocks/>
          </p:cNvSpPr>
          <p:nvPr/>
        </p:nvSpPr>
        <p:spPr>
          <a:xfrm>
            <a:off x="728222" y="1354923"/>
            <a:ext cx="5263003" cy="5055402"/>
          </a:xfrm>
          <a:prstGeom prst="rect">
            <a:avLst/>
          </a:prstGeom>
          <a:noFill/>
          <a:ln>
            <a:noFill/>
          </a:ln>
        </p:spPr>
        <p:txBody>
          <a:bodyPr spcFirstLastPara="1" vert="horz" wrap="square" lIns="100775" tIns="50375" rIns="100775" bIns="50375"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77825" indent="-377825" algn="l">
              <a:lnSpc>
                <a:spcPct val="100000"/>
              </a:lnSpc>
              <a:spcBef>
                <a:spcPts val="0"/>
              </a:spcBef>
              <a:buSzPts val="2400"/>
            </a:pPr>
            <a:r>
              <a:rPr lang="en-US" sz="2800" dirty="0">
                <a:solidFill>
                  <a:srgbClr val="002060"/>
                </a:solidFill>
                <a:latin typeface="Montserrat" panose="00000500000000000000" pitchFamily="50" charset="0"/>
                <a:ea typeface="Arial"/>
                <a:cs typeface="Arial"/>
                <a:sym typeface="Arial"/>
              </a:rPr>
              <a:t>int </a:t>
            </a:r>
            <a:r>
              <a:rPr lang="en-US" sz="2800" b="1" dirty="0">
                <a:solidFill>
                  <a:srgbClr val="002060"/>
                </a:solidFill>
                <a:latin typeface="Montserrat" panose="00000500000000000000" pitchFamily="50" charset="0"/>
                <a:ea typeface="Arial"/>
                <a:cs typeface="Arial"/>
                <a:sym typeface="Arial"/>
              </a:rPr>
              <a:t>strcmp</a:t>
            </a:r>
            <a:r>
              <a:rPr lang="en-US" sz="2800" dirty="0">
                <a:solidFill>
                  <a:srgbClr val="002060"/>
                </a:solidFill>
                <a:latin typeface="Montserrat" panose="00000500000000000000" pitchFamily="50" charset="0"/>
                <a:ea typeface="Arial"/>
                <a:cs typeface="Arial"/>
                <a:sym typeface="Arial"/>
              </a:rPr>
              <a:t> (const char </a:t>
            </a:r>
            <a:r>
              <a:rPr lang="en-US" sz="2800" dirty="0">
                <a:solidFill>
                  <a:schemeClr val="accent2"/>
                </a:solidFill>
                <a:latin typeface="Montserrat" panose="00000500000000000000" pitchFamily="50" charset="0"/>
                <a:ea typeface="Arial"/>
                <a:cs typeface="Arial"/>
                <a:sym typeface="Arial"/>
              </a:rPr>
              <a:t>*s1</a:t>
            </a:r>
            <a:r>
              <a:rPr lang="en-US" sz="2800" dirty="0">
                <a:solidFill>
                  <a:srgbClr val="002060"/>
                </a:solidFill>
                <a:latin typeface="Montserrat" panose="00000500000000000000" pitchFamily="50" charset="0"/>
                <a:ea typeface="Arial"/>
                <a:cs typeface="Arial"/>
                <a:sym typeface="Arial"/>
              </a:rPr>
              <a:t>, const char </a:t>
            </a:r>
            <a:r>
              <a:rPr lang="en-US" sz="2800" dirty="0">
                <a:solidFill>
                  <a:schemeClr val="accent2"/>
                </a:solidFill>
                <a:latin typeface="Montserrat" panose="00000500000000000000" pitchFamily="50" charset="0"/>
                <a:ea typeface="Arial"/>
                <a:cs typeface="Arial"/>
                <a:sym typeface="Arial"/>
              </a:rPr>
              <a:t>*s2</a:t>
            </a:r>
            <a:r>
              <a:rPr lang="en-US" sz="2800" dirty="0">
                <a:solidFill>
                  <a:srgbClr val="002060"/>
                </a:solidFill>
                <a:latin typeface="Montserrat" panose="00000500000000000000" pitchFamily="50" charset="0"/>
                <a:ea typeface="Arial"/>
                <a:cs typeface="Arial"/>
                <a:sym typeface="Arial"/>
              </a:rPr>
              <a:t>);</a:t>
            </a:r>
          </a:p>
          <a:p>
            <a:pPr marL="457200" indent="-457200" algn="l">
              <a:lnSpc>
                <a:spcPct val="100000"/>
              </a:lnSpc>
              <a:spcBef>
                <a:spcPts val="0"/>
              </a:spcBef>
              <a:buClr>
                <a:srgbClr val="7030A0"/>
              </a:buClr>
              <a:buSzPct val="100000"/>
              <a:buFont typeface="Arial" panose="020B0604020202020204" pitchFamily="34" charset="0"/>
              <a:buChar char="•"/>
            </a:pPr>
            <a:r>
              <a:rPr lang="en-US" sz="2800" dirty="0">
                <a:solidFill>
                  <a:srgbClr val="002060"/>
                </a:solidFill>
                <a:latin typeface="Montserrat" panose="00000500000000000000" pitchFamily="50" charset="0"/>
                <a:ea typeface="Arial"/>
                <a:cs typeface="Arial"/>
                <a:sym typeface="Arial"/>
              </a:rPr>
              <a:t>Two strings are passed as arguments. An integer is returned that is less than, equal to, or greater than 0, depending on whether s1 is </a:t>
            </a:r>
            <a:r>
              <a:rPr lang="en-US" sz="2800" b="1" dirty="0">
                <a:solidFill>
                  <a:srgbClr val="002060"/>
                </a:solidFill>
                <a:latin typeface="Montserrat" panose="00000500000000000000" pitchFamily="50" charset="0"/>
                <a:ea typeface="Arial"/>
                <a:cs typeface="Arial"/>
                <a:sym typeface="Arial"/>
              </a:rPr>
              <a:t>lexicographically</a:t>
            </a:r>
            <a:r>
              <a:rPr lang="en-US" sz="2800" dirty="0">
                <a:solidFill>
                  <a:srgbClr val="002060"/>
                </a:solidFill>
                <a:latin typeface="Montserrat" panose="00000500000000000000" pitchFamily="50" charset="0"/>
                <a:ea typeface="Arial"/>
                <a:cs typeface="Arial"/>
                <a:sym typeface="Arial"/>
              </a:rPr>
              <a:t> less than, equal to, or greater than s2.</a:t>
            </a:r>
            <a:endParaRPr lang="en-US" sz="2800" dirty="0">
              <a:solidFill>
                <a:schemeClr val="dk1"/>
              </a:solidFill>
              <a:latin typeface="Arial"/>
              <a:ea typeface="Arial"/>
              <a:cs typeface="Arial"/>
              <a:sym typeface="Arial"/>
            </a:endParaRPr>
          </a:p>
        </p:txBody>
      </p:sp>
      <p:sp>
        <p:nvSpPr>
          <p:cNvPr id="11" name="Google Shape;387;p21"/>
          <p:cNvSpPr txBox="1"/>
          <p:nvPr/>
        </p:nvSpPr>
        <p:spPr>
          <a:xfrm>
            <a:off x="6365875" y="1427162"/>
            <a:ext cx="5578475" cy="4130675"/>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100775" tIns="50375" rIns="100775" bIns="50375"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i="0" u="none" dirty="0">
                <a:solidFill>
                  <a:schemeClr val="dk1"/>
                </a:solidFill>
                <a:latin typeface="Montserrat" panose="00000500000000000000" pitchFamily="50" charset="0"/>
                <a:ea typeface="Arial"/>
                <a:cs typeface="Arial"/>
                <a:sym typeface="Arial"/>
              </a:rPr>
              <a:t>int </a:t>
            </a:r>
            <a:r>
              <a:rPr lang="en-US" sz="2400" b="1" i="0" u="none" dirty="0">
                <a:solidFill>
                  <a:schemeClr val="dk1"/>
                </a:solidFill>
                <a:latin typeface="Montserrat" panose="00000500000000000000" pitchFamily="50" charset="0"/>
                <a:ea typeface="Arial"/>
                <a:cs typeface="Arial"/>
                <a:sym typeface="Arial"/>
              </a:rPr>
              <a:t>strcmp</a:t>
            </a:r>
            <a:r>
              <a:rPr lang="en-US" sz="2400" i="0" u="none" dirty="0">
                <a:solidFill>
                  <a:schemeClr val="dk1"/>
                </a:solidFill>
                <a:latin typeface="Montserrat" panose="00000500000000000000" pitchFamily="50" charset="0"/>
                <a:ea typeface="Arial"/>
                <a:cs typeface="Arial"/>
                <a:sym typeface="Arial"/>
              </a:rPr>
              <a:t>(char *s1, const char *s2) </a:t>
            </a:r>
            <a:endParaRPr dirty="0">
              <a:latin typeface="Montserrat" panose="00000500000000000000" pitchFamily="50" charset="0"/>
            </a:endParaRPr>
          </a:p>
          <a:p>
            <a:pPr marL="0" marR="0" lvl="0" indent="0" algn="l" rtl="0">
              <a:lnSpc>
                <a:spcPct val="100000"/>
              </a:lnSpc>
              <a:spcBef>
                <a:spcPts val="0"/>
              </a:spcBef>
              <a:spcAft>
                <a:spcPts val="0"/>
              </a:spcAft>
              <a:buClr>
                <a:schemeClr val="dk1"/>
              </a:buClr>
              <a:buSzPts val="2400"/>
              <a:buFont typeface="Arial"/>
              <a:buNone/>
            </a:pPr>
            <a:r>
              <a:rPr lang="en-US" sz="2400" i="0" u="none" dirty="0">
                <a:solidFill>
                  <a:schemeClr val="dk1"/>
                </a:solidFill>
                <a:latin typeface="Montserrat" panose="00000500000000000000" pitchFamily="50" charset="0"/>
                <a:ea typeface="Arial"/>
                <a:cs typeface="Arial"/>
                <a:sym typeface="Arial"/>
              </a:rPr>
              <a:t>{</a:t>
            </a:r>
            <a:endParaRPr dirty="0">
              <a:latin typeface="Montserrat" panose="00000500000000000000" pitchFamily="50" charset="0"/>
            </a:endParaRPr>
          </a:p>
          <a:p>
            <a:pPr marL="0" marR="0" lvl="0" indent="0" algn="l" rtl="0">
              <a:lnSpc>
                <a:spcPct val="100000"/>
              </a:lnSpc>
              <a:spcBef>
                <a:spcPts val="0"/>
              </a:spcBef>
              <a:spcAft>
                <a:spcPts val="0"/>
              </a:spcAft>
              <a:buClr>
                <a:schemeClr val="dk1"/>
              </a:buClr>
              <a:buSzPts val="2400"/>
              <a:buFont typeface="Arial"/>
              <a:buNone/>
            </a:pPr>
            <a:r>
              <a:rPr lang="en-US" sz="2400" i="0" u="none" dirty="0">
                <a:solidFill>
                  <a:schemeClr val="dk1"/>
                </a:solidFill>
                <a:latin typeface="Montserrat" panose="00000500000000000000" pitchFamily="50" charset="0"/>
                <a:ea typeface="Arial"/>
                <a:cs typeface="Arial"/>
                <a:sym typeface="Arial"/>
              </a:rPr>
              <a:t>     for (;*s1!=‘\0’&amp;&amp;*s2!=‘\0’; s1++,s2++)</a:t>
            </a:r>
            <a:endParaRPr dirty="0">
              <a:latin typeface="Montserrat" panose="00000500000000000000" pitchFamily="50" charset="0"/>
            </a:endParaRPr>
          </a:p>
          <a:p>
            <a:pPr marL="0" marR="0" lvl="0" indent="0" algn="l" rtl="0">
              <a:lnSpc>
                <a:spcPct val="100000"/>
              </a:lnSpc>
              <a:spcBef>
                <a:spcPts val="0"/>
              </a:spcBef>
              <a:spcAft>
                <a:spcPts val="0"/>
              </a:spcAft>
              <a:buClr>
                <a:schemeClr val="dk1"/>
              </a:buClr>
              <a:buSzPts val="2400"/>
              <a:buFont typeface="Arial"/>
              <a:buNone/>
            </a:pPr>
            <a:r>
              <a:rPr lang="en-US" sz="2400" i="0" u="none" dirty="0">
                <a:solidFill>
                  <a:schemeClr val="dk1"/>
                </a:solidFill>
                <a:latin typeface="Montserrat" panose="00000500000000000000" pitchFamily="50" charset="0"/>
                <a:ea typeface="Arial"/>
                <a:cs typeface="Arial"/>
                <a:sym typeface="Arial"/>
              </a:rPr>
              <a:t>     {</a:t>
            </a:r>
            <a:endParaRPr dirty="0">
              <a:latin typeface="Montserrat" panose="00000500000000000000" pitchFamily="50" charset="0"/>
            </a:endParaRPr>
          </a:p>
          <a:p>
            <a:pPr marL="0" marR="0" lvl="0" indent="0" algn="l" rtl="0">
              <a:lnSpc>
                <a:spcPct val="100000"/>
              </a:lnSpc>
              <a:spcBef>
                <a:spcPts val="0"/>
              </a:spcBef>
              <a:spcAft>
                <a:spcPts val="0"/>
              </a:spcAft>
              <a:buClr>
                <a:schemeClr val="dk1"/>
              </a:buClr>
              <a:buSzPts val="2400"/>
              <a:buFont typeface="Arial"/>
              <a:buNone/>
            </a:pPr>
            <a:r>
              <a:rPr lang="en-US" sz="2400" i="0" u="none" dirty="0">
                <a:solidFill>
                  <a:schemeClr val="dk1"/>
                </a:solidFill>
                <a:latin typeface="Montserrat" panose="00000500000000000000" pitchFamily="50" charset="0"/>
                <a:ea typeface="Arial"/>
                <a:cs typeface="Arial"/>
                <a:sym typeface="Arial"/>
              </a:rPr>
              <a:t>	if (*s1&gt;*s2) return 1;</a:t>
            </a:r>
            <a:endParaRPr dirty="0">
              <a:latin typeface="Montserrat" panose="00000500000000000000" pitchFamily="50" charset="0"/>
            </a:endParaRPr>
          </a:p>
          <a:p>
            <a:pPr marL="0" marR="0" lvl="0" indent="0" algn="l" rtl="0">
              <a:lnSpc>
                <a:spcPct val="100000"/>
              </a:lnSpc>
              <a:spcBef>
                <a:spcPts val="0"/>
              </a:spcBef>
              <a:spcAft>
                <a:spcPts val="0"/>
              </a:spcAft>
              <a:buClr>
                <a:schemeClr val="dk1"/>
              </a:buClr>
              <a:buSzPts val="2400"/>
              <a:buFont typeface="Arial"/>
              <a:buNone/>
            </a:pPr>
            <a:r>
              <a:rPr lang="en-US" sz="2400" i="0" u="none" dirty="0">
                <a:solidFill>
                  <a:schemeClr val="dk1"/>
                </a:solidFill>
                <a:latin typeface="Montserrat" panose="00000500000000000000" pitchFamily="50" charset="0"/>
                <a:ea typeface="Arial"/>
                <a:cs typeface="Arial"/>
                <a:sym typeface="Arial"/>
              </a:rPr>
              <a:t>	if (*s2&gt;*s1) return -1;</a:t>
            </a:r>
            <a:endParaRPr dirty="0">
              <a:latin typeface="Montserrat" panose="00000500000000000000" pitchFamily="50" charset="0"/>
            </a:endParaRPr>
          </a:p>
          <a:p>
            <a:pPr marL="0" marR="0" lvl="0" indent="0" algn="l" rtl="0">
              <a:lnSpc>
                <a:spcPct val="100000"/>
              </a:lnSpc>
              <a:spcBef>
                <a:spcPts val="0"/>
              </a:spcBef>
              <a:spcAft>
                <a:spcPts val="0"/>
              </a:spcAft>
              <a:buClr>
                <a:schemeClr val="dk1"/>
              </a:buClr>
              <a:buSzPts val="2400"/>
              <a:buFont typeface="Arial"/>
              <a:buNone/>
            </a:pPr>
            <a:r>
              <a:rPr lang="en-US" sz="2400" i="0" u="none" dirty="0">
                <a:solidFill>
                  <a:schemeClr val="dk1"/>
                </a:solidFill>
                <a:latin typeface="Montserrat" panose="00000500000000000000" pitchFamily="50" charset="0"/>
                <a:ea typeface="Arial"/>
                <a:cs typeface="Arial"/>
                <a:sym typeface="Arial"/>
              </a:rPr>
              <a:t>      }</a:t>
            </a:r>
            <a:endParaRPr dirty="0">
              <a:latin typeface="Montserrat" panose="00000500000000000000" pitchFamily="50" charset="0"/>
            </a:endParaRPr>
          </a:p>
          <a:p>
            <a:pPr marL="0" marR="0" lvl="0" indent="0" algn="l" rtl="0">
              <a:lnSpc>
                <a:spcPct val="100000"/>
              </a:lnSpc>
              <a:spcBef>
                <a:spcPts val="0"/>
              </a:spcBef>
              <a:spcAft>
                <a:spcPts val="0"/>
              </a:spcAft>
              <a:buClr>
                <a:schemeClr val="dk1"/>
              </a:buClr>
              <a:buSzPts val="2400"/>
              <a:buFont typeface="Arial"/>
              <a:buNone/>
            </a:pPr>
            <a:r>
              <a:rPr lang="en-US" sz="2400" i="0" u="none" dirty="0">
                <a:solidFill>
                  <a:schemeClr val="dk1"/>
                </a:solidFill>
                <a:latin typeface="Montserrat" panose="00000500000000000000" pitchFamily="50" charset="0"/>
                <a:ea typeface="Arial"/>
                <a:cs typeface="Arial"/>
                <a:sym typeface="Arial"/>
              </a:rPr>
              <a:t>      if (*s1 != ‘\0’) return 1;</a:t>
            </a:r>
            <a:endParaRPr dirty="0">
              <a:latin typeface="Montserrat" panose="00000500000000000000" pitchFamily="50" charset="0"/>
            </a:endParaRPr>
          </a:p>
          <a:p>
            <a:pPr marL="0" marR="0" lvl="0" indent="0" algn="l" rtl="0">
              <a:lnSpc>
                <a:spcPct val="100000"/>
              </a:lnSpc>
              <a:spcBef>
                <a:spcPts val="0"/>
              </a:spcBef>
              <a:spcAft>
                <a:spcPts val="0"/>
              </a:spcAft>
              <a:buClr>
                <a:schemeClr val="dk1"/>
              </a:buClr>
              <a:buSzPts val="2400"/>
              <a:buFont typeface="Arial"/>
              <a:buNone/>
            </a:pPr>
            <a:r>
              <a:rPr lang="en-US" sz="2400" i="0" u="none" dirty="0">
                <a:solidFill>
                  <a:schemeClr val="dk1"/>
                </a:solidFill>
                <a:latin typeface="Montserrat" panose="00000500000000000000" pitchFamily="50" charset="0"/>
                <a:ea typeface="Arial"/>
                <a:cs typeface="Arial"/>
                <a:sym typeface="Arial"/>
              </a:rPr>
              <a:t>      if (*s2 != ‘\0’) return -1;</a:t>
            </a:r>
            <a:endParaRPr dirty="0">
              <a:latin typeface="Montserrat" panose="00000500000000000000" pitchFamily="50" charset="0"/>
            </a:endParaRPr>
          </a:p>
          <a:p>
            <a:pPr marL="0" marR="0" lvl="0" indent="0" algn="l" rtl="0">
              <a:lnSpc>
                <a:spcPct val="100000"/>
              </a:lnSpc>
              <a:spcBef>
                <a:spcPts val="0"/>
              </a:spcBef>
              <a:spcAft>
                <a:spcPts val="0"/>
              </a:spcAft>
              <a:buClr>
                <a:schemeClr val="dk1"/>
              </a:buClr>
              <a:buSzPts val="2400"/>
              <a:buFont typeface="Arial"/>
              <a:buNone/>
            </a:pPr>
            <a:r>
              <a:rPr lang="en-US" sz="2400" i="0" u="none" dirty="0">
                <a:solidFill>
                  <a:schemeClr val="dk1"/>
                </a:solidFill>
                <a:latin typeface="Montserrat" panose="00000500000000000000" pitchFamily="50" charset="0"/>
                <a:ea typeface="Arial"/>
                <a:cs typeface="Arial"/>
                <a:sym typeface="Arial"/>
              </a:rPr>
              <a:t>      return 0;</a:t>
            </a:r>
            <a:endParaRPr dirty="0">
              <a:latin typeface="Montserrat" panose="00000500000000000000" pitchFamily="50" charset="0"/>
            </a:endParaRPr>
          </a:p>
          <a:p>
            <a:pPr marL="0" marR="0" lvl="0" indent="0" algn="l" rtl="0">
              <a:lnSpc>
                <a:spcPct val="100000"/>
              </a:lnSpc>
              <a:spcBef>
                <a:spcPts val="0"/>
              </a:spcBef>
              <a:spcAft>
                <a:spcPts val="0"/>
              </a:spcAft>
              <a:buClr>
                <a:schemeClr val="dk1"/>
              </a:buClr>
              <a:buSzPts val="2400"/>
              <a:buFont typeface="Arial"/>
              <a:buNone/>
            </a:pPr>
            <a:r>
              <a:rPr lang="en-US" sz="2400" i="0" u="none" dirty="0">
                <a:solidFill>
                  <a:schemeClr val="dk1"/>
                </a:solidFill>
                <a:latin typeface="Montserrat" panose="00000500000000000000" pitchFamily="50" charset="0"/>
                <a:ea typeface="Arial"/>
                <a:cs typeface="Arial"/>
                <a:sym typeface="Arial"/>
              </a:rPr>
              <a:t>}</a:t>
            </a:r>
            <a:endParaRPr dirty="0">
              <a:latin typeface="Montserrat" panose="00000500000000000000" pitchFamily="50" charset="0"/>
            </a:endParaRPr>
          </a:p>
        </p:txBody>
      </p:sp>
    </p:spTree>
    <p:extLst>
      <p:ext uri="{BB962C8B-B14F-4D97-AF65-F5344CB8AC3E}">
        <p14:creationId xmlns:p14="http://schemas.microsoft.com/office/powerpoint/2010/main" val="2136283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808"/>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strcpy()</a:t>
            </a:r>
          </a:p>
        </p:txBody>
      </p:sp>
      <p:sp>
        <p:nvSpPr>
          <p:cNvPr id="7" name="Google Shape;356;p18"/>
          <p:cNvSpPr txBox="1">
            <a:spLocks/>
          </p:cNvSpPr>
          <p:nvPr/>
        </p:nvSpPr>
        <p:spPr>
          <a:xfrm>
            <a:off x="842521" y="1326349"/>
            <a:ext cx="11006579" cy="2236002"/>
          </a:xfrm>
          <a:prstGeom prst="rect">
            <a:avLst/>
          </a:prstGeom>
          <a:noFill/>
          <a:ln>
            <a:noFill/>
          </a:ln>
        </p:spPr>
        <p:txBody>
          <a:bodyPr spcFirstLastPara="1" vert="horz" wrap="square" lIns="100775" tIns="50375" rIns="100775" bIns="50375"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77825" indent="-377825" algn="l">
              <a:lnSpc>
                <a:spcPct val="100000"/>
              </a:lnSpc>
              <a:spcBef>
                <a:spcPts val="0"/>
              </a:spcBef>
              <a:buSzPts val="2400"/>
            </a:pPr>
            <a:r>
              <a:rPr lang="en-US" sz="2800" dirty="0">
                <a:solidFill>
                  <a:srgbClr val="002060"/>
                </a:solidFill>
                <a:latin typeface="Montserrat" panose="00000500000000000000" pitchFamily="50" charset="0"/>
                <a:ea typeface="Arial"/>
                <a:cs typeface="Arial"/>
                <a:sym typeface="Arial"/>
              </a:rPr>
              <a:t>char </a:t>
            </a:r>
            <a:r>
              <a:rPr lang="en-US" sz="2800" b="1" dirty="0">
                <a:solidFill>
                  <a:srgbClr val="002060"/>
                </a:solidFill>
                <a:latin typeface="Montserrat" panose="00000500000000000000" pitchFamily="50" charset="0"/>
                <a:ea typeface="Arial"/>
                <a:cs typeface="Arial"/>
                <a:sym typeface="Arial"/>
              </a:rPr>
              <a:t>*strcpy </a:t>
            </a:r>
            <a:r>
              <a:rPr lang="en-US" sz="2800" dirty="0">
                <a:solidFill>
                  <a:srgbClr val="002060"/>
                </a:solidFill>
                <a:latin typeface="Montserrat" panose="00000500000000000000" pitchFamily="50" charset="0"/>
                <a:ea typeface="Arial"/>
                <a:cs typeface="Arial"/>
                <a:sym typeface="Arial"/>
              </a:rPr>
              <a:t>(char </a:t>
            </a:r>
            <a:r>
              <a:rPr lang="en-US" sz="2800" dirty="0">
                <a:solidFill>
                  <a:schemeClr val="accent2"/>
                </a:solidFill>
                <a:latin typeface="Montserrat" panose="00000500000000000000" pitchFamily="50" charset="0"/>
                <a:ea typeface="Arial"/>
                <a:cs typeface="Arial"/>
                <a:sym typeface="Arial"/>
              </a:rPr>
              <a:t>*s1</a:t>
            </a:r>
            <a:r>
              <a:rPr lang="en-US" sz="2800" dirty="0">
                <a:solidFill>
                  <a:srgbClr val="002060"/>
                </a:solidFill>
                <a:latin typeface="Montserrat" panose="00000500000000000000" pitchFamily="50" charset="0"/>
                <a:ea typeface="Arial"/>
                <a:cs typeface="Arial"/>
                <a:sym typeface="Arial"/>
              </a:rPr>
              <a:t>, const char </a:t>
            </a:r>
            <a:r>
              <a:rPr lang="en-US" sz="2800" dirty="0">
                <a:solidFill>
                  <a:schemeClr val="accent2"/>
                </a:solidFill>
                <a:latin typeface="Montserrat" panose="00000500000000000000" pitchFamily="50" charset="0"/>
                <a:ea typeface="Arial"/>
                <a:cs typeface="Arial"/>
                <a:sym typeface="Arial"/>
              </a:rPr>
              <a:t>*s2</a:t>
            </a:r>
            <a:r>
              <a:rPr lang="en-US" sz="2800" dirty="0">
                <a:solidFill>
                  <a:srgbClr val="002060"/>
                </a:solidFill>
                <a:latin typeface="Montserrat" panose="00000500000000000000" pitchFamily="50" charset="0"/>
                <a:ea typeface="Arial"/>
                <a:cs typeface="Arial"/>
                <a:sym typeface="Arial"/>
              </a:rPr>
              <a:t>);</a:t>
            </a:r>
          </a:p>
          <a:p>
            <a:pPr marL="457200" indent="-457200" algn="l">
              <a:lnSpc>
                <a:spcPct val="100000"/>
              </a:lnSpc>
              <a:spcBef>
                <a:spcPts val="0"/>
              </a:spcBef>
              <a:buClr>
                <a:srgbClr val="7030A0"/>
              </a:buClr>
              <a:buSzPct val="100000"/>
              <a:buFont typeface="Arial" panose="020B0604020202020204" pitchFamily="34" charset="0"/>
              <a:buChar char="•"/>
            </a:pPr>
            <a:r>
              <a:rPr lang="en-US" sz="2800" dirty="0">
                <a:solidFill>
                  <a:srgbClr val="002060"/>
                </a:solidFill>
                <a:latin typeface="Montserrat" panose="00000500000000000000" pitchFamily="50" charset="0"/>
                <a:ea typeface="Arial"/>
                <a:cs typeface="Arial"/>
                <a:sym typeface="Arial"/>
              </a:rPr>
              <a:t>The characters is the string s2 are copied into s1 until ‘\0’ is moved. Whatever exists in s1 is overwritten. It is assumed that s1 has enough space to hold the result. The pointer s1 is returned.</a:t>
            </a:r>
          </a:p>
        </p:txBody>
      </p:sp>
      <p:sp>
        <p:nvSpPr>
          <p:cNvPr id="4" name="Google Shape;403;p23"/>
          <p:cNvSpPr txBox="1"/>
          <p:nvPr/>
        </p:nvSpPr>
        <p:spPr>
          <a:xfrm>
            <a:off x="2820987" y="3822700"/>
            <a:ext cx="6550025" cy="2502391"/>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100775" tIns="50375" rIns="100775" bIns="50375" anchor="t" anchorCtr="0">
            <a:spAutoFit/>
          </a:bodyPr>
          <a:lstStyle/>
          <a:p>
            <a:pPr marL="0" marR="0" lvl="0" indent="0" algn="l" rtl="0">
              <a:lnSpc>
                <a:spcPct val="100000"/>
              </a:lnSpc>
              <a:spcBef>
                <a:spcPts val="0"/>
              </a:spcBef>
              <a:spcAft>
                <a:spcPts val="0"/>
              </a:spcAft>
              <a:buClr>
                <a:schemeClr val="dk1"/>
              </a:buClr>
              <a:buSzPts val="2600"/>
              <a:buFont typeface="Arial"/>
              <a:buNone/>
            </a:pPr>
            <a:r>
              <a:rPr lang="en-US" sz="2600" i="0" u="none" dirty="0">
                <a:solidFill>
                  <a:schemeClr val="dk1"/>
                </a:solidFill>
                <a:latin typeface="Montserrat" panose="00000500000000000000" pitchFamily="50" charset="0"/>
                <a:ea typeface="Arial"/>
                <a:cs typeface="Arial"/>
                <a:sym typeface="Arial"/>
              </a:rPr>
              <a:t>char </a:t>
            </a:r>
            <a:r>
              <a:rPr lang="en-US" sz="2600" b="1" i="0" u="none" dirty="0">
                <a:solidFill>
                  <a:schemeClr val="dk1"/>
                </a:solidFill>
                <a:latin typeface="Montserrat" panose="00000500000000000000" pitchFamily="50" charset="0"/>
                <a:ea typeface="Arial"/>
                <a:cs typeface="Arial"/>
                <a:sym typeface="Arial"/>
              </a:rPr>
              <a:t>* strcpy </a:t>
            </a:r>
            <a:r>
              <a:rPr lang="en-US" sz="2600" i="0" u="none" dirty="0">
                <a:solidFill>
                  <a:schemeClr val="dk1"/>
                </a:solidFill>
                <a:latin typeface="Montserrat" panose="00000500000000000000" pitchFamily="50" charset="0"/>
                <a:ea typeface="Arial"/>
                <a:cs typeface="Arial"/>
                <a:sym typeface="Arial"/>
              </a:rPr>
              <a:t>(char </a:t>
            </a:r>
            <a:r>
              <a:rPr lang="en-US" sz="2600" i="0" u="none" dirty="0">
                <a:solidFill>
                  <a:schemeClr val="accent2"/>
                </a:solidFill>
                <a:latin typeface="Montserrat" panose="00000500000000000000" pitchFamily="50" charset="0"/>
                <a:ea typeface="Arial"/>
                <a:cs typeface="Arial"/>
                <a:sym typeface="Arial"/>
              </a:rPr>
              <a:t>*s1</a:t>
            </a:r>
            <a:r>
              <a:rPr lang="en-US" sz="2600" i="0" u="none" dirty="0">
                <a:solidFill>
                  <a:schemeClr val="dk1"/>
                </a:solidFill>
                <a:latin typeface="Montserrat" panose="00000500000000000000" pitchFamily="50" charset="0"/>
                <a:ea typeface="Arial"/>
                <a:cs typeface="Arial"/>
                <a:sym typeface="Arial"/>
              </a:rPr>
              <a:t>, const char </a:t>
            </a:r>
            <a:r>
              <a:rPr lang="en-US" sz="2600" i="0" u="none" dirty="0">
                <a:solidFill>
                  <a:schemeClr val="accent2"/>
                </a:solidFill>
                <a:latin typeface="Montserrat" panose="00000500000000000000" pitchFamily="50" charset="0"/>
                <a:ea typeface="Arial"/>
                <a:cs typeface="Arial"/>
                <a:sym typeface="Arial"/>
              </a:rPr>
              <a:t>*s2</a:t>
            </a:r>
            <a:r>
              <a:rPr lang="en-US" sz="2600" i="0" u="none" dirty="0">
                <a:solidFill>
                  <a:schemeClr val="dk1"/>
                </a:solidFill>
                <a:latin typeface="Montserrat" panose="00000500000000000000" pitchFamily="50" charset="0"/>
                <a:ea typeface="Arial"/>
                <a:cs typeface="Arial"/>
                <a:sym typeface="Arial"/>
              </a:rPr>
              <a:t>)  </a:t>
            </a:r>
            <a:endParaRPr dirty="0">
              <a:latin typeface="Montserrat" panose="00000500000000000000" pitchFamily="50" charset="0"/>
            </a:endParaRPr>
          </a:p>
          <a:p>
            <a:pPr marL="0" marR="0" lvl="0" indent="0" algn="l" rtl="0">
              <a:lnSpc>
                <a:spcPct val="100000"/>
              </a:lnSpc>
              <a:spcBef>
                <a:spcPts val="0"/>
              </a:spcBef>
              <a:spcAft>
                <a:spcPts val="0"/>
              </a:spcAft>
              <a:buClr>
                <a:schemeClr val="dk1"/>
              </a:buClr>
              <a:buSzPts val="2600"/>
              <a:buFont typeface="Arial"/>
              <a:buNone/>
            </a:pPr>
            <a:r>
              <a:rPr lang="en-US" sz="2600" i="0" u="none" dirty="0">
                <a:solidFill>
                  <a:schemeClr val="dk1"/>
                </a:solidFill>
                <a:latin typeface="Montserrat" panose="00000500000000000000" pitchFamily="50" charset="0"/>
                <a:ea typeface="Arial"/>
                <a:cs typeface="Arial"/>
                <a:sym typeface="Arial"/>
              </a:rPr>
              <a:t>{</a:t>
            </a:r>
            <a:endParaRPr dirty="0">
              <a:latin typeface="Montserrat" panose="00000500000000000000" pitchFamily="50" charset="0"/>
            </a:endParaRPr>
          </a:p>
          <a:p>
            <a:pPr marL="0" marR="0" lvl="0" indent="0" algn="l" rtl="0">
              <a:lnSpc>
                <a:spcPct val="100000"/>
              </a:lnSpc>
              <a:spcBef>
                <a:spcPts val="0"/>
              </a:spcBef>
              <a:spcAft>
                <a:spcPts val="0"/>
              </a:spcAft>
              <a:buClr>
                <a:schemeClr val="dk1"/>
              </a:buClr>
              <a:buSzPts val="2600"/>
              <a:buFont typeface="Arial"/>
              <a:buNone/>
            </a:pPr>
            <a:r>
              <a:rPr lang="en-US" sz="2600" i="0" u="none" dirty="0">
                <a:solidFill>
                  <a:schemeClr val="dk1"/>
                </a:solidFill>
                <a:latin typeface="Montserrat" panose="00000500000000000000" pitchFamily="50" charset="0"/>
                <a:ea typeface="Arial"/>
                <a:cs typeface="Arial"/>
                <a:sym typeface="Arial"/>
              </a:rPr>
              <a:t>      char *p = s1;</a:t>
            </a:r>
            <a:endParaRPr dirty="0">
              <a:latin typeface="Montserrat" panose="00000500000000000000" pitchFamily="50" charset="0"/>
            </a:endParaRPr>
          </a:p>
          <a:p>
            <a:pPr marL="0" marR="0" lvl="0" indent="0" algn="l" rtl="0">
              <a:lnSpc>
                <a:spcPct val="100000"/>
              </a:lnSpc>
              <a:spcBef>
                <a:spcPts val="0"/>
              </a:spcBef>
              <a:spcAft>
                <a:spcPts val="0"/>
              </a:spcAft>
              <a:buClr>
                <a:schemeClr val="dk1"/>
              </a:buClr>
              <a:buSzPts val="2600"/>
              <a:buFont typeface="Arial"/>
              <a:buNone/>
            </a:pPr>
            <a:r>
              <a:rPr lang="en-US" sz="2600" i="0" u="none" dirty="0">
                <a:solidFill>
                  <a:schemeClr val="dk1"/>
                </a:solidFill>
                <a:latin typeface="Montserrat" panose="00000500000000000000" pitchFamily="50" charset="0"/>
                <a:ea typeface="Arial"/>
                <a:cs typeface="Arial"/>
                <a:sym typeface="Arial"/>
              </a:rPr>
              <a:t>      while (*p++ = *s2++) ;</a:t>
            </a:r>
            <a:endParaRPr dirty="0">
              <a:latin typeface="Montserrat" panose="00000500000000000000" pitchFamily="50" charset="0"/>
            </a:endParaRPr>
          </a:p>
          <a:p>
            <a:pPr marL="0" marR="0" lvl="0" indent="0" algn="l" rtl="0">
              <a:lnSpc>
                <a:spcPct val="100000"/>
              </a:lnSpc>
              <a:spcBef>
                <a:spcPts val="0"/>
              </a:spcBef>
              <a:spcAft>
                <a:spcPts val="0"/>
              </a:spcAft>
              <a:buClr>
                <a:schemeClr val="dk1"/>
              </a:buClr>
              <a:buSzPts val="2600"/>
              <a:buFont typeface="Arial"/>
              <a:buNone/>
            </a:pPr>
            <a:r>
              <a:rPr lang="en-US" sz="2600" i="0" u="none" dirty="0">
                <a:solidFill>
                  <a:schemeClr val="dk1"/>
                </a:solidFill>
                <a:latin typeface="Montserrat" panose="00000500000000000000" pitchFamily="50" charset="0"/>
                <a:ea typeface="Arial"/>
                <a:cs typeface="Arial"/>
                <a:sym typeface="Arial"/>
              </a:rPr>
              <a:t>      return s1;</a:t>
            </a:r>
            <a:endParaRPr dirty="0">
              <a:latin typeface="Montserrat" panose="00000500000000000000" pitchFamily="50" charset="0"/>
            </a:endParaRPr>
          </a:p>
          <a:p>
            <a:pPr marL="0" marR="0" lvl="0" indent="0" algn="l" rtl="0">
              <a:lnSpc>
                <a:spcPct val="100000"/>
              </a:lnSpc>
              <a:spcBef>
                <a:spcPts val="0"/>
              </a:spcBef>
              <a:spcAft>
                <a:spcPts val="0"/>
              </a:spcAft>
              <a:buClr>
                <a:schemeClr val="dk1"/>
              </a:buClr>
              <a:buSzPts val="2600"/>
              <a:buFont typeface="Arial"/>
              <a:buNone/>
            </a:pPr>
            <a:r>
              <a:rPr lang="en-US" sz="2600" i="0" u="none" dirty="0">
                <a:solidFill>
                  <a:schemeClr val="dk1"/>
                </a:solidFill>
                <a:latin typeface="Montserrat" panose="00000500000000000000" pitchFamily="50" charset="0"/>
                <a:ea typeface="Arial"/>
                <a:cs typeface="Arial"/>
                <a:sym typeface="Arial"/>
              </a:rPr>
              <a:t>}</a:t>
            </a:r>
            <a:endParaRPr dirty="0">
              <a:latin typeface="Montserrat" panose="00000500000000000000" pitchFamily="50" charset="0"/>
            </a:endParaRPr>
          </a:p>
        </p:txBody>
      </p:sp>
    </p:spTree>
    <p:extLst>
      <p:ext uri="{BB962C8B-B14F-4D97-AF65-F5344CB8AC3E}">
        <p14:creationId xmlns:p14="http://schemas.microsoft.com/office/powerpoint/2010/main" val="3998340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808"/>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Example: Using string functions</a:t>
            </a:r>
          </a:p>
        </p:txBody>
      </p:sp>
      <p:sp>
        <p:nvSpPr>
          <p:cNvPr id="5" name="Google Shape;415;p24"/>
          <p:cNvSpPr txBox="1"/>
          <p:nvPr/>
        </p:nvSpPr>
        <p:spPr>
          <a:xfrm>
            <a:off x="733425" y="1171575"/>
            <a:ext cx="6305550" cy="5380037"/>
          </a:xfrm>
          <a:prstGeom prst="rect">
            <a:avLst/>
          </a:prstGeom>
          <a:solidFill>
            <a:srgbClr val="F8F8F8"/>
          </a:solidFill>
          <a:ln w="12700" cap="flat" cmpd="sng">
            <a:solidFill>
              <a:schemeClr val="dk1"/>
            </a:solidFill>
            <a:prstDash val="solid"/>
            <a:miter lim="800000"/>
            <a:headEnd type="none" w="sm" len="sm"/>
            <a:tailEnd type="none" w="sm" len="sm"/>
          </a:ln>
        </p:spPr>
        <p:txBody>
          <a:bodyPr spcFirstLastPara="1" wrap="square" lIns="0" tIns="0" rIns="0" bIns="0" anchor="ctr" anchorCtr="0">
            <a:noAutofit/>
          </a:bodyPr>
          <a:lstStyle/>
          <a:p>
            <a:pPr marL="285750" marR="0" lvl="0" algn="l" rtl="0">
              <a:lnSpc>
                <a:spcPct val="90000"/>
              </a:lnSpc>
              <a:spcBef>
                <a:spcPts val="0"/>
              </a:spcBef>
              <a:spcAft>
                <a:spcPts val="0"/>
              </a:spcAft>
              <a:buClr>
                <a:srgbClr val="000000"/>
              </a:buClr>
              <a:buSzPts val="2400"/>
              <a:buFont typeface="Arial"/>
              <a:buNone/>
            </a:pPr>
            <a:r>
              <a:rPr lang="en-US" sz="2400" i="0" u="none" dirty="0">
                <a:solidFill>
                  <a:srgbClr val="000000"/>
                </a:solidFill>
                <a:latin typeface="Montserrat" panose="00000500000000000000" pitchFamily="50" charset="0"/>
                <a:ea typeface="Arial"/>
                <a:cs typeface="Arial"/>
                <a:sym typeface="Arial"/>
              </a:rPr>
              <a:t>int main()</a:t>
            </a:r>
            <a:endParaRPr dirty="0">
              <a:latin typeface="Montserrat" panose="00000500000000000000" pitchFamily="50" charset="0"/>
            </a:endParaRPr>
          </a:p>
          <a:p>
            <a:pPr marL="285750" marR="0" lvl="0" algn="l" rtl="0">
              <a:lnSpc>
                <a:spcPct val="90000"/>
              </a:lnSpc>
              <a:spcBef>
                <a:spcPts val="480"/>
              </a:spcBef>
              <a:spcAft>
                <a:spcPts val="0"/>
              </a:spcAft>
              <a:buClr>
                <a:srgbClr val="000000"/>
              </a:buClr>
              <a:buSzPts val="2400"/>
              <a:buFont typeface="Arial"/>
              <a:buNone/>
            </a:pPr>
            <a:r>
              <a:rPr lang="en-US" sz="2400" i="0" u="none" dirty="0">
                <a:solidFill>
                  <a:srgbClr val="000000"/>
                </a:solidFill>
                <a:latin typeface="Montserrat" panose="00000500000000000000" pitchFamily="50" charset="0"/>
                <a:ea typeface="Arial"/>
                <a:cs typeface="Arial"/>
                <a:sym typeface="Arial"/>
              </a:rPr>
              <a:t> {</a:t>
            </a:r>
            <a:endParaRPr dirty="0">
              <a:latin typeface="Montserrat" panose="00000500000000000000" pitchFamily="50" charset="0"/>
            </a:endParaRPr>
          </a:p>
          <a:p>
            <a:pPr marL="285750" marR="0" lvl="0" algn="l" rtl="0">
              <a:lnSpc>
                <a:spcPct val="90000"/>
              </a:lnSpc>
              <a:spcBef>
                <a:spcPts val="480"/>
              </a:spcBef>
              <a:spcAft>
                <a:spcPts val="0"/>
              </a:spcAft>
              <a:buClr>
                <a:srgbClr val="000000"/>
              </a:buClr>
              <a:buSzPts val="2400"/>
              <a:buFont typeface="Arial"/>
              <a:buNone/>
            </a:pPr>
            <a:r>
              <a:rPr lang="en-US" sz="2400" i="0" u="none" dirty="0">
                <a:solidFill>
                  <a:srgbClr val="000000"/>
                </a:solidFill>
                <a:latin typeface="Montserrat" panose="00000500000000000000" pitchFamily="50" charset="0"/>
                <a:ea typeface="Arial"/>
                <a:cs typeface="Arial"/>
                <a:sym typeface="Arial"/>
              </a:rPr>
              <a:t>char s1[ ] = "beautiful big sky country",</a:t>
            </a:r>
            <a:endParaRPr dirty="0">
              <a:latin typeface="Montserrat" panose="00000500000000000000" pitchFamily="50" charset="0"/>
            </a:endParaRPr>
          </a:p>
          <a:p>
            <a:pPr marL="285750" marR="0" lvl="0" algn="l" rtl="0">
              <a:lnSpc>
                <a:spcPct val="90000"/>
              </a:lnSpc>
              <a:spcBef>
                <a:spcPts val="480"/>
              </a:spcBef>
              <a:spcAft>
                <a:spcPts val="0"/>
              </a:spcAft>
              <a:buClr>
                <a:srgbClr val="000000"/>
              </a:buClr>
              <a:buSzPts val="2400"/>
              <a:buFont typeface="Arial"/>
              <a:buNone/>
            </a:pPr>
            <a:r>
              <a:rPr lang="en-US" sz="2400" i="0" u="none" dirty="0">
                <a:solidFill>
                  <a:srgbClr val="000000"/>
                </a:solidFill>
                <a:latin typeface="Montserrat" panose="00000500000000000000" pitchFamily="50" charset="0"/>
                <a:ea typeface="Arial"/>
                <a:cs typeface="Arial"/>
                <a:sym typeface="Arial"/>
              </a:rPr>
              <a:t>       s2[ ] = "how now brown cow";</a:t>
            </a:r>
            <a:endParaRPr dirty="0">
              <a:latin typeface="Montserrat" panose="00000500000000000000" pitchFamily="50" charset="0"/>
            </a:endParaRPr>
          </a:p>
          <a:p>
            <a:pPr marL="285750" marR="0" lvl="0" algn="l" rtl="0">
              <a:lnSpc>
                <a:spcPct val="90000"/>
              </a:lnSpc>
              <a:spcBef>
                <a:spcPts val="480"/>
              </a:spcBef>
              <a:spcAft>
                <a:spcPts val="0"/>
              </a:spcAft>
              <a:buClr>
                <a:srgbClr val="000000"/>
              </a:buClr>
              <a:buSzPts val="2400"/>
              <a:buFont typeface="Arial"/>
              <a:buNone/>
            </a:pPr>
            <a:r>
              <a:rPr lang="en-US" sz="2400" i="0" u="none" dirty="0">
                <a:solidFill>
                  <a:srgbClr val="000000"/>
                </a:solidFill>
                <a:latin typeface="Montserrat" panose="00000500000000000000" pitchFamily="50" charset="0"/>
                <a:ea typeface="Arial"/>
                <a:cs typeface="Arial"/>
                <a:sym typeface="Arial"/>
              </a:rPr>
              <a:t> printf("%d\n",strlen (s1));</a:t>
            </a:r>
            <a:endParaRPr dirty="0">
              <a:latin typeface="Montserrat" panose="00000500000000000000" pitchFamily="50" charset="0"/>
            </a:endParaRPr>
          </a:p>
          <a:p>
            <a:pPr marL="285750" marR="0" lvl="0" algn="l" rtl="0">
              <a:lnSpc>
                <a:spcPct val="90000"/>
              </a:lnSpc>
              <a:spcBef>
                <a:spcPts val="480"/>
              </a:spcBef>
              <a:spcAft>
                <a:spcPts val="0"/>
              </a:spcAft>
              <a:buClr>
                <a:srgbClr val="000000"/>
              </a:buClr>
              <a:buSzPts val="2400"/>
              <a:buFont typeface="Arial"/>
              <a:buNone/>
            </a:pPr>
            <a:r>
              <a:rPr lang="en-US" sz="2400" i="0" u="none" dirty="0">
                <a:solidFill>
                  <a:srgbClr val="000000"/>
                </a:solidFill>
                <a:latin typeface="Montserrat" panose="00000500000000000000" pitchFamily="50" charset="0"/>
                <a:ea typeface="Arial"/>
                <a:cs typeface="Arial"/>
                <a:sym typeface="Arial"/>
              </a:rPr>
              <a:t> printf("%d\n",strlen (s2+8));</a:t>
            </a:r>
            <a:endParaRPr dirty="0">
              <a:latin typeface="Montserrat" panose="00000500000000000000" pitchFamily="50" charset="0"/>
            </a:endParaRPr>
          </a:p>
          <a:p>
            <a:pPr marL="285750" marR="0" lvl="0" algn="l" rtl="0">
              <a:lnSpc>
                <a:spcPct val="90000"/>
              </a:lnSpc>
              <a:spcBef>
                <a:spcPts val="480"/>
              </a:spcBef>
              <a:spcAft>
                <a:spcPts val="0"/>
              </a:spcAft>
              <a:buClr>
                <a:srgbClr val="000000"/>
              </a:buClr>
              <a:buSzPts val="2400"/>
              <a:buFont typeface="Arial"/>
              <a:buNone/>
            </a:pPr>
            <a:r>
              <a:rPr lang="en-US" sz="2400" i="0" u="none" dirty="0">
                <a:solidFill>
                  <a:srgbClr val="000000"/>
                </a:solidFill>
                <a:latin typeface="Montserrat" panose="00000500000000000000" pitchFamily="50" charset="0"/>
                <a:ea typeface="Arial"/>
                <a:cs typeface="Arial"/>
                <a:sym typeface="Arial"/>
              </a:rPr>
              <a:t> printf("%d\n", strcmp(s1,s2));</a:t>
            </a:r>
            <a:endParaRPr dirty="0">
              <a:latin typeface="Montserrat" panose="00000500000000000000" pitchFamily="50" charset="0"/>
            </a:endParaRPr>
          </a:p>
          <a:p>
            <a:pPr marL="285750" marR="0" lvl="0" algn="l" rtl="0">
              <a:lnSpc>
                <a:spcPct val="90000"/>
              </a:lnSpc>
              <a:spcBef>
                <a:spcPts val="480"/>
              </a:spcBef>
              <a:spcAft>
                <a:spcPts val="0"/>
              </a:spcAft>
              <a:buClr>
                <a:srgbClr val="000000"/>
              </a:buClr>
              <a:buSzPts val="2400"/>
              <a:buFont typeface="Arial"/>
              <a:buNone/>
            </a:pPr>
            <a:r>
              <a:rPr lang="en-US" sz="2400" i="0" u="none" dirty="0">
                <a:solidFill>
                  <a:srgbClr val="000000"/>
                </a:solidFill>
                <a:latin typeface="Montserrat" panose="00000500000000000000" pitchFamily="50" charset="0"/>
                <a:ea typeface="Arial"/>
                <a:cs typeface="Arial"/>
                <a:sym typeface="Arial"/>
              </a:rPr>
              <a:t> printf("%s\n",s1+10);</a:t>
            </a:r>
            <a:endParaRPr dirty="0">
              <a:latin typeface="Montserrat" panose="00000500000000000000" pitchFamily="50" charset="0"/>
            </a:endParaRPr>
          </a:p>
          <a:p>
            <a:pPr marL="285750" marR="0" lvl="0" algn="l" rtl="0">
              <a:lnSpc>
                <a:spcPct val="90000"/>
              </a:lnSpc>
              <a:spcBef>
                <a:spcPts val="480"/>
              </a:spcBef>
              <a:spcAft>
                <a:spcPts val="0"/>
              </a:spcAft>
              <a:buClr>
                <a:srgbClr val="000000"/>
              </a:buClr>
              <a:buSzPts val="2400"/>
              <a:buFont typeface="Arial"/>
              <a:buNone/>
            </a:pPr>
            <a:r>
              <a:rPr lang="en-US" sz="2400" i="0" u="none" dirty="0">
                <a:solidFill>
                  <a:srgbClr val="000000"/>
                </a:solidFill>
                <a:latin typeface="Montserrat" panose="00000500000000000000" pitchFamily="50" charset="0"/>
                <a:ea typeface="Arial"/>
                <a:cs typeface="Arial"/>
                <a:sym typeface="Arial"/>
              </a:rPr>
              <a:t> strcpy(s1+10,s2+8);</a:t>
            </a:r>
            <a:endParaRPr dirty="0">
              <a:latin typeface="Montserrat" panose="00000500000000000000" pitchFamily="50" charset="0"/>
            </a:endParaRPr>
          </a:p>
          <a:p>
            <a:pPr marL="285750" marR="0" lvl="0" algn="l" rtl="0">
              <a:lnSpc>
                <a:spcPct val="90000"/>
              </a:lnSpc>
              <a:spcBef>
                <a:spcPts val="480"/>
              </a:spcBef>
              <a:spcAft>
                <a:spcPts val="0"/>
              </a:spcAft>
              <a:buClr>
                <a:srgbClr val="000000"/>
              </a:buClr>
              <a:buSzPts val="2400"/>
              <a:buFont typeface="Arial"/>
              <a:buNone/>
            </a:pPr>
            <a:r>
              <a:rPr lang="en-US" sz="2400" i="0" u="none" dirty="0">
                <a:solidFill>
                  <a:srgbClr val="000000"/>
                </a:solidFill>
                <a:latin typeface="Montserrat" panose="00000500000000000000" pitchFamily="50" charset="0"/>
                <a:ea typeface="Arial"/>
                <a:cs typeface="Arial"/>
                <a:sym typeface="Arial"/>
              </a:rPr>
              <a:t> strcat(s1,"s!");</a:t>
            </a:r>
            <a:endParaRPr dirty="0">
              <a:latin typeface="Montserrat" panose="00000500000000000000" pitchFamily="50" charset="0"/>
            </a:endParaRPr>
          </a:p>
          <a:p>
            <a:pPr marL="285750" marR="0" lvl="0" algn="l" rtl="0">
              <a:lnSpc>
                <a:spcPct val="90000"/>
              </a:lnSpc>
              <a:spcBef>
                <a:spcPts val="480"/>
              </a:spcBef>
              <a:spcAft>
                <a:spcPts val="0"/>
              </a:spcAft>
              <a:buClr>
                <a:srgbClr val="000000"/>
              </a:buClr>
              <a:buSzPts val="2400"/>
              <a:buFont typeface="Arial"/>
              <a:buNone/>
            </a:pPr>
            <a:r>
              <a:rPr lang="en-US" sz="2400" i="0" u="none" dirty="0">
                <a:solidFill>
                  <a:srgbClr val="000000"/>
                </a:solidFill>
                <a:latin typeface="Montserrat" panose="00000500000000000000" pitchFamily="50" charset="0"/>
                <a:ea typeface="Arial"/>
                <a:cs typeface="Arial"/>
                <a:sym typeface="Arial"/>
              </a:rPr>
              <a:t> printf("%s\n", s1);</a:t>
            </a:r>
            <a:endParaRPr dirty="0">
              <a:latin typeface="Montserrat" panose="00000500000000000000" pitchFamily="50" charset="0"/>
            </a:endParaRPr>
          </a:p>
          <a:p>
            <a:pPr marL="285750" marR="0" lvl="0" algn="l" rtl="0">
              <a:lnSpc>
                <a:spcPct val="90000"/>
              </a:lnSpc>
              <a:spcBef>
                <a:spcPts val="480"/>
              </a:spcBef>
              <a:spcAft>
                <a:spcPts val="0"/>
              </a:spcAft>
              <a:buClr>
                <a:srgbClr val="000000"/>
              </a:buClr>
              <a:buSzPts val="2400"/>
              <a:buFont typeface="Arial"/>
              <a:buNone/>
            </a:pPr>
            <a:r>
              <a:rPr lang="en-US" sz="2400" i="0" u="none" dirty="0">
                <a:solidFill>
                  <a:srgbClr val="000000"/>
                </a:solidFill>
                <a:latin typeface="Montserrat" panose="00000500000000000000" pitchFamily="50" charset="0"/>
                <a:ea typeface="Arial"/>
                <a:cs typeface="Arial"/>
                <a:sym typeface="Arial"/>
              </a:rPr>
              <a:t> return 0;</a:t>
            </a:r>
            <a:endParaRPr dirty="0">
              <a:latin typeface="Montserrat" panose="00000500000000000000" pitchFamily="50" charset="0"/>
            </a:endParaRPr>
          </a:p>
          <a:p>
            <a:pPr marL="285750" marR="0" lvl="0" algn="l" rtl="0">
              <a:lnSpc>
                <a:spcPct val="90000"/>
              </a:lnSpc>
              <a:spcBef>
                <a:spcPts val="480"/>
              </a:spcBef>
              <a:spcAft>
                <a:spcPts val="0"/>
              </a:spcAft>
              <a:buClr>
                <a:srgbClr val="000000"/>
              </a:buClr>
              <a:buSzPts val="2400"/>
              <a:buFont typeface="Arial"/>
              <a:buNone/>
            </a:pPr>
            <a:r>
              <a:rPr lang="en-US" sz="2400" i="0" u="none" dirty="0">
                <a:solidFill>
                  <a:srgbClr val="000000"/>
                </a:solidFill>
                <a:latin typeface="Montserrat" panose="00000500000000000000" pitchFamily="50" charset="0"/>
                <a:ea typeface="Arial"/>
                <a:cs typeface="Arial"/>
                <a:sym typeface="Arial"/>
              </a:rPr>
              <a:t> }</a:t>
            </a:r>
            <a:endParaRPr dirty="0">
              <a:latin typeface="Montserrat" panose="00000500000000000000" pitchFamily="50" charset="0"/>
            </a:endParaRPr>
          </a:p>
        </p:txBody>
      </p:sp>
      <p:sp>
        <p:nvSpPr>
          <p:cNvPr id="6" name="Google Shape;413;p24"/>
          <p:cNvSpPr txBox="1"/>
          <p:nvPr/>
        </p:nvSpPr>
        <p:spPr>
          <a:xfrm>
            <a:off x="7840662" y="1922462"/>
            <a:ext cx="3989388" cy="2286000"/>
          </a:xfrm>
          <a:prstGeom prst="rect">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dirty="0">
                <a:solidFill>
                  <a:srgbClr val="000000"/>
                </a:solidFill>
                <a:latin typeface="Montserrat" panose="00000500000000000000" pitchFamily="50" charset="0"/>
                <a:ea typeface="Arial"/>
                <a:cs typeface="Arial"/>
                <a:sym typeface="Arial"/>
              </a:rPr>
              <a:t> 25</a:t>
            </a:r>
            <a:endParaRPr dirty="0">
              <a:latin typeface="Montserrat" panose="00000500000000000000" pitchFamily="50" charset="0"/>
            </a:endParaRPr>
          </a:p>
          <a:p>
            <a:pPr marL="0" marR="0" lvl="0" indent="0" algn="l" rtl="0">
              <a:lnSpc>
                <a:spcPct val="100000"/>
              </a:lnSpc>
              <a:spcBef>
                <a:spcPts val="480"/>
              </a:spcBef>
              <a:spcAft>
                <a:spcPts val="0"/>
              </a:spcAft>
              <a:buClr>
                <a:srgbClr val="000000"/>
              </a:buClr>
              <a:buSzPts val="2400"/>
              <a:buFont typeface="Arial"/>
              <a:buNone/>
            </a:pPr>
            <a:r>
              <a:rPr lang="en-US" sz="2400" b="1" i="0" u="none" dirty="0">
                <a:solidFill>
                  <a:srgbClr val="000000"/>
                </a:solidFill>
                <a:latin typeface="Montserrat" panose="00000500000000000000" pitchFamily="50" charset="0"/>
                <a:ea typeface="Arial"/>
                <a:cs typeface="Arial"/>
                <a:sym typeface="Arial"/>
              </a:rPr>
              <a:t> 9</a:t>
            </a:r>
            <a:endParaRPr dirty="0">
              <a:latin typeface="Montserrat" panose="00000500000000000000" pitchFamily="50" charset="0"/>
            </a:endParaRPr>
          </a:p>
          <a:p>
            <a:pPr marL="0" marR="0" lvl="0" indent="0" algn="l" rtl="0">
              <a:lnSpc>
                <a:spcPct val="100000"/>
              </a:lnSpc>
              <a:spcBef>
                <a:spcPts val="480"/>
              </a:spcBef>
              <a:spcAft>
                <a:spcPts val="0"/>
              </a:spcAft>
              <a:buClr>
                <a:srgbClr val="000000"/>
              </a:buClr>
              <a:buSzPts val="2400"/>
              <a:buFont typeface="Arial"/>
              <a:buNone/>
            </a:pPr>
            <a:r>
              <a:rPr lang="en-US" sz="2400" b="1" i="0" u="none" dirty="0">
                <a:solidFill>
                  <a:srgbClr val="000000"/>
                </a:solidFill>
                <a:latin typeface="Montserrat" panose="00000500000000000000" pitchFamily="50" charset="0"/>
                <a:ea typeface="Arial"/>
                <a:cs typeface="Arial"/>
                <a:sym typeface="Arial"/>
              </a:rPr>
              <a:t> -1</a:t>
            </a:r>
            <a:endParaRPr dirty="0">
              <a:latin typeface="Montserrat" panose="00000500000000000000" pitchFamily="50" charset="0"/>
            </a:endParaRPr>
          </a:p>
          <a:p>
            <a:pPr marL="0" marR="0" lvl="0" indent="0" algn="l" rtl="0">
              <a:lnSpc>
                <a:spcPct val="100000"/>
              </a:lnSpc>
              <a:spcBef>
                <a:spcPts val="480"/>
              </a:spcBef>
              <a:spcAft>
                <a:spcPts val="0"/>
              </a:spcAft>
              <a:buClr>
                <a:srgbClr val="000000"/>
              </a:buClr>
              <a:buSzPts val="2400"/>
              <a:buFont typeface="Arial"/>
              <a:buNone/>
            </a:pPr>
            <a:r>
              <a:rPr lang="en-US" sz="2400" b="1" i="0" u="none" dirty="0">
                <a:solidFill>
                  <a:srgbClr val="000000"/>
                </a:solidFill>
                <a:latin typeface="Montserrat" panose="00000500000000000000" pitchFamily="50" charset="0"/>
                <a:ea typeface="Arial"/>
                <a:cs typeface="Arial"/>
                <a:sym typeface="Arial"/>
              </a:rPr>
              <a:t> big sky country</a:t>
            </a:r>
            <a:endParaRPr dirty="0">
              <a:latin typeface="Montserrat" panose="00000500000000000000" pitchFamily="50" charset="0"/>
            </a:endParaRPr>
          </a:p>
          <a:p>
            <a:pPr marL="0" marR="0" lvl="0" indent="0" algn="l" rtl="0">
              <a:lnSpc>
                <a:spcPct val="100000"/>
              </a:lnSpc>
              <a:spcBef>
                <a:spcPts val="480"/>
              </a:spcBef>
              <a:spcAft>
                <a:spcPts val="0"/>
              </a:spcAft>
              <a:buClr>
                <a:srgbClr val="000000"/>
              </a:buClr>
              <a:buSzPts val="2400"/>
              <a:buFont typeface="Arial"/>
              <a:buNone/>
            </a:pPr>
            <a:r>
              <a:rPr lang="en-US" sz="2400" b="1" i="0" u="none" dirty="0">
                <a:solidFill>
                  <a:srgbClr val="000000"/>
                </a:solidFill>
                <a:latin typeface="Montserrat" panose="00000500000000000000" pitchFamily="50" charset="0"/>
                <a:ea typeface="Arial"/>
                <a:cs typeface="Arial"/>
                <a:sym typeface="Arial"/>
              </a:rPr>
              <a:t> beautiful brown cows!</a:t>
            </a:r>
            <a:endParaRPr dirty="0">
              <a:latin typeface="Montserrat" panose="00000500000000000000" pitchFamily="50" charset="0"/>
            </a:endParaRPr>
          </a:p>
        </p:txBody>
      </p:sp>
      <p:sp>
        <p:nvSpPr>
          <p:cNvPr id="9" name="Google Shape;416;p24"/>
          <p:cNvSpPr txBox="1"/>
          <p:nvPr/>
        </p:nvSpPr>
        <p:spPr>
          <a:xfrm>
            <a:off x="8793162" y="1427162"/>
            <a:ext cx="1524000" cy="36988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2400"/>
              <a:buFont typeface="Arial"/>
              <a:buNone/>
            </a:pPr>
            <a:r>
              <a:rPr lang="en-US" sz="2400" b="1" i="0" u="none" dirty="0">
                <a:solidFill>
                  <a:schemeClr val="dk1"/>
                </a:solidFill>
                <a:latin typeface="Arial"/>
                <a:ea typeface="Arial"/>
                <a:cs typeface="Arial"/>
                <a:sym typeface="Arial"/>
              </a:rPr>
              <a:t>Output</a:t>
            </a:r>
            <a:endParaRPr dirty="0"/>
          </a:p>
        </p:txBody>
      </p:sp>
    </p:spTree>
    <p:extLst>
      <p:ext uri="{BB962C8B-B14F-4D97-AF65-F5344CB8AC3E}">
        <p14:creationId xmlns:p14="http://schemas.microsoft.com/office/powerpoint/2010/main" val="68234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524000" y="1285592"/>
            <a:ext cx="9144000" cy="117416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0070C0"/>
                </a:solidFill>
                <a:effectLst>
                  <a:outerShdw blurRad="38100" dist="38100" dir="2700000" algn="tl">
                    <a:srgbClr val="000000">
                      <a:alpha val="43137"/>
                    </a:srgbClr>
                  </a:outerShdw>
                </a:effectLst>
                <a:latin typeface="Montserrat" panose="00000500000000000000" pitchFamily="50" charset="0"/>
              </a:rPr>
              <a:t>Pointers</a:t>
            </a:r>
          </a:p>
        </p:txBody>
      </p:sp>
    </p:spTree>
    <p:extLst>
      <p:ext uri="{BB962C8B-B14F-4D97-AF65-F5344CB8AC3E}">
        <p14:creationId xmlns:p14="http://schemas.microsoft.com/office/powerpoint/2010/main" val="1096622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808"/>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What is Pointers ?</a:t>
            </a:r>
          </a:p>
        </p:txBody>
      </p:sp>
      <p:sp>
        <p:nvSpPr>
          <p:cNvPr id="26" name="Subtitle 2"/>
          <p:cNvSpPr>
            <a:spLocks noGrp="1"/>
          </p:cNvSpPr>
          <p:nvPr>
            <p:ph type="subTitle" idx="1"/>
          </p:nvPr>
        </p:nvSpPr>
        <p:spPr>
          <a:xfrm>
            <a:off x="1186003" y="1412341"/>
            <a:ext cx="10136863" cy="5042779"/>
          </a:xfrm>
        </p:spPr>
        <p:txBody>
          <a:bodyPr>
            <a:normAutofit/>
          </a:bodyPr>
          <a:lstStyle/>
          <a:p>
            <a:pPr marL="571500" indent="-571500" algn="l">
              <a:lnSpc>
                <a:spcPct val="150000"/>
              </a:lnSpc>
              <a:buFont typeface="Arial" panose="020B0604020202020204" pitchFamily="34" charset="0"/>
              <a:buChar char="•"/>
            </a:pPr>
            <a:r>
              <a:rPr lang="en-US" dirty="0">
                <a:solidFill>
                  <a:srgbClr val="002060"/>
                </a:solidFill>
                <a:latin typeface="Montserrat" panose="00000500000000000000" pitchFamily="50" charset="0"/>
                <a:ea typeface="Arial"/>
                <a:cs typeface="Arial"/>
                <a:sym typeface="Arial"/>
              </a:rPr>
              <a:t>First of all, it is a variable, just like other variables </a:t>
            </a:r>
          </a:p>
          <a:p>
            <a:pPr marL="1028700" lvl="1" indent="-571500" algn="l">
              <a:lnSpc>
                <a:spcPct val="150000"/>
              </a:lnSpc>
              <a:buFont typeface="Courier New" panose="02070309020205020404" pitchFamily="49" charset="0"/>
              <a:buChar char="o"/>
            </a:pPr>
            <a:r>
              <a:rPr lang="en-US" dirty="0">
                <a:solidFill>
                  <a:srgbClr val="002060"/>
                </a:solidFill>
                <a:latin typeface="Montserrat" panose="00000500000000000000" pitchFamily="50" charset="0"/>
                <a:ea typeface="Arial"/>
                <a:cs typeface="Arial"/>
                <a:sym typeface="Arial"/>
              </a:rPr>
              <a:t>So it has type, storage etc.</a:t>
            </a:r>
          </a:p>
          <a:p>
            <a:pPr marL="571500" indent="-571500" algn="l">
              <a:lnSpc>
                <a:spcPct val="150000"/>
              </a:lnSpc>
              <a:buFont typeface="Arial" panose="020B0604020202020204" pitchFamily="34" charset="0"/>
              <a:buChar char="•"/>
            </a:pPr>
            <a:r>
              <a:rPr lang="en-US" b="1" dirty="0">
                <a:solidFill>
                  <a:srgbClr val="002060"/>
                </a:solidFill>
                <a:latin typeface="Montserrat" panose="00000500000000000000" pitchFamily="50" charset="0"/>
                <a:ea typeface="Arial"/>
                <a:cs typeface="Arial"/>
                <a:sym typeface="Arial"/>
              </a:rPr>
              <a:t>Difference:</a:t>
            </a:r>
            <a:r>
              <a:rPr lang="en-US" dirty="0">
                <a:solidFill>
                  <a:srgbClr val="002060"/>
                </a:solidFill>
                <a:latin typeface="Montserrat" panose="00000500000000000000" pitchFamily="50" charset="0"/>
                <a:ea typeface="Arial"/>
                <a:cs typeface="Arial"/>
                <a:sym typeface="Arial"/>
              </a:rPr>
              <a:t> it can only store the address (rather than the value) of a data item</a:t>
            </a:r>
          </a:p>
          <a:p>
            <a:pPr marL="571500" indent="-571500" algn="l">
              <a:lnSpc>
                <a:spcPct val="150000"/>
              </a:lnSpc>
              <a:buFont typeface="Arial" panose="020B0604020202020204" pitchFamily="34" charset="0"/>
              <a:buChar char="•"/>
            </a:pPr>
            <a:r>
              <a:rPr lang="en-US" dirty="0">
                <a:solidFill>
                  <a:srgbClr val="002060"/>
                </a:solidFill>
                <a:latin typeface="Montserrat" panose="00000500000000000000" pitchFamily="50" charset="0"/>
                <a:ea typeface="Arial"/>
                <a:cs typeface="Arial"/>
                <a:sym typeface="Arial"/>
              </a:rPr>
              <a:t>Type of a pointer variable – pointer to the type of the data whose address it will store</a:t>
            </a:r>
          </a:p>
          <a:p>
            <a:pPr marL="1028700" lvl="1" indent="-571500" algn="l">
              <a:lnSpc>
                <a:spcPct val="150000"/>
              </a:lnSpc>
              <a:buFont typeface="Courier New" panose="02070309020205020404" pitchFamily="49" charset="0"/>
              <a:buChar char="o"/>
            </a:pPr>
            <a:r>
              <a:rPr lang="en-US" dirty="0">
                <a:solidFill>
                  <a:srgbClr val="002060"/>
                </a:solidFill>
                <a:latin typeface="Montserrat" panose="00000500000000000000" pitchFamily="50" charset="0"/>
                <a:ea typeface="Arial"/>
                <a:cs typeface="Arial"/>
                <a:sym typeface="Arial"/>
              </a:rPr>
              <a:t>Example: int pointer, float pointer,…</a:t>
            </a:r>
          </a:p>
          <a:p>
            <a:pPr marL="1028700" lvl="1" indent="-571500" algn="l">
              <a:lnSpc>
                <a:spcPct val="150000"/>
              </a:lnSpc>
              <a:buFont typeface="Courier New" panose="02070309020205020404" pitchFamily="49" charset="0"/>
              <a:buChar char="o"/>
            </a:pPr>
            <a:r>
              <a:rPr lang="en-US" dirty="0">
                <a:solidFill>
                  <a:srgbClr val="002060"/>
                </a:solidFill>
                <a:latin typeface="Montserrat" panose="00000500000000000000" pitchFamily="50" charset="0"/>
                <a:ea typeface="Arial"/>
                <a:cs typeface="Arial"/>
                <a:sym typeface="Arial"/>
              </a:rPr>
              <a:t>Can be pointer to any user-defined types also like structure types</a:t>
            </a:r>
          </a:p>
        </p:txBody>
      </p:sp>
    </p:spTree>
    <p:extLst>
      <p:ext uri="{BB962C8B-B14F-4D97-AF65-F5344CB8AC3E}">
        <p14:creationId xmlns:p14="http://schemas.microsoft.com/office/powerpoint/2010/main" val="3257223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808"/>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Values vs Locations</a:t>
            </a:r>
          </a:p>
        </p:txBody>
      </p:sp>
      <p:sp>
        <p:nvSpPr>
          <p:cNvPr id="26" name="Subtitle 2"/>
          <p:cNvSpPr>
            <a:spLocks noGrp="1"/>
          </p:cNvSpPr>
          <p:nvPr>
            <p:ph type="subTitle" idx="1"/>
          </p:nvPr>
        </p:nvSpPr>
        <p:spPr>
          <a:xfrm>
            <a:off x="1186003" y="1412342"/>
            <a:ext cx="9862997" cy="711734"/>
          </a:xfrm>
        </p:spPr>
        <p:txBody>
          <a:bodyPr>
            <a:normAutofit/>
          </a:bodyPr>
          <a:lstStyle/>
          <a:p>
            <a:pPr marL="571500" indent="-571500" algn="l">
              <a:lnSpc>
                <a:spcPct val="150000"/>
              </a:lnSpc>
              <a:buFont typeface="Arial" panose="020B0604020202020204" pitchFamily="34" charset="0"/>
              <a:buChar char="•"/>
            </a:pPr>
            <a:r>
              <a:rPr lang="en-US" dirty="0">
                <a:solidFill>
                  <a:srgbClr val="002060"/>
                </a:solidFill>
                <a:latin typeface="Montserrat" panose="00000500000000000000" pitchFamily="50" charset="0"/>
                <a:ea typeface="Arial"/>
                <a:cs typeface="Arial"/>
                <a:sym typeface="Arial"/>
              </a:rPr>
              <a:t>Variables name memory locations, which hold values.</a:t>
            </a:r>
          </a:p>
        </p:txBody>
      </p:sp>
      <p:grpSp>
        <p:nvGrpSpPr>
          <p:cNvPr id="4" name="Google Shape;441;p27"/>
          <p:cNvGrpSpPr/>
          <p:nvPr/>
        </p:nvGrpSpPr>
        <p:grpSpPr>
          <a:xfrm>
            <a:off x="2878368" y="2751881"/>
            <a:ext cx="6493429" cy="2073556"/>
            <a:chOff x="456" y="2162"/>
            <a:chExt cx="1713" cy="569"/>
          </a:xfrm>
        </p:grpSpPr>
        <p:sp>
          <p:nvSpPr>
            <p:cNvPr id="5" name="Google Shape;442;p27"/>
            <p:cNvSpPr txBox="1"/>
            <p:nvPr/>
          </p:nvSpPr>
          <p:spPr>
            <a:xfrm>
              <a:off x="1052" y="2162"/>
              <a:ext cx="454" cy="173"/>
            </a:xfrm>
            <a:prstGeom prst="rect">
              <a:avLst/>
            </a:prstGeom>
            <a:solidFill>
              <a:srgbClr val="FFFFCC"/>
            </a:solid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CC"/>
                </a:buClr>
                <a:buSzPts val="2600"/>
                <a:buFont typeface="Times New Roman"/>
                <a:buNone/>
              </a:pPr>
              <a:r>
                <a:rPr lang="en-US" sz="2600" b="1" i="0" u="none" dirty="0">
                  <a:solidFill>
                    <a:srgbClr val="0000CC"/>
                  </a:solidFill>
                  <a:latin typeface="Montserrat" panose="00000500000000000000" pitchFamily="50" charset="0"/>
                  <a:ea typeface="Times New Roman"/>
                  <a:cs typeface="Times New Roman"/>
                  <a:sym typeface="Times New Roman"/>
                </a:rPr>
                <a:t>32</a:t>
              </a:r>
              <a:endParaRPr dirty="0">
                <a:latin typeface="Montserrat" panose="00000500000000000000" pitchFamily="50" charset="0"/>
              </a:endParaRPr>
            </a:p>
          </p:txBody>
        </p:sp>
        <p:sp>
          <p:nvSpPr>
            <p:cNvPr id="6" name="Google Shape;443;p27"/>
            <p:cNvSpPr txBox="1"/>
            <p:nvPr/>
          </p:nvSpPr>
          <p:spPr>
            <a:xfrm>
              <a:off x="1186" y="2335"/>
              <a:ext cx="186" cy="1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8000"/>
                </a:buClr>
                <a:buSzPts val="2600"/>
                <a:buFont typeface="Times New Roman"/>
                <a:buNone/>
              </a:pPr>
              <a:r>
                <a:rPr lang="en-US" sz="2600" b="1" i="0" u="none" dirty="0">
                  <a:solidFill>
                    <a:srgbClr val="008000"/>
                  </a:solidFill>
                  <a:latin typeface="Montserrat" panose="00000500000000000000" pitchFamily="50" charset="0"/>
                  <a:ea typeface="Times New Roman"/>
                  <a:cs typeface="Times New Roman"/>
                  <a:sym typeface="Times New Roman"/>
                </a:rPr>
                <a:t>x</a:t>
              </a:r>
              <a:endParaRPr dirty="0">
                <a:latin typeface="Montserrat" panose="00000500000000000000" pitchFamily="50" charset="0"/>
              </a:endParaRPr>
            </a:p>
          </p:txBody>
        </p:sp>
        <p:sp>
          <p:nvSpPr>
            <p:cNvPr id="7" name="Google Shape;444;p27"/>
            <p:cNvSpPr txBox="1"/>
            <p:nvPr/>
          </p:nvSpPr>
          <p:spPr>
            <a:xfrm>
              <a:off x="676" y="2183"/>
              <a:ext cx="376" cy="1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600"/>
                <a:buFont typeface="Times New Roman"/>
                <a:buNone/>
              </a:pPr>
              <a:r>
                <a:rPr lang="en-US" sz="2600" b="1" i="0" u="none" dirty="0">
                  <a:solidFill>
                    <a:srgbClr val="FF0000"/>
                  </a:solidFill>
                  <a:latin typeface="Montserrat" panose="00000500000000000000" pitchFamily="50" charset="0"/>
                  <a:ea typeface="Times New Roman"/>
                  <a:cs typeface="Times New Roman"/>
                  <a:sym typeface="Times New Roman"/>
                </a:rPr>
                <a:t>1024D </a:t>
              </a:r>
              <a:r>
                <a:rPr lang="en-US" sz="2600" b="1" i="0" u="none" dirty="0">
                  <a:solidFill>
                    <a:schemeClr val="dk1"/>
                  </a:solidFill>
                  <a:latin typeface="Montserrat" panose="00000500000000000000" pitchFamily="50" charset="0"/>
                  <a:ea typeface="Times New Roman"/>
                  <a:cs typeface="Times New Roman"/>
                  <a:sym typeface="Times New Roman"/>
                </a:rPr>
                <a:t>:</a:t>
              </a:r>
              <a:endParaRPr dirty="0">
                <a:latin typeface="Montserrat" panose="00000500000000000000" pitchFamily="50" charset="0"/>
              </a:endParaRPr>
            </a:p>
          </p:txBody>
        </p:sp>
        <p:sp>
          <p:nvSpPr>
            <p:cNvPr id="8" name="Google Shape;445;p27"/>
            <p:cNvSpPr txBox="1"/>
            <p:nvPr/>
          </p:nvSpPr>
          <p:spPr>
            <a:xfrm>
              <a:off x="456" y="2596"/>
              <a:ext cx="431" cy="1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600"/>
                <a:buFont typeface="Times New Roman"/>
                <a:buNone/>
              </a:pPr>
              <a:r>
                <a:rPr lang="en-US" sz="2600" b="1" i="0" u="none" dirty="0">
                  <a:solidFill>
                    <a:srgbClr val="FF0000"/>
                  </a:solidFill>
                  <a:latin typeface="Montserrat" panose="00000500000000000000" pitchFamily="50" charset="0"/>
                  <a:ea typeface="Times New Roman"/>
                  <a:cs typeface="Times New Roman"/>
                  <a:sym typeface="Times New Roman"/>
                </a:rPr>
                <a:t>address</a:t>
              </a:r>
              <a:endParaRPr dirty="0">
                <a:latin typeface="Montserrat" panose="00000500000000000000" pitchFamily="50" charset="0"/>
              </a:endParaRPr>
            </a:p>
          </p:txBody>
        </p:sp>
        <p:cxnSp>
          <p:nvCxnSpPr>
            <p:cNvPr id="9" name="Google Shape;446;p27"/>
            <p:cNvCxnSpPr/>
            <p:nvPr/>
          </p:nvCxnSpPr>
          <p:spPr>
            <a:xfrm rot="10800000" flipH="1">
              <a:off x="672" y="2304"/>
              <a:ext cx="144" cy="288"/>
            </a:xfrm>
            <a:prstGeom prst="straightConnector1">
              <a:avLst/>
            </a:prstGeom>
            <a:noFill/>
            <a:ln w="12700" cap="sq" cmpd="sng">
              <a:solidFill>
                <a:schemeClr val="dk1"/>
              </a:solidFill>
              <a:prstDash val="solid"/>
              <a:miter lim="800000"/>
              <a:headEnd type="none" w="med" len="med"/>
              <a:tailEnd type="triangle" w="med" len="med"/>
            </a:ln>
          </p:spPr>
        </p:cxnSp>
        <p:sp>
          <p:nvSpPr>
            <p:cNvPr id="10" name="Google Shape;447;p27"/>
            <p:cNvSpPr txBox="1"/>
            <p:nvPr/>
          </p:nvSpPr>
          <p:spPr>
            <a:xfrm>
              <a:off x="1349" y="2596"/>
              <a:ext cx="374" cy="1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8000"/>
                </a:buClr>
                <a:buSzPts val="2600"/>
                <a:buFont typeface="Times New Roman"/>
                <a:buNone/>
              </a:pPr>
              <a:r>
                <a:rPr lang="en-US" sz="2600" b="1" i="0" u="none" dirty="0">
                  <a:solidFill>
                    <a:srgbClr val="008000"/>
                  </a:solidFill>
                  <a:latin typeface="Montserrat" panose="00000500000000000000" pitchFamily="50" charset="0"/>
                  <a:ea typeface="Times New Roman"/>
                  <a:cs typeface="Times New Roman"/>
                  <a:sym typeface="Times New Roman"/>
                </a:rPr>
                <a:t>name</a:t>
              </a:r>
              <a:endParaRPr dirty="0">
                <a:latin typeface="Montserrat" panose="00000500000000000000" pitchFamily="50" charset="0"/>
              </a:endParaRPr>
            </a:p>
          </p:txBody>
        </p:sp>
        <p:cxnSp>
          <p:nvCxnSpPr>
            <p:cNvPr id="11" name="Google Shape;448;p27"/>
            <p:cNvCxnSpPr/>
            <p:nvPr/>
          </p:nvCxnSpPr>
          <p:spPr>
            <a:xfrm flipH="1" flipV="1">
              <a:off x="1327" y="2470"/>
              <a:ext cx="179" cy="134"/>
            </a:xfrm>
            <a:prstGeom prst="straightConnector1">
              <a:avLst/>
            </a:prstGeom>
            <a:noFill/>
            <a:ln w="12700" cap="sq" cmpd="sng">
              <a:solidFill>
                <a:schemeClr val="dk1"/>
              </a:solidFill>
              <a:prstDash val="solid"/>
              <a:miter lim="800000"/>
              <a:headEnd type="none" w="med" len="med"/>
              <a:tailEnd type="triangle" w="med" len="med"/>
            </a:ln>
          </p:spPr>
        </p:cxnSp>
        <p:sp>
          <p:nvSpPr>
            <p:cNvPr id="12" name="Google Shape;449;p27"/>
            <p:cNvSpPr txBox="1"/>
            <p:nvPr/>
          </p:nvSpPr>
          <p:spPr>
            <a:xfrm>
              <a:off x="1836" y="2180"/>
              <a:ext cx="333" cy="1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CC"/>
                </a:buClr>
                <a:buSzPts val="2600"/>
                <a:buFont typeface="Times New Roman"/>
                <a:buNone/>
              </a:pPr>
              <a:r>
                <a:rPr lang="en-US" sz="2600" b="1" i="0" u="none" dirty="0">
                  <a:solidFill>
                    <a:srgbClr val="0000CC"/>
                  </a:solidFill>
                  <a:latin typeface="Montserrat" panose="00000500000000000000" pitchFamily="50" charset="0"/>
                  <a:ea typeface="Times New Roman"/>
                  <a:cs typeface="Times New Roman"/>
                  <a:sym typeface="Times New Roman"/>
                </a:rPr>
                <a:t>value</a:t>
              </a:r>
              <a:endParaRPr dirty="0">
                <a:latin typeface="Montserrat" panose="00000500000000000000" pitchFamily="50" charset="0"/>
              </a:endParaRPr>
            </a:p>
          </p:txBody>
        </p:sp>
        <p:cxnSp>
          <p:nvCxnSpPr>
            <p:cNvPr id="13" name="Google Shape;450;p27"/>
            <p:cNvCxnSpPr/>
            <p:nvPr/>
          </p:nvCxnSpPr>
          <p:spPr>
            <a:xfrm flipH="1">
              <a:off x="1416" y="2247"/>
              <a:ext cx="389" cy="0"/>
            </a:xfrm>
            <a:prstGeom prst="straightConnector1">
              <a:avLst/>
            </a:prstGeom>
            <a:noFill/>
            <a:ln w="12700" cap="sq" cmpd="sng">
              <a:solidFill>
                <a:schemeClr val="dk1"/>
              </a:solidFill>
              <a:prstDash val="solid"/>
              <a:miter lim="800000"/>
              <a:headEnd type="none" w="med" len="med"/>
              <a:tailEnd type="triangle" w="med" len="med"/>
            </a:ln>
          </p:spPr>
        </p:cxnSp>
      </p:grpSp>
    </p:spTree>
    <p:extLst>
      <p:ext uri="{BB962C8B-B14F-4D97-AF65-F5344CB8AC3E}">
        <p14:creationId xmlns:p14="http://schemas.microsoft.com/office/powerpoint/2010/main" val="414026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808"/>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Values vs Locations</a:t>
            </a:r>
          </a:p>
        </p:txBody>
      </p:sp>
      <p:sp>
        <p:nvSpPr>
          <p:cNvPr id="26" name="Subtitle 2"/>
          <p:cNvSpPr>
            <a:spLocks noGrp="1"/>
          </p:cNvSpPr>
          <p:nvPr>
            <p:ph type="subTitle" idx="1"/>
          </p:nvPr>
        </p:nvSpPr>
        <p:spPr>
          <a:xfrm>
            <a:off x="1186003" y="1412341"/>
            <a:ext cx="9862997" cy="2340509"/>
          </a:xfrm>
        </p:spPr>
        <p:txBody>
          <a:bodyPr>
            <a:normAutofit/>
          </a:bodyPr>
          <a:lstStyle/>
          <a:p>
            <a:pPr marL="571500" indent="-571500" algn="l">
              <a:lnSpc>
                <a:spcPct val="150000"/>
              </a:lnSpc>
              <a:buFont typeface="Arial" panose="020B0604020202020204" pitchFamily="34" charset="0"/>
              <a:buChar char="•"/>
            </a:pPr>
            <a:r>
              <a:rPr lang="en-US" dirty="0">
                <a:solidFill>
                  <a:srgbClr val="002060"/>
                </a:solidFill>
                <a:latin typeface="Montserrat" panose="00000500000000000000" pitchFamily="50" charset="0"/>
                <a:ea typeface="Arial"/>
                <a:cs typeface="Arial"/>
                <a:sym typeface="Arial"/>
              </a:rPr>
              <a:t>Consider the statement	</a:t>
            </a:r>
            <a:r>
              <a:rPr lang="en-US" b="1" dirty="0">
                <a:solidFill>
                  <a:srgbClr val="002060"/>
                </a:solidFill>
                <a:latin typeface="Montserrat" panose="00000500000000000000" pitchFamily="50" charset="0"/>
                <a:ea typeface="Arial"/>
                <a:cs typeface="Arial"/>
                <a:sym typeface="Arial"/>
              </a:rPr>
              <a:t>int  </a:t>
            </a:r>
            <a:r>
              <a:rPr lang="en-US" b="1" dirty="0">
                <a:latin typeface="Montserrat" panose="00000500000000000000" pitchFamily="50" charset="0"/>
                <a:ea typeface="Arial"/>
                <a:cs typeface="Arial"/>
                <a:sym typeface="Arial"/>
              </a:rPr>
              <a:t>xyz</a:t>
            </a:r>
            <a:r>
              <a:rPr lang="en-US" b="1" dirty="0">
                <a:solidFill>
                  <a:srgbClr val="002060"/>
                </a:solidFill>
                <a:latin typeface="Montserrat" panose="00000500000000000000" pitchFamily="50" charset="0"/>
                <a:ea typeface="Arial"/>
                <a:cs typeface="Arial"/>
                <a:sym typeface="Arial"/>
              </a:rPr>
              <a:t> = </a:t>
            </a:r>
            <a:r>
              <a:rPr lang="en-US" b="1" dirty="0">
                <a:solidFill>
                  <a:schemeClr val="accent2"/>
                </a:solidFill>
                <a:latin typeface="Montserrat" panose="00000500000000000000" pitchFamily="50" charset="0"/>
                <a:ea typeface="Arial"/>
                <a:cs typeface="Arial"/>
                <a:sym typeface="Arial"/>
              </a:rPr>
              <a:t>50</a:t>
            </a:r>
            <a:r>
              <a:rPr lang="en-US" dirty="0">
                <a:solidFill>
                  <a:srgbClr val="002060"/>
                </a:solidFill>
                <a:latin typeface="Montserrat" panose="00000500000000000000" pitchFamily="50" charset="0"/>
                <a:ea typeface="Arial"/>
                <a:cs typeface="Arial"/>
                <a:sym typeface="Arial"/>
              </a:rPr>
              <a:t>;</a:t>
            </a:r>
          </a:p>
          <a:p>
            <a:pPr marL="1028700" lvl="1" indent="-571500" algn="l">
              <a:lnSpc>
                <a:spcPct val="150000"/>
              </a:lnSpc>
              <a:buFont typeface="Courier New" panose="02070309020205020404" pitchFamily="49" charset="0"/>
              <a:buChar char="o"/>
            </a:pPr>
            <a:r>
              <a:rPr lang="en-US" dirty="0">
                <a:solidFill>
                  <a:srgbClr val="002060"/>
                </a:solidFill>
                <a:latin typeface="Montserrat" panose="00000500000000000000" pitchFamily="50" charset="0"/>
                <a:ea typeface="Arial"/>
                <a:cs typeface="Arial"/>
                <a:sym typeface="Arial"/>
              </a:rPr>
              <a:t>This statement instructs the compiler to allocate a location for the integer variable xyz, and put the value 50 in that location</a:t>
            </a:r>
          </a:p>
          <a:p>
            <a:pPr marL="1028700" lvl="1" indent="-571500" algn="l">
              <a:lnSpc>
                <a:spcPct val="150000"/>
              </a:lnSpc>
              <a:buFont typeface="Courier New" panose="02070309020205020404" pitchFamily="49" charset="0"/>
              <a:buChar char="o"/>
            </a:pPr>
            <a:r>
              <a:rPr lang="en-US" dirty="0">
                <a:solidFill>
                  <a:srgbClr val="002060"/>
                </a:solidFill>
                <a:latin typeface="Montserrat" panose="00000500000000000000" pitchFamily="50" charset="0"/>
                <a:ea typeface="Arial"/>
                <a:cs typeface="Arial"/>
                <a:sym typeface="Arial"/>
              </a:rPr>
              <a:t>Suppose that the address location chosen is 1380</a:t>
            </a:r>
          </a:p>
          <a:p>
            <a:pPr marL="1028700" lvl="1" indent="-571500" algn="l">
              <a:lnSpc>
                <a:spcPct val="150000"/>
              </a:lnSpc>
              <a:buFont typeface="Courier New" panose="02070309020205020404" pitchFamily="49" charset="0"/>
              <a:buChar char="o"/>
            </a:pPr>
            <a:endParaRPr lang="en-US" dirty="0">
              <a:solidFill>
                <a:srgbClr val="002060"/>
              </a:solidFill>
              <a:latin typeface="Montserrat" panose="00000500000000000000" pitchFamily="50" charset="0"/>
              <a:ea typeface="Arial"/>
              <a:cs typeface="Arial"/>
              <a:sym typeface="Arial"/>
            </a:endParaRPr>
          </a:p>
          <a:p>
            <a:pPr lvl="1" algn="l">
              <a:lnSpc>
                <a:spcPct val="150000"/>
              </a:lnSpc>
            </a:pPr>
            <a:endParaRPr lang="en-US" dirty="0">
              <a:solidFill>
                <a:srgbClr val="002060"/>
              </a:solidFill>
              <a:latin typeface="Montserrat" panose="00000500000000000000" pitchFamily="50" charset="0"/>
              <a:ea typeface="Arial"/>
              <a:cs typeface="Arial"/>
              <a:sym typeface="Arial"/>
            </a:endParaRPr>
          </a:p>
        </p:txBody>
      </p:sp>
      <p:sp>
        <p:nvSpPr>
          <p:cNvPr id="14" name="Google Shape;459;p28"/>
          <p:cNvSpPr txBox="1"/>
          <p:nvPr/>
        </p:nvSpPr>
        <p:spPr>
          <a:xfrm>
            <a:off x="4055339" y="4033837"/>
            <a:ext cx="3297962" cy="1635487"/>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00775" tIns="50375" rIns="100775" bIns="50375" anchor="t" anchorCtr="0">
            <a:spAutoFit/>
          </a:bodyPr>
          <a:lstStyle/>
          <a:p>
            <a:pPr marL="0" marR="0" lvl="0" indent="0" algn="l" rtl="0">
              <a:lnSpc>
                <a:spcPct val="100000"/>
              </a:lnSpc>
              <a:spcBef>
                <a:spcPts val="0"/>
              </a:spcBef>
              <a:spcAft>
                <a:spcPts val="0"/>
              </a:spcAft>
              <a:buClr>
                <a:schemeClr val="dk2"/>
              </a:buClr>
              <a:buSzPts val="2600"/>
              <a:buFont typeface="Arial"/>
              <a:buNone/>
            </a:pPr>
            <a:r>
              <a:rPr lang="en-US" sz="2600" b="1" i="0" u="none" dirty="0">
                <a:solidFill>
                  <a:schemeClr val="dk2"/>
                </a:solidFill>
                <a:latin typeface="Montserrat" panose="00000500000000000000" pitchFamily="50" charset="0"/>
                <a:ea typeface="Arial"/>
                <a:cs typeface="Arial"/>
                <a:sym typeface="Arial"/>
              </a:rPr>
              <a:t>xyz     :     variable</a:t>
            </a:r>
            <a:endParaRPr dirty="0">
              <a:latin typeface="Montserrat" panose="00000500000000000000" pitchFamily="50" charset="0"/>
            </a:endParaRPr>
          </a:p>
          <a:p>
            <a:pPr marL="0" marR="0" lvl="0" indent="0" algn="l" rtl="0">
              <a:lnSpc>
                <a:spcPct val="100000"/>
              </a:lnSpc>
              <a:spcBef>
                <a:spcPts val="1300"/>
              </a:spcBef>
              <a:spcAft>
                <a:spcPts val="0"/>
              </a:spcAft>
              <a:buClr>
                <a:schemeClr val="dk2"/>
              </a:buClr>
              <a:buSzPts val="2600"/>
              <a:buFont typeface="Arial"/>
              <a:buNone/>
            </a:pPr>
            <a:r>
              <a:rPr lang="en-US" sz="2600" b="1" i="0" u="none" dirty="0">
                <a:solidFill>
                  <a:schemeClr val="dk2"/>
                </a:solidFill>
                <a:latin typeface="Montserrat" panose="00000500000000000000" pitchFamily="50" charset="0"/>
                <a:ea typeface="Arial"/>
                <a:cs typeface="Arial"/>
                <a:sym typeface="Arial"/>
              </a:rPr>
              <a:t>50   </a:t>
            </a:r>
            <a:r>
              <a:rPr lang="en-US" sz="2600" b="1" dirty="0">
                <a:solidFill>
                  <a:schemeClr val="dk2"/>
                </a:solidFill>
                <a:latin typeface="Montserrat" panose="00000500000000000000" pitchFamily="50" charset="0"/>
                <a:ea typeface="Arial"/>
                <a:cs typeface="Arial"/>
                <a:sym typeface="Arial"/>
              </a:rPr>
              <a:t>    :</a:t>
            </a:r>
            <a:r>
              <a:rPr lang="en-US" sz="2600" b="1" i="0" u="none" dirty="0">
                <a:solidFill>
                  <a:schemeClr val="dk2"/>
                </a:solidFill>
                <a:latin typeface="Montserrat" panose="00000500000000000000" pitchFamily="50" charset="0"/>
                <a:ea typeface="Arial"/>
                <a:cs typeface="Arial"/>
                <a:sym typeface="Arial"/>
              </a:rPr>
              <a:t>     value</a:t>
            </a:r>
            <a:endParaRPr dirty="0">
              <a:latin typeface="Montserrat" panose="00000500000000000000" pitchFamily="50" charset="0"/>
            </a:endParaRPr>
          </a:p>
          <a:p>
            <a:pPr marL="0" marR="0" lvl="0" indent="0" algn="l" rtl="0">
              <a:lnSpc>
                <a:spcPct val="100000"/>
              </a:lnSpc>
              <a:spcBef>
                <a:spcPts val="1300"/>
              </a:spcBef>
              <a:spcAft>
                <a:spcPts val="0"/>
              </a:spcAft>
              <a:buClr>
                <a:schemeClr val="dk2"/>
              </a:buClr>
              <a:buSzPts val="2600"/>
              <a:buFont typeface="Arial"/>
              <a:buNone/>
            </a:pPr>
            <a:r>
              <a:rPr lang="en-US" sz="2600" b="1" i="0" u="none" dirty="0">
                <a:solidFill>
                  <a:schemeClr val="dk2"/>
                </a:solidFill>
                <a:latin typeface="Montserrat" panose="00000500000000000000" pitchFamily="50" charset="0"/>
                <a:ea typeface="Arial"/>
                <a:cs typeface="Arial"/>
                <a:sym typeface="Arial"/>
              </a:rPr>
              <a:t>1380   :     address</a:t>
            </a:r>
            <a:endParaRPr dirty="0">
              <a:latin typeface="Montserrat" panose="00000500000000000000" pitchFamily="50" charset="0"/>
            </a:endParaRPr>
          </a:p>
        </p:txBody>
      </p:sp>
    </p:spTree>
    <p:extLst>
      <p:ext uri="{BB962C8B-B14F-4D97-AF65-F5344CB8AC3E}">
        <p14:creationId xmlns:p14="http://schemas.microsoft.com/office/powerpoint/2010/main" val="2429343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524000" y="1285592"/>
            <a:ext cx="9144000" cy="117416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0070C0"/>
                </a:solidFill>
                <a:effectLst>
                  <a:outerShdw blurRad="38100" dist="38100" dir="2700000" algn="tl">
                    <a:srgbClr val="000000">
                      <a:alpha val="43137"/>
                    </a:srgbClr>
                  </a:outerShdw>
                </a:effectLst>
                <a:latin typeface="Montserrat" panose="00000500000000000000" pitchFamily="50" charset="0"/>
              </a:rPr>
              <a:t>Arrays</a:t>
            </a:r>
          </a:p>
        </p:txBody>
      </p:sp>
    </p:spTree>
    <p:extLst>
      <p:ext uri="{BB962C8B-B14F-4D97-AF65-F5344CB8AC3E}">
        <p14:creationId xmlns:p14="http://schemas.microsoft.com/office/powerpoint/2010/main" val="3902088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808"/>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Values vs Locations</a:t>
            </a:r>
          </a:p>
        </p:txBody>
      </p:sp>
      <p:sp>
        <p:nvSpPr>
          <p:cNvPr id="26" name="Subtitle 2"/>
          <p:cNvSpPr>
            <a:spLocks noGrp="1"/>
          </p:cNvSpPr>
          <p:nvPr>
            <p:ph type="subTitle" idx="1"/>
          </p:nvPr>
        </p:nvSpPr>
        <p:spPr>
          <a:xfrm>
            <a:off x="1186003" y="1412341"/>
            <a:ext cx="9862997" cy="4664609"/>
          </a:xfrm>
        </p:spPr>
        <p:txBody>
          <a:bodyPr>
            <a:normAutofit/>
          </a:bodyPr>
          <a:lstStyle/>
          <a:p>
            <a:pPr marL="571500" indent="-571500" algn="l">
              <a:lnSpc>
                <a:spcPct val="150000"/>
              </a:lnSpc>
              <a:buFont typeface="Arial" panose="020B0604020202020204" pitchFamily="34" charset="0"/>
              <a:buChar char="•"/>
            </a:pPr>
            <a:r>
              <a:rPr lang="en-US" dirty="0">
                <a:solidFill>
                  <a:srgbClr val="002060"/>
                </a:solidFill>
                <a:latin typeface="Montserrat" panose="00000500000000000000" pitchFamily="50" charset="0"/>
                <a:ea typeface="Arial"/>
                <a:cs typeface="Arial"/>
                <a:sym typeface="Arial"/>
              </a:rPr>
              <a:t>During execution of the program, the system always associates the name xyz with the address 1380</a:t>
            </a:r>
          </a:p>
          <a:p>
            <a:pPr marL="1028700" lvl="1" indent="-571500" algn="l">
              <a:lnSpc>
                <a:spcPct val="150000"/>
              </a:lnSpc>
              <a:buFont typeface="Courier New" panose="02070309020205020404" pitchFamily="49" charset="0"/>
              <a:buChar char="o"/>
            </a:pPr>
            <a:r>
              <a:rPr lang="en-US" dirty="0">
                <a:solidFill>
                  <a:srgbClr val="002060"/>
                </a:solidFill>
                <a:latin typeface="Montserrat" panose="00000500000000000000" pitchFamily="50" charset="0"/>
                <a:ea typeface="Arial"/>
                <a:cs typeface="Arial"/>
                <a:sym typeface="Arial"/>
              </a:rPr>
              <a:t>The value </a:t>
            </a:r>
            <a:r>
              <a:rPr lang="en-US" b="1" dirty="0">
                <a:solidFill>
                  <a:schemeClr val="accent2"/>
                </a:solidFill>
                <a:latin typeface="Montserrat" panose="00000500000000000000" pitchFamily="50" charset="0"/>
                <a:ea typeface="Arial"/>
                <a:cs typeface="Arial"/>
                <a:sym typeface="Arial"/>
              </a:rPr>
              <a:t>50</a:t>
            </a:r>
            <a:r>
              <a:rPr lang="en-US" dirty="0">
                <a:solidFill>
                  <a:srgbClr val="002060"/>
                </a:solidFill>
                <a:latin typeface="Montserrat" panose="00000500000000000000" pitchFamily="50" charset="0"/>
                <a:ea typeface="Arial"/>
                <a:cs typeface="Arial"/>
                <a:sym typeface="Arial"/>
              </a:rPr>
              <a:t> can be accessed by using either the name </a:t>
            </a:r>
            <a:r>
              <a:rPr lang="en-US" b="1" dirty="0">
                <a:latin typeface="Montserrat" panose="00000500000000000000" pitchFamily="50" charset="0"/>
                <a:ea typeface="Arial"/>
                <a:cs typeface="Arial"/>
                <a:sym typeface="Arial"/>
              </a:rPr>
              <a:t>xyz</a:t>
            </a:r>
            <a:r>
              <a:rPr lang="en-US" dirty="0">
                <a:solidFill>
                  <a:srgbClr val="002060"/>
                </a:solidFill>
                <a:latin typeface="Montserrat" panose="00000500000000000000" pitchFamily="50" charset="0"/>
                <a:ea typeface="Arial"/>
                <a:cs typeface="Arial"/>
                <a:sym typeface="Arial"/>
              </a:rPr>
              <a:t> or the address </a:t>
            </a:r>
            <a:r>
              <a:rPr lang="en-US" b="1" dirty="0">
                <a:latin typeface="Montserrat" panose="00000500000000000000" pitchFamily="50" charset="0"/>
                <a:ea typeface="Arial"/>
                <a:cs typeface="Arial"/>
                <a:sym typeface="Arial"/>
              </a:rPr>
              <a:t>1380</a:t>
            </a:r>
          </a:p>
          <a:p>
            <a:pPr marL="571500" indent="-571500" algn="l">
              <a:lnSpc>
                <a:spcPct val="150000"/>
              </a:lnSpc>
              <a:buFont typeface="Arial" panose="020B0604020202020204" pitchFamily="34" charset="0"/>
              <a:buChar char="•"/>
            </a:pPr>
            <a:r>
              <a:rPr lang="en-US" dirty="0">
                <a:solidFill>
                  <a:srgbClr val="002060"/>
                </a:solidFill>
                <a:latin typeface="Montserrat" panose="00000500000000000000" pitchFamily="50" charset="0"/>
                <a:ea typeface="Arial"/>
                <a:cs typeface="Arial"/>
                <a:sym typeface="Arial"/>
              </a:rPr>
              <a:t>Since memory addresses are simply numbers, they can be assigned to some variables which can be stored in memory</a:t>
            </a:r>
          </a:p>
          <a:p>
            <a:pPr marL="1028700" lvl="1" indent="-571500" algn="l">
              <a:lnSpc>
                <a:spcPct val="150000"/>
              </a:lnSpc>
              <a:buFont typeface="Courier New" panose="02070309020205020404" pitchFamily="49" charset="0"/>
              <a:buChar char="o"/>
            </a:pPr>
            <a:r>
              <a:rPr lang="en-US" dirty="0">
                <a:solidFill>
                  <a:srgbClr val="002060"/>
                </a:solidFill>
                <a:latin typeface="Montserrat" panose="00000500000000000000" pitchFamily="50" charset="0"/>
                <a:ea typeface="Arial"/>
                <a:cs typeface="Arial"/>
                <a:sym typeface="Arial"/>
              </a:rPr>
              <a:t>Such variables that hold memory addresses are called </a:t>
            </a:r>
            <a:r>
              <a:rPr lang="en-US" b="1" dirty="0">
                <a:solidFill>
                  <a:srgbClr val="002060"/>
                </a:solidFill>
                <a:latin typeface="Montserrat" panose="00000500000000000000" pitchFamily="50" charset="0"/>
                <a:ea typeface="Arial"/>
                <a:cs typeface="Arial"/>
                <a:sym typeface="Arial"/>
              </a:rPr>
              <a:t>pointers</a:t>
            </a:r>
          </a:p>
          <a:p>
            <a:pPr marL="1028700" lvl="1" indent="-571500" algn="l">
              <a:lnSpc>
                <a:spcPct val="150000"/>
              </a:lnSpc>
              <a:buFont typeface="Courier New" panose="02070309020205020404" pitchFamily="49" charset="0"/>
              <a:buChar char="o"/>
            </a:pPr>
            <a:r>
              <a:rPr lang="en-US" dirty="0">
                <a:solidFill>
                  <a:srgbClr val="002060"/>
                </a:solidFill>
                <a:latin typeface="Montserrat" panose="00000500000000000000" pitchFamily="50" charset="0"/>
                <a:ea typeface="Arial"/>
                <a:cs typeface="Arial"/>
                <a:sym typeface="Arial"/>
              </a:rPr>
              <a:t>Since a pointer is a variable, its value is also stored in some memory location.</a:t>
            </a:r>
          </a:p>
          <a:p>
            <a:pPr lvl="1" algn="l">
              <a:lnSpc>
                <a:spcPct val="150000"/>
              </a:lnSpc>
            </a:pPr>
            <a:endParaRPr lang="en-US" dirty="0">
              <a:solidFill>
                <a:srgbClr val="002060"/>
              </a:solidFill>
              <a:latin typeface="Montserrat" panose="00000500000000000000" pitchFamily="50" charset="0"/>
              <a:ea typeface="Arial"/>
              <a:cs typeface="Arial"/>
              <a:sym typeface="Arial"/>
            </a:endParaRPr>
          </a:p>
        </p:txBody>
      </p:sp>
    </p:spTree>
    <p:extLst>
      <p:ext uri="{BB962C8B-B14F-4D97-AF65-F5344CB8AC3E}">
        <p14:creationId xmlns:p14="http://schemas.microsoft.com/office/powerpoint/2010/main" val="1698315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808"/>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Values vs Locations</a:t>
            </a:r>
          </a:p>
        </p:txBody>
      </p:sp>
      <p:sp>
        <p:nvSpPr>
          <p:cNvPr id="26" name="Subtitle 2"/>
          <p:cNvSpPr>
            <a:spLocks noGrp="1"/>
          </p:cNvSpPr>
          <p:nvPr>
            <p:ph type="subTitle" idx="1"/>
          </p:nvPr>
        </p:nvSpPr>
        <p:spPr>
          <a:xfrm>
            <a:off x="1186003" y="1383767"/>
            <a:ext cx="9862997" cy="1378484"/>
          </a:xfrm>
        </p:spPr>
        <p:txBody>
          <a:bodyPr>
            <a:normAutofit/>
          </a:bodyPr>
          <a:lstStyle/>
          <a:p>
            <a:pPr marL="571500" indent="-571500" algn="l">
              <a:lnSpc>
                <a:spcPct val="150000"/>
              </a:lnSpc>
              <a:buFont typeface="Arial" panose="020B0604020202020204" pitchFamily="34" charset="0"/>
              <a:buChar char="•"/>
            </a:pPr>
            <a:r>
              <a:rPr lang="en-US" dirty="0">
                <a:solidFill>
                  <a:srgbClr val="002060"/>
                </a:solidFill>
                <a:latin typeface="Montserrat" panose="00000500000000000000" pitchFamily="50" charset="0"/>
                <a:ea typeface="Arial"/>
                <a:cs typeface="Arial"/>
                <a:sym typeface="Arial"/>
              </a:rPr>
              <a:t>Suppose we assign the address of </a:t>
            </a:r>
            <a:r>
              <a:rPr lang="en-US" b="1" dirty="0">
                <a:solidFill>
                  <a:srgbClr val="002060"/>
                </a:solidFill>
                <a:latin typeface="Montserrat" panose="00000500000000000000" pitchFamily="50" charset="0"/>
                <a:ea typeface="Arial"/>
                <a:cs typeface="Arial"/>
                <a:sym typeface="Arial"/>
              </a:rPr>
              <a:t>xyz</a:t>
            </a:r>
            <a:r>
              <a:rPr lang="en-US" dirty="0">
                <a:solidFill>
                  <a:srgbClr val="002060"/>
                </a:solidFill>
                <a:latin typeface="Montserrat" panose="00000500000000000000" pitchFamily="50" charset="0"/>
                <a:ea typeface="Arial"/>
                <a:cs typeface="Arial"/>
                <a:sym typeface="Arial"/>
              </a:rPr>
              <a:t> to a variable </a:t>
            </a:r>
            <a:r>
              <a:rPr lang="en-US" b="1" dirty="0">
                <a:solidFill>
                  <a:srgbClr val="002060"/>
                </a:solidFill>
                <a:latin typeface="Montserrat" panose="00000500000000000000" pitchFamily="50" charset="0"/>
                <a:ea typeface="Arial"/>
                <a:cs typeface="Arial"/>
                <a:sym typeface="Arial"/>
              </a:rPr>
              <a:t>p</a:t>
            </a:r>
          </a:p>
          <a:p>
            <a:pPr marL="1028700" lvl="1" indent="-571500" algn="l">
              <a:lnSpc>
                <a:spcPct val="150000"/>
              </a:lnSpc>
              <a:buFont typeface="Courier New" panose="02070309020205020404" pitchFamily="49" charset="0"/>
              <a:buChar char="o"/>
            </a:pPr>
            <a:r>
              <a:rPr lang="en-US" b="1" dirty="0">
                <a:solidFill>
                  <a:srgbClr val="002060"/>
                </a:solidFill>
                <a:latin typeface="Montserrat" panose="00000500000000000000" pitchFamily="50" charset="0"/>
                <a:ea typeface="Arial"/>
                <a:cs typeface="Arial"/>
                <a:sym typeface="Arial"/>
              </a:rPr>
              <a:t>p</a:t>
            </a:r>
            <a:r>
              <a:rPr lang="en-US" dirty="0">
                <a:solidFill>
                  <a:srgbClr val="002060"/>
                </a:solidFill>
                <a:latin typeface="Montserrat" panose="00000500000000000000" pitchFamily="50" charset="0"/>
                <a:ea typeface="Arial"/>
                <a:cs typeface="Arial"/>
                <a:sym typeface="Arial"/>
              </a:rPr>
              <a:t> is said to point to the variable xyz</a:t>
            </a:r>
          </a:p>
        </p:txBody>
      </p:sp>
      <p:sp>
        <p:nvSpPr>
          <p:cNvPr id="5" name="Google Shape;476;p30"/>
          <p:cNvSpPr txBox="1"/>
          <p:nvPr/>
        </p:nvSpPr>
        <p:spPr>
          <a:xfrm>
            <a:off x="2179636" y="3277928"/>
            <a:ext cx="5230813" cy="1399525"/>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100775" tIns="50375" rIns="100775" bIns="50375" anchor="t" anchorCtr="0">
            <a:spAutoFit/>
          </a:bodyPr>
          <a:lstStyle/>
          <a:p>
            <a:pPr marL="0" marR="0" lvl="0" indent="0" algn="l" rtl="0">
              <a:lnSpc>
                <a:spcPct val="100000"/>
              </a:lnSpc>
              <a:spcBef>
                <a:spcPts val="0"/>
              </a:spcBef>
              <a:spcAft>
                <a:spcPts val="0"/>
              </a:spcAft>
              <a:buClr>
                <a:schemeClr val="dk1"/>
              </a:buClr>
              <a:buSzPts val="2200"/>
              <a:buFont typeface="Arial"/>
              <a:buNone/>
            </a:pPr>
            <a:r>
              <a:rPr lang="en-US" sz="2200" b="1" i="0" u="sng" dirty="0">
                <a:solidFill>
                  <a:schemeClr val="dk1"/>
                </a:solidFill>
                <a:latin typeface="Montserrat" panose="00000500000000000000" pitchFamily="50" charset="0"/>
                <a:ea typeface="Arial"/>
                <a:cs typeface="Arial"/>
                <a:sym typeface="Arial"/>
              </a:rPr>
              <a:t>Variable</a:t>
            </a:r>
            <a:r>
              <a:rPr lang="en-US" sz="2200" b="1" i="0" u="none" dirty="0">
                <a:solidFill>
                  <a:schemeClr val="dk1"/>
                </a:solidFill>
                <a:latin typeface="Montserrat" panose="00000500000000000000" pitchFamily="50" charset="0"/>
                <a:ea typeface="Arial"/>
                <a:cs typeface="Arial"/>
                <a:sym typeface="Arial"/>
              </a:rPr>
              <a:t>       </a:t>
            </a:r>
            <a:r>
              <a:rPr lang="en-US" sz="2200" b="1" i="0" u="sng" dirty="0">
                <a:solidFill>
                  <a:schemeClr val="dk1"/>
                </a:solidFill>
                <a:latin typeface="Montserrat" panose="00000500000000000000" pitchFamily="50" charset="0"/>
                <a:ea typeface="Arial"/>
                <a:cs typeface="Arial"/>
                <a:sym typeface="Arial"/>
              </a:rPr>
              <a:t>Value</a:t>
            </a:r>
            <a:r>
              <a:rPr lang="en-US" sz="2200" b="1" i="0" u="none" dirty="0">
                <a:solidFill>
                  <a:schemeClr val="dk1"/>
                </a:solidFill>
                <a:latin typeface="Montserrat" panose="00000500000000000000" pitchFamily="50" charset="0"/>
                <a:ea typeface="Arial"/>
                <a:cs typeface="Arial"/>
                <a:sym typeface="Arial"/>
              </a:rPr>
              <a:t>       </a:t>
            </a:r>
            <a:r>
              <a:rPr lang="en-US" sz="2200" b="1" i="0" u="sng" dirty="0">
                <a:solidFill>
                  <a:schemeClr val="dk1"/>
                </a:solidFill>
                <a:latin typeface="Montserrat" panose="00000500000000000000" pitchFamily="50" charset="0"/>
                <a:ea typeface="Arial"/>
                <a:cs typeface="Arial"/>
                <a:sym typeface="Arial"/>
              </a:rPr>
              <a:t>Address</a:t>
            </a:r>
            <a:endParaRPr dirty="0">
              <a:latin typeface="Montserrat" panose="00000500000000000000" pitchFamily="50" charset="0"/>
            </a:endParaRPr>
          </a:p>
          <a:p>
            <a:pPr marL="0" marR="0" lvl="0" indent="0" algn="l" rtl="0">
              <a:lnSpc>
                <a:spcPct val="100000"/>
              </a:lnSpc>
              <a:spcBef>
                <a:spcPts val="1100"/>
              </a:spcBef>
              <a:spcAft>
                <a:spcPts val="0"/>
              </a:spcAft>
              <a:buClr>
                <a:schemeClr val="dk1"/>
              </a:buClr>
              <a:buSzPts val="2200"/>
              <a:buFont typeface="Arial"/>
              <a:buNone/>
            </a:pPr>
            <a:r>
              <a:rPr lang="en-US" sz="2200" b="1" i="0" u="none" dirty="0">
                <a:solidFill>
                  <a:schemeClr val="dk1"/>
                </a:solidFill>
                <a:latin typeface="Montserrat" panose="00000500000000000000" pitchFamily="50" charset="0"/>
                <a:ea typeface="Arial"/>
                <a:cs typeface="Arial"/>
                <a:sym typeface="Arial"/>
              </a:rPr>
              <a:t>    xyz                50             1380</a:t>
            </a:r>
            <a:endParaRPr dirty="0">
              <a:latin typeface="Montserrat" panose="00000500000000000000" pitchFamily="50" charset="0"/>
            </a:endParaRPr>
          </a:p>
          <a:p>
            <a:pPr marL="0" marR="0" lvl="0" indent="0" algn="l" rtl="0">
              <a:lnSpc>
                <a:spcPct val="100000"/>
              </a:lnSpc>
              <a:spcBef>
                <a:spcPts val="1100"/>
              </a:spcBef>
              <a:spcAft>
                <a:spcPts val="0"/>
              </a:spcAft>
              <a:buClr>
                <a:schemeClr val="dk1"/>
              </a:buClr>
              <a:buSzPts val="2200"/>
              <a:buFont typeface="Arial"/>
              <a:buNone/>
            </a:pPr>
            <a:r>
              <a:rPr lang="en-US" sz="2200" b="1" i="0" u="none" dirty="0">
                <a:solidFill>
                  <a:schemeClr val="dk1"/>
                </a:solidFill>
                <a:latin typeface="Montserrat" panose="00000500000000000000" pitchFamily="50" charset="0"/>
                <a:ea typeface="Arial"/>
                <a:cs typeface="Arial"/>
                <a:sym typeface="Arial"/>
              </a:rPr>
              <a:t>      p                1380           2545</a:t>
            </a:r>
            <a:endParaRPr dirty="0">
              <a:latin typeface="Montserrat" panose="00000500000000000000" pitchFamily="50" charset="0"/>
            </a:endParaRPr>
          </a:p>
        </p:txBody>
      </p:sp>
      <p:sp>
        <p:nvSpPr>
          <p:cNvPr id="6" name="Google Shape;477;p30"/>
          <p:cNvSpPr txBox="1"/>
          <p:nvPr/>
        </p:nvSpPr>
        <p:spPr>
          <a:xfrm>
            <a:off x="8520111" y="3293164"/>
            <a:ext cx="2700339" cy="126102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100775" tIns="50375" rIns="100775" bIns="50375" anchor="t" anchorCtr="0">
            <a:spAutoFit/>
          </a:bodyPr>
          <a:lstStyle/>
          <a:p>
            <a:pPr marL="0" marR="0" lvl="0" indent="0" algn="ctr" rtl="0">
              <a:lnSpc>
                <a:spcPct val="100000"/>
              </a:lnSpc>
              <a:spcBef>
                <a:spcPts val="0"/>
              </a:spcBef>
              <a:spcAft>
                <a:spcPts val="0"/>
              </a:spcAft>
              <a:buClr>
                <a:srgbClr val="0000FF"/>
              </a:buClr>
              <a:buSzPts val="3100"/>
              <a:buFont typeface="Arial"/>
              <a:buNone/>
            </a:pPr>
            <a:r>
              <a:rPr lang="en-US" sz="3100" b="1" i="0" u="none" dirty="0">
                <a:solidFill>
                  <a:srgbClr val="002060"/>
                </a:solidFill>
                <a:latin typeface="Montserrat" panose="00000500000000000000" pitchFamily="50" charset="0"/>
                <a:ea typeface="Arial"/>
                <a:cs typeface="Arial"/>
                <a:sym typeface="Arial"/>
              </a:rPr>
              <a:t>p = &amp;xyz;</a:t>
            </a:r>
            <a:endParaRPr b="1" dirty="0">
              <a:solidFill>
                <a:srgbClr val="002060"/>
              </a:solidFill>
              <a:latin typeface="Montserrat" panose="00000500000000000000" pitchFamily="50" charset="0"/>
            </a:endParaRPr>
          </a:p>
          <a:p>
            <a:pPr marL="0" marR="0" lvl="0" indent="0" algn="ctr" rtl="0">
              <a:lnSpc>
                <a:spcPct val="100000"/>
              </a:lnSpc>
              <a:spcBef>
                <a:spcPts val="1550"/>
              </a:spcBef>
              <a:spcAft>
                <a:spcPts val="0"/>
              </a:spcAft>
              <a:buClr>
                <a:srgbClr val="0000FF"/>
              </a:buClr>
              <a:buSzPts val="3100"/>
              <a:buFont typeface="Arial"/>
              <a:buNone/>
            </a:pPr>
            <a:r>
              <a:rPr lang="en-US" sz="3100" b="1" i="0" u="none" dirty="0">
                <a:solidFill>
                  <a:srgbClr val="002060"/>
                </a:solidFill>
                <a:latin typeface="Montserrat" panose="00000500000000000000" pitchFamily="50" charset="0"/>
                <a:ea typeface="Arial"/>
                <a:cs typeface="Arial"/>
                <a:sym typeface="Arial"/>
              </a:rPr>
              <a:t> *p=xyz (50)</a:t>
            </a:r>
            <a:endParaRPr b="1" dirty="0">
              <a:solidFill>
                <a:srgbClr val="002060"/>
              </a:solidFill>
              <a:latin typeface="Montserrat" panose="00000500000000000000" pitchFamily="50" charset="0"/>
            </a:endParaRPr>
          </a:p>
        </p:txBody>
      </p:sp>
    </p:spTree>
    <p:extLst>
      <p:ext uri="{BB962C8B-B14F-4D97-AF65-F5344CB8AC3E}">
        <p14:creationId xmlns:p14="http://schemas.microsoft.com/office/powerpoint/2010/main" val="1241734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808"/>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Pointers</a:t>
            </a:r>
          </a:p>
        </p:txBody>
      </p:sp>
      <p:sp>
        <p:nvSpPr>
          <p:cNvPr id="26" name="Subtitle 2"/>
          <p:cNvSpPr>
            <a:spLocks noGrp="1"/>
          </p:cNvSpPr>
          <p:nvPr>
            <p:ph type="subTitle" idx="1"/>
          </p:nvPr>
        </p:nvSpPr>
        <p:spPr>
          <a:xfrm>
            <a:off x="781050" y="1078966"/>
            <a:ext cx="10744200" cy="5407559"/>
          </a:xfrm>
        </p:spPr>
        <p:txBody>
          <a:bodyPr>
            <a:normAutofit/>
          </a:bodyPr>
          <a:lstStyle/>
          <a:p>
            <a:pPr marL="342900" indent="-342900" algn="l">
              <a:lnSpc>
                <a:spcPct val="150000"/>
              </a:lnSpc>
              <a:buFont typeface="Arial" panose="020B0604020202020204" pitchFamily="34" charset="0"/>
              <a:buChar char="•"/>
            </a:pPr>
            <a:r>
              <a:rPr lang="en-US" dirty="0">
                <a:solidFill>
                  <a:srgbClr val="002060"/>
                </a:solidFill>
                <a:latin typeface="Montserrat" panose="00000500000000000000" pitchFamily="50" charset="0"/>
                <a:ea typeface="Arial"/>
                <a:cs typeface="Arial"/>
                <a:sym typeface="Arial"/>
              </a:rPr>
              <a:t>A pointer is just a C variable whose </a:t>
            </a:r>
            <a:r>
              <a:rPr lang="en-US" b="1" dirty="0">
                <a:solidFill>
                  <a:srgbClr val="002060"/>
                </a:solidFill>
                <a:latin typeface="Montserrat" panose="00000500000000000000" pitchFamily="50" charset="0"/>
                <a:ea typeface="Arial"/>
                <a:cs typeface="Arial"/>
                <a:sym typeface="Arial"/>
              </a:rPr>
              <a:t>value</a:t>
            </a:r>
            <a:r>
              <a:rPr lang="en-US" dirty="0">
                <a:solidFill>
                  <a:srgbClr val="002060"/>
                </a:solidFill>
                <a:latin typeface="Montserrat" panose="00000500000000000000" pitchFamily="50" charset="0"/>
                <a:ea typeface="Arial"/>
                <a:cs typeface="Arial"/>
                <a:sym typeface="Arial"/>
              </a:rPr>
              <a:t> can contain the </a:t>
            </a:r>
            <a:r>
              <a:rPr lang="en-US" b="1" dirty="0">
                <a:solidFill>
                  <a:srgbClr val="002060"/>
                </a:solidFill>
                <a:latin typeface="Montserrat" panose="00000500000000000000" pitchFamily="50" charset="0"/>
                <a:ea typeface="Arial"/>
                <a:cs typeface="Arial"/>
                <a:sym typeface="Arial"/>
              </a:rPr>
              <a:t>address</a:t>
            </a:r>
            <a:r>
              <a:rPr lang="en-US" dirty="0">
                <a:solidFill>
                  <a:srgbClr val="002060"/>
                </a:solidFill>
                <a:latin typeface="Montserrat" panose="00000500000000000000" pitchFamily="50" charset="0"/>
                <a:ea typeface="Arial"/>
                <a:cs typeface="Arial"/>
                <a:sym typeface="Arial"/>
              </a:rPr>
              <a:t> of another variable</a:t>
            </a:r>
          </a:p>
          <a:p>
            <a:pPr marL="342900" indent="-342900" algn="l">
              <a:lnSpc>
                <a:spcPct val="150000"/>
              </a:lnSpc>
              <a:buFont typeface="Arial" panose="020B0604020202020204" pitchFamily="34" charset="0"/>
              <a:buChar char="•"/>
            </a:pPr>
            <a:r>
              <a:rPr lang="en-US" dirty="0">
                <a:solidFill>
                  <a:srgbClr val="002060"/>
                </a:solidFill>
                <a:latin typeface="Montserrat" panose="00000500000000000000" pitchFamily="50" charset="0"/>
                <a:ea typeface="Arial"/>
                <a:cs typeface="Arial"/>
                <a:sym typeface="Arial"/>
              </a:rPr>
              <a:t>Needs to be declared before use just like any other variable</a:t>
            </a:r>
          </a:p>
          <a:p>
            <a:pPr marL="342900" indent="-342900" algn="l">
              <a:lnSpc>
                <a:spcPct val="150000"/>
              </a:lnSpc>
              <a:buFont typeface="Arial" panose="020B0604020202020204" pitchFamily="34" charset="0"/>
              <a:buChar char="•"/>
            </a:pPr>
            <a:r>
              <a:rPr lang="en-US" dirty="0">
                <a:solidFill>
                  <a:srgbClr val="002060"/>
                </a:solidFill>
                <a:latin typeface="Montserrat" panose="00000500000000000000" pitchFamily="50" charset="0"/>
                <a:ea typeface="Arial"/>
                <a:cs typeface="Arial"/>
                <a:sym typeface="Arial"/>
              </a:rPr>
              <a:t>General form: </a:t>
            </a:r>
            <a:r>
              <a:rPr lang="en-US" b="1" dirty="0">
                <a:solidFill>
                  <a:srgbClr val="002060"/>
                </a:solidFill>
                <a:latin typeface="Montserrat" panose="00000500000000000000" pitchFamily="50" charset="0"/>
                <a:ea typeface="Arial"/>
                <a:cs typeface="Arial"/>
                <a:sym typeface="Arial"/>
              </a:rPr>
              <a:t>data_type *</a:t>
            </a:r>
            <a:r>
              <a:rPr lang="en-US" b="1" dirty="0">
                <a:latin typeface="Montserrat" panose="00000500000000000000" pitchFamily="50" charset="0"/>
                <a:ea typeface="Arial"/>
                <a:cs typeface="Arial"/>
                <a:sym typeface="Arial"/>
              </a:rPr>
              <a:t>pointer_name</a:t>
            </a:r>
            <a:r>
              <a:rPr lang="en-US" b="1" dirty="0">
                <a:solidFill>
                  <a:srgbClr val="002060"/>
                </a:solidFill>
                <a:latin typeface="Montserrat" panose="00000500000000000000" pitchFamily="50" charset="0"/>
                <a:ea typeface="Arial"/>
                <a:cs typeface="Arial"/>
                <a:sym typeface="Arial"/>
              </a:rPr>
              <a:t>;</a:t>
            </a:r>
          </a:p>
          <a:p>
            <a:pPr marL="342900" indent="-342900" algn="l">
              <a:lnSpc>
                <a:spcPct val="150000"/>
              </a:lnSpc>
              <a:buFont typeface="Arial" panose="020B0604020202020204" pitchFamily="34" charset="0"/>
              <a:buChar char="•"/>
            </a:pPr>
            <a:r>
              <a:rPr lang="en-US" dirty="0">
                <a:solidFill>
                  <a:srgbClr val="002060"/>
                </a:solidFill>
                <a:latin typeface="Montserrat" panose="00000500000000000000" pitchFamily="50" charset="0"/>
                <a:ea typeface="Arial"/>
                <a:cs typeface="Arial"/>
                <a:sym typeface="Arial"/>
              </a:rPr>
              <a:t>Three things are specified in the above declaration:</a:t>
            </a:r>
          </a:p>
          <a:p>
            <a:pPr marL="800100" lvl="1" indent="-342900" algn="l">
              <a:lnSpc>
                <a:spcPct val="150000"/>
              </a:lnSpc>
              <a:buFont typeface="Arial" panose="020B0604020202020204" pitchFamily="34" charset="0"/>
              <a:buChar char="•"/>
            </a:pPr>
            <a:r>
              <a:rPr lang="en-US" dirty="0">
                <a:solidFill>
                  <a:srgbClr val="002060"/>
                </a:solidFill>
                <a:latin typeface="Montserrat" panose="00000500000000000000" pitchFamily="50" charset="0"/>
                <a:ea typeface="Arial"/>
                <a:cs typeface="Arial"/>
                <a:sym typeface="Arial"/>
              </a:rPr>
              <a:t>The asterisk (*) tells that the variable </a:t>
            </a:r>
          </a:p>
          <a:p>
            <a:pPr marL="1257300" lvl="2" indent="-342900" algn="l">
              <a:lnSpc>
                <a:spcPct val="150000"/>
              </a:lnSpc>
              <a:buFont typeface="Arial" panose="020B0604020202020204" pitchFamily="34" charset="0"/>
              <a:buChar char="•"/>
            </a:pPr>
            <a:r>
              <a:rPr lang="en-US" b="1" dirty="0">
                <a:solidFill>
                  <a:srgbClr val="002060"/>
                </a:solidFill>
                <a:latin typeface="Montserrat" panose="00000500000000000000" pitchFamily="50" charset="0"/>
                <a:ea typeface="Arial"/>
                <a:cs typeface="Arial"/>
                <a:sym typeface="Arial"/>
              </a:rPr>
              <a:t>pointer_name</a:t>
            </a:r>
            <a:r>
              <a:rPr lang="en-US" dirty="0">
                <a:solidFill>
                  <a:srgbClr val="002060"/>
                </a:solidFill>
                <a:latin typeface="Montserrat" panose="00000500000000000000" pitchFamily="50" charset="0"/>
                <a:ea typeface="Arial"/>
                <a:cs typeface="Arial"/>
                <a:sym typeface="Arial"/>
              </a:rPr>
              <a:t> is a pointer variable</a:t>
            </a:r>
          </a:p>
          <a:p>
            <a:pPr marL="1257300" lvl="2" indent="-342900" algn="l">
              <a:lnSpc>
                <a:spcPct val="150000"/>
              </a:lnSpc>
              <a:buFont typeface="Arial" panose="020B0604020202020204" pitchFamily="34" charset="0"/>
              <a:buChar char="•"/>
            </a:pPr>
            <a:r>
              <a:rPr lang="en-US" b="1" dirty="0">
                <a:solidFill>
                  <a:srgbClr val="002060"/>
                </a:solidFill>
                <a:latin typeface="Montserrat" panose="00000500000000000000" pitchFamily="50" charset="0"/>
                <a:ea typeface="Arial"/>
                <a:cs typeface="Arial"/>
                <a:sym typeface="Arial"/>
              </a:rPr>
              <a:t>pointer_name</a:t>
            </a:r>
            <a:r>
              <a:rPr lang="en-US" dirty="0">
                <a:solidFill>
                  <a:srgbClr val="002060"/>
                </a:solidFill>
                <a:latin typeface="Montserrat" panose="00000500000000000000" pitchFamily="50" charset="0"/>
                <a:ea typeface="Arial"/>
                <a:cs typeface="Arial"/>
                <a:sym typeface="Arial"/>
              </a:rPr>
              <a:t> needs a memory location</a:t>
            </a:r>
          </a:p>
          <a:p>
            <a:pPr marL="1257300" lvl="2" indent="-342900" algn="l">
              <a:lnSpc>
                <a:spcPct val="150000"/>
              </a:lnSpc>
              <a:buFont typeface="Arial" panose="020B0604020202020204" pitchFamily="34" charset="0"/>
              <a:buChar char="•"/>
            </a:pPr>
            <a:r>
              <a:rPr lang="en-US" b="1" dirty="0">
                <a:solidFill>
                  <a:srgbClr val="002060"/>
                </a:solidFill>
                <a:latin typeface="Montserrat" panose="00000500000000000000" pitchFamily="50" charset="0"/>
                <a:ea typeface="Arial"/>
                <a:cs typeface="Arial"/>
                <a:sym typeface="Arial"/>
              </a:rPr>
              <a:t>pointer_name</a:t>
            </a:r>
            <a:r>
              <a:rPr lang="en-US" dirty="0">
                <a:solidFill>
                  <a:srgbClr val="002060"/>
                </a:solidFill>
                <a:latin typeface="Montserrat" panose="00000500000000000000" pitchFamily="50" charset="0"/>
                <a:ea typeface="Arial"/>
                <a:cs typeface="Arial"/>
                <a:sym typeface="Arial"/>
              </a:rPr>
              <a:t> points to a variable of type data_type</a:t>
            </a:r>
          </a:p>
          <a:p>
            <a:pPr algn="l">
              <a:lnSpc>
                <a:spcPct val="150000"/>
              </a:lnSpc>
            </a:pPr>
            <a:endParaRPr lang="en-US" dirty="0">
              <a:solidFill>
                <a:srgbClr val="002060"/>
              </a:solidFill>
              <a:latin typeface="Montserrat" panose="00000500000000000000" pitchFamily="50" charset="0"/>
              <a:ea typeface="Arial"/>
              <a:cs typeface="Arial"/>
              <a:sym typeface="Arial"/>
            </a:endParaRPr>
          </a:p>
        </p:txBody>
      </p:sp>
    </p:spTree>
    <p:extLst>
      <p:ext uri="{BB962C8B-B14F-4D97-AF65-F5344CB8AC3E}">
        <p14:creationId xmlns:p14="http://schemas.microsoft.com/office/powerpoint/2010/main" val="1078139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808"/>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Example</a:t>
            </a:r>
          </a:p>
        </p:txBody>
      </p:sp>
      <p:sp>
        <p:nvSpPr>
          <p:cNvPr id="26" name="Subtitle 2"/>
          <p:cNvSpPr>
            <a:spLocks noGrp="1"/>
          </p:cNvSpPr>
          <p:nvPr>
            <p:ph type="subTitle" idx="1"/>
          </p:nvPr>
        </p:nvSpPr>
        <p:spPr>
          <a:xfrm>
            <a:off x="781050" y="1078966"/>
            <a:ext cx="10744200" cy="5407559"/>
          </a:xfrm>
        </p:spPr>
        <p:txBody>
          <a:bodyPr>
            <a:normAutofit/>
          </a:bodyPr>
          <a:lstStyle/>
          <a:p>
            <a:pPr algn="l">
              <a:lnSpc>
                <a:spcPct val="150000"/>
              </a:lnSpc>
            </a:pPr>
            <a:r>
              <a:rPr lang="en-US" dirty="0">
                <a:solidFill>
                  <a:srgbClr val="002060"/>
                </a:solidFill>
                <a:latin typeface="Montserrat" panose="00000500000000000000" pitchFamily="50" charset="0"/>
                <a:ea typeface="Arial"/>
                <a:cs typeface="Arial"/>
                <a:sym typeface="Arial"/>
              </a:rPr>
              <a:t>int *</a:t>
            </a:r>
            <a:r>
              <a:rPr lang="en-US" b="1" dirty="0">
                <a:latin typeface="Montserrat" panose="00000500000000000000" pitchFamily="50" charset="0"/>
                <a:ea typeface="Arial"/>
                <a:cs typeface="Arial"/>
                <a:sym typeface="Arial"/>
              </a:rPr>
              <a:t>count</a:t>
            </a:r>
            <a:r>
              <a:rPr lang="en-US" dirty="0">
                <a:solidFill>
                  <a:srgbClr val="002060"/>
                </a:solidFill>
                <a:latin typeface="Montserrat" panose="00000500000000000000" pitchFamily="50" charset="0"/>
                <a:ea typeface="Arial"/>
                <a:cs typeface="Arial"/>
                <a:sym typeface="Arial"/>
              </a:rPr>
              <a:t>;</a:t>
            </a:r>
          </a:p>
          <a:p>
            <a:pPr algn="l">
              <a:lnSpc>
                <a:spcPct val="150000"/>
              </a:lnSpc>
            </a:pPr>
            <a:r>
              <a:rPr lang="en-US" dirty="0">
                <a:solidFill>
                  <a:srgbClr val="002060"/>
                </a:solidFill>
                <a:latin typeface="Montserrat" panose="00000500000000000000" pitchFamily="50" charset="0"/>
                <a:ea typeface="Arial"/>
                <a:cs typeface="Arial"/>
                <a:sym typeface="Arial"/>
              </a:rPr>
              <a:t>float *</a:t>
            </a:r>
            <a:r>
              <a:rPr lang="en-US" b="1" dirty="0">
                <a:latin typeface="Montserrat" panose="00000500000000000000" pitchFamily="50" charset="0"/>
                <a:ea typeface="Arial"/>
                <a:cs typeface="Arial"/>
                <a:sym typeface="Arial"/>
              </a:rPr>
              <a:t>speed</a:t>
            </a:r>
            <a:r>
              <a:rPr lang="en-US" dirty="0">
                <a:solidFill>
                  <a:srgbClr val="002060"/>
                </a:solidFill>
                <a:latin typeface="Montserrat" panose="00000500000000000000" pitchFamily="50" charset="0"/>
                <a:ea typeface="Arial"/>
                <a:cs typeface="Arial"/>
                <a:sym typeface="Arial"/>
              </a:rPr>
              <a:t>;</a:t>
            </a:r>
          </a:p>
          <a:p>
            <a:pPr algn="l">
              <a:lnSpc>
                <a:spcPct val="150000"/>
              </a:lnSpc>
            </a:pPr>
            <a:r>
              <a:rPr lang="en-US" dirty="0">
                <a:solidFill>
                  <a:srgbClr val="002060"/>
                </a:solidFill>
                <a:latin typeface="Montserrat" panose="00000500000000000000" pitchFamily="50" charset="0"/>
                <a:ea typeface="Arial"/>
                <a:cs typeface="Arial"/>
                <a:sym typeface="Arial"/>
              </a:rPr>
              <a:t>char *</a:t>
            </a:r>
            <a:r>
              <a:rPr lang="en-US" b="1" dirty="0">
                <a:latin typeface="Montserrat" panose="00000500000000000000" pitchFamily="50" charset="0"/>
                <a:ea typeface="Arial"/>
                <a:cs typeface="Arial"/>
                <a:sym typeface="Arial"/>
              </a:rPr>
              <a:t>c</a:t>
            </a:r>
            <a:r>
              <a:rPr lang="en-US" dirty="0">
                <a:solidFill>
                  <a:srgbClr val="002060"/>
                </a:solidFill>
                <a:latin typeface="Montserrat" panose="00000500000000000000" pitchFamily="50" charset="0"/>
                <a:ea typeface="Arial"/>
                <a:cs typeface="Arial"/>
                <a:sym typeface="Arial"/>
              </a:rPr>
              <a:t>;</a:t>
            </a:r>
          </a:p>
          <a:p>
            <a:pPr marL="342900" indent="-342900" algn="l">
              <a:lnSpc>
                <a:spcPct val="150000"/>
              </a:lnSpc>
              <a:buFont typeface="Arial" panose="020B0604020202020204" pitchFamily="34" charset="0"/>
              <a:buChar char="•"/>
            </a:pPr>
            <a:r>
              <a:rPr lang="en-US" dirty="0">
                <a:solidFill>
                  <a:srgbClr val="002060"/>
                </a:solidFill>
                <a:latin typeface="Montserrat" panose="00000500000000000000" pitchFamily="50" charset="0"/>
                <a:ea typeface="Arial"/>
                <a:cs typeface="Arial"/>
                <a:sym typeface="Arial"/>
              </a:rPr>
              <a:t>Once a pointer variable has been declared, it can be made to point to a variable using an assignment statement like</a:t>
            </a:r>
          </a:p>
          <a:p>
            <a:pPr lvl="1" algn="l">
              <a:lnSpc>
                <a:spcPct val="150000"/>
              </a:lnSpc>
            </a:pPr>
            <a:r>
              <a:rPr lang="en-US" sz="2400" dirty="0">
                <a:solidFill>
                  <a:srgbClr val="002060"/>
                </a:solidFill>
                <a:latin typeface="Montserrat" panose="00000500000000000000" pitchFamily="50" charset="0"/>
                <a:ea typeface="Arial"/>
                <a:cs typeface="Arial"/>
                <a:sym typeface="Arial"/>
              </a:rPr>
              <a:t> int *p, xyz;     :      p = &amp;xyz;</a:t>
            </a:r>
          </a:p>
          <a:p>
            <a:pPr lvl="1" algn="l">
              <a:lnSpc>
                <a:spcPct val="150000"/>
              </a:lnSpc>
            </a:pPr>
            <a:r>
              <a:rPr lang="en-US" sz="2400" dirty="0">
                <a:solidFill>
                  <a:srgbClr val="002060"/>
                </a:solidFill>
                <a:latin typeface="Montserrat" panose="00000500000000000000" pitchFamily="50" charset="0"/>
                <a:ea typeface="Arial"/>
                <a:cs typeface="Arial"/>
                <a:sym typeface="Arial"/>
              </a:rPr>
              <a:t>This is called </a:t>
            </a:r>
            <a:r>
              <a:rPr lang="en-US" sz="2400" b="1" dirty="0">
                <a:solidFill>
                  <a:srgbClr val="7030A0"/>
                </a:solidFill>
                <a:latin typeface="Montserrat" panose="00000500000000000000" pitchFamily="50" charset="0"/>
                <a:ea typeface="Arial"/>
                <a:cs typeface="Arial"/>
                <a:sym typeface="Arial"/>
              </a:rPr>
              <a:t>pointer initialization</a:t>
            </a:r>
            <a:endParaRPr lang="en-US" sz="2400" dirty="0">
              <a:solidFill>
                <a:srgbClr val="002060"/>
              </a:solidFill>
              <a:latin typeface="Montserrat" panose="00000500000000000000" pitchFamily="50" charset="0"/>
              <a:ea typeface="Arial"/>
              <a:cs typeface="Arial"/>
              <a:sym typeface="Arial"/>
            </a:endParaRPr>
          </a:p>
        </p:txBody>
      </p:sp>
    </p:spTree>
    <p:extLst>
      <p:ext uri="{BB962C8B-B14F-4D97-AF65-F5344CB8AC3E}">
        <p14:creationId xmlns:p14="http://schemas.microsoft.com/office/powerpoint/2010/main" val="2405128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60896" y="3159659"/>
            <a:ext cx="6618083" cy="715224"/>
          </a:xfrm>
          <a:prstGeom prst="rect">
            <a:avLst/>
          </a:prstGeom>
          <a:solidFill>
            <a:srgbClr val="00206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2860896" y="2172830"/>
            <a:ext cx="6618083" cy="986829"/>
            <a:chOff x="2860896" y="2172830"/>
            <a:chExt cx="8311080" cy="986829"/>
          </a:xfrm>
        </p:grpSpPr>
        <p:sp>
          <p:nvSpPr>
            <p:cNvPr id="6" name="Rectangle 5"/>
            <p:cNvSpPr/>
            <p:nvPr/>
          </p:nvSpPr>
          <p:spPr>
            <a:xfrm>
              <a:off x="2860896" y="2172832"/>
              <a:ext cx="1385180"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ectangle 6"/>
            <p:cNvSpPr/>
            <p:nvPr/>
          </p:nvSpPr>
          <p:spPr>
            <a:xfrm>
              <a:off x="4246076" y="2172831"/>
              <a:ext cx="1385180"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 7"/>
            <p:cNvSpPr/>
            <p:nvPr/>
          </p:nvSpPr>
          <p:spPr>
            <a:xfrm>
              <a:off x="5631256" y="2172832"/>
              <a:ext cx="1385180"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p:cNvSpPr/>
            <p:nvPr/>
          </p:nvSpPr>
          <p:spPr>
            <a:xfrm>
              <a:off x="7016436" y="2172831"/>
              <a:ext cx="1385180"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p:cNvSpPr/>
            <p:nvPr/>
          </p:nvSpPr>
          <p:spPr>
            <a:xfrm>
              <a:off x="8401616" y="2172831"/>
              <a:ext cx="1385180"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Rectangle 10"/>
            <p:cNvSpPr/>
            <p:nvPr/>
          </p:nvSpPr>
          <p:spPr>
            <a:xfrm>
              <a:off x="9786796" y="2172830"/>
              <a:ext cx="1385180"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13" name="TextBox 12"/>
          <p:cNvSpPr txBox="1"/>
          <p:nvPr/>
        </p:nvSpPr>
        <p:spPr>
          <a:xfrm>
            <a:off x="3222280" y="3241138"/>
            <a:ext cx="380246" cy="584775"/>
          </a:xfrm>
          <a:prstGeom prst="rect">
            <a:avLst/>
          </a:prstGeom>
          <a:noFill/>
        </p:spPr>
        <p:txBody>
          <a:bodyPr wrap="square" rtlCol="0">
            <a:spAutoFit/>
          </a:bodyPr>
          <a:lstStyle/>
          <a:p>
            <a:r>
              <a:rPr lang="en-US" sz="3200" dirty="0">
                <a:solidFill>
                  <a:schemeClr val="bg1"/>
                </a:solidFill>
                <a:latin typeface="Montserrat" panose="00000500000000000000" pitchFamily="50" charset="0"/>
              </a:rPr>
              <a:t>0</a:t>
            </a:r>
          </a:p>
        </p:txBody>
      </p:sp>
      <p:sp>
        <p:nvSpPr>
          <p:cNvPr id="14" name="TextBox 13"/>
          <p:cNvSpPr txBox="1"/>
          <p:nvPr/>
        </p:nvSpPr>
        <p:spPr>
          <a:xfrm>
            <a:off x="4325294" y="3241138"/>
            <a:ext cx="380246" cy="584775"/>
          </a:xfrm>
          <a:prstGeom prst="rect">
            <a:avLst/>
          </a:prstGeom>
          <a:noFill/>
        </p:spPr>
        <p:txBody>
          <a:bodyPr wrap="square" rtlCol="0">
            <a:spAutoFit/>
          </a:bodyPr>
          <a:lstStyle/>
          <a:p>
            <a:r>
              <a:rPr lang="en-US" sz="3200" dirty="0">
                <a:solidFill>
                  <a:schemeClr val="bg1"/>
                </a:solidFill>
                <a:latin typeface="Montserrat" panose="00000500000000000000" pitchFamily="50" charset="0"/>
              </a:rPr>
              <a:t>1</a:t>
            </a:r>
          </a:p>
        </p:txBody>
      </p:sp>
      <p:sp>
        <p:nvSpPr>
          <p:cNvPr id="15" name="TextBox 14"/>
          <p:cNvSpPr txBox="1"/>
          <p:nvPr/>
        </p:nvSpPr>
        <p:spPr>
          <a:xfrm>
            <a:off x="5428308" y="3241138"/>
            <a:ext cx="380246" cy="584775"/>
          </a:xfrm>
          <a:prstGeom prst="rect">
            <a:avLst/>
          </a:prstGeom>
          <a:noFill/>
        </p:spPr>
        <p:txBody>
          <a:bodyPr wrap="square" rtlCol="0">
            <a:spAutoFit/>
          </a:bodyPr>
          <a:lstStyle/>
          <a:p>
            <a:r>
              <a:rPr lang="en-US" sz="3200" dirty="0">
                <a:solidFill>
                  <a:schemeClr val="bg1"/>
                </a:solidFill>
                <a:latin typeface="Montserrat" panose="00000500000000000000" pitchFamily="50" charset="0"/>
              </a:rPr>
              <a:t>2</a:t>
            </a:r>
          </a:p>
        </p:txBody>
      </p:sp>
      <p:sp>
        <p:nvSpPr>
          <p:cNvPr id="16" name="TextBox 15"/>
          <p:cNvSpPr txBox="1"/>
          <p:nvPr/>
        </p:nvSpPr>
        <p:spPr>
          <a:xfrm>
            <a:off x="6531322" y="3241138"/>
            <a:ext cx="380246" cy="584775"/>
          </a:xfrm>
          <a:prstGeom prst="rect">
            <a:avLst/>
          </a:prstGeom>
          <a:noFill/>
        </p:spPr>
        <p:txBody>
          <a:bodyPr wrap="square" rtlCol="0">
            <a:spAutoFit/>
          </a:bodyPr>
          <a:lstStyle/>
          <a:p>
            <a:r>
              <a:rPr lang="en-US" sz="3200" dirty="0">
                <a:solidFill>
                  <a:schemeClr val="bg1"/>
                </a:solidFill>
                <a:latin typeface="Montserrat" panose="00000500000000000000" pitchFamily="50" charset="0"/>
              </a:rPr>
              <a:t>3</a:t>
            </a:r>
          </a:p>
        </p:txBody>
      </p:sp>
      <p:sp>
        <p:nvSpPr>
          <p:cNvPr id="17" name="TextBox 16"/>
          <p:cNvSpPr txBox="1"/>
          <p:nvPr/>
        </p:nvSpPr>
        <p:spPr>
          <a:xfrm>
            <a:off x="7615473" y="3241138"/>
            <a:ext cx="380246" cy="584775"/>
          </a:xfrm>
          <a:prstGeom prst="rect">
            <a:avLst/>
          </a:prstGeom>
          <a:noFill/>
        </p:spPr>
        <p:txBody>
          <a:bodyPr wrap="square" rtlCol="0">
            <a:spAutoFit/>
          </a:bodyPr>
          <a:lstStyle/>
          <a:p>
            <a:r>
              <a:rPr lang="en-US" sz="3200" dirty="0">
                <a:solidFill>
                  <a:schemeClr val="bg1"/>
                </a:solidFill>
                <a:latin typeface="Montserrat" panose="00000500000000000000" pitchFamily="50" charset="0"/>
              </a:rPr>
              <a:t>4</a:t>
            </a:r>
          </a:p>
        </p:txBody>
      </p:sp>
      <p:sp>
        <p:nvSpPr>
          <p:cNvPr id="18" name="TextBox 17"/>
          <p:cNvSpPr txBox="1"/>
          <p:nvPr/>
        </p:nvSpPr>
        <p:spPr>
          <a:xfrm>
            <a:off x="8718487" y="3241138"/>
            <a:ext cx="380246" cy="584775"/>
          </a:xfrm>
          <a:prstGeom prst="rect">
            <a:avLst/>
          </a:prstGeom>
          <a:noFill/>
        </p:spPr>
        <p:txBody>
          <a:bodyPr wrap="square" rtlCol="0">
            <a:spAutoFit/>
          </a:bodyPr>
          <a:lstStyle/>
          <a:p>
            <a:r>
              <a:rPr lang="en-US" sz="3200" dirty="0">
                <a:solidFill>
                  <a:schemeClr val="bg1"/>
                </a:solidFill>
                <a:latin typeface="Montserrat" panose="00000500000000000000" pitchFamily="50" charset="0"/>
              </a:rPr>
              <a:t>5</a:t>
            </a:r>
          </a:p>
        </p:txBody>
      </p:sp>
      <p:sp>
        <p:nvSpPr>
          <p:cNvPr id="19" name="TextBox 18"/>
          <p:cNvSpPr txBox="1"/>
          <p:nvPr/>
        </p:nvSpPr>
        <p:spPr>
          <a:xfrm>
            <a:off x="597907" y="2979528"/>
            <a:ext cx="1629624" cy="523220"/>
          </a:xfrm>
          <a:prstGeom prst="rect">
            <a:avLst/>
          </a:prstGeom>
          <a:noFill/>
        </p:spPr>
        <p:txBody>
          <a:bodyPr wrap="square" rtlCol="0">
            <a:spAutoFit/>
          </a:bodyPr>
          <a:lstStyle/>
          <a:p>
            <a:r>
              <a:rPr lang="en-US" sz="2800" b="1" dirty="0">
                <a:latin typeface="Montserrat" panose="00000500000000000000" pitchFamily="50" charset="0"/>
              </a:rPr>
              <a:t>Indices</a:t>
            </a:r>
          </a:p>
        </p:txBody>
      </p:sp>
      <p:sp>
        <p:nvSpPr>
          <p:cNvPr id="20" name="TextBox 19"/>
          <p:cNvSpPr txBox="1"/>
          <p:nvPr/>
        </p:nvSpPr>
        <p:spPr>
          <a:xfrm>
            <a:off x="4375843" y="1033086"/>
            <a:ext cx="3651563" cy="646331"/>
          </a:xfrm>
          <a:prstGeom prst="rect">
            <a:avLst/>
          </a:prstGeom>
          <a:noFill/>
        </p:spPr>
        <p:txBody>
          <a:bodyPr wrap="square" rtlCol="0">
            <a:spAutoFit/>
          </a:bodyPr>
          <a:lstStyle/>
          <a:p>
            <a:r>
              <a:rPr lang="en-US" sz="3600" b="1" dirty="0">
                <a:latin typeface="Montserrat" panose="00000500000000000000" pitchFamily="50" charset="0"/>
              </a:rPr>
              <a:t>Array size = 6</a:t>
            </a:r>
          </a:p>
        </p:txBody>
      </p:sp>
      <p:cxnSp>
        <p:nvCxnSpPr>
          <p:cNvPr id="22" name="Straight Arrow Connector 21"/>
          <p:cNvCxnSpPr/>
          <p:nvPr/>
        </p:nvCxnSpPr>
        <p:spPr>
          <a:xfrm>
            <a:off x="2860896" y="1849665"/>
            <a:ext cx="6618083" cy="0"/>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9" idx="3"/>
            <a:endCxn id="5" idx="1"/>
          </p:cNvCxnSpPr>
          <p:nvPr/>
        </p:nvCxnSpPr>
        <p:spPr>
          <a:xfrm>
            <a:off x="2227531" y="3241138"/>
            <a:ext cx="633365" cy="276133"/>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669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9176"/>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HOW TO DECLARE ?</a:t>
            </a:r>
          </a:p>
        </p:txBody>
      </p:sp>
      <p:sp>
        <p:nvSpPr>
          <p:cNvPr id="3" name="Subtitle 2"/>
          <p:cNvSpPr>
            <a:spLocks noGrp="1"/>
          </p:cNvSpPr>
          <p:nvPr>
            <p:ph type="subTitle" idx="1"/>
          </p:nvPr>
        </p:nvSpPr>
        <p:spPr>
          <a:xfrm>
            <a:off x="896293" y="2064190"/>
            <a:ext cx="10399413" cy="688064"/>
          </a:xfrm>
        </p:spPr>
        <p:txBody>
          <a:bodyPr>
            <a:normAutofit/>
          </a:bodyPr>
          <a:lstStyle/>
          <a:p>
            <a:r>
              <a:rPr lang="en-US" sz="3600" b="1" dirty="0">
                <a:solidFill>
                  <a:srgbClr val="002060"/>
                </a:solidFill>
                <a:latin typeface="Montserrat" panose="00000500000000000000" pitchFamily="50" charset="0"/>
                <a:ea typeface="Arial"/>
                <a:cs typeface="Arial"/>
                <a:sym typeface="Arial"/>
              </a:rPr>
              <a:t>datatype</a:t>
            </a:r>
            <a:r>
              <a:rPr lang="en-US" sz="3600" dirty="0">
                <a:solidFill>
                  <a:srgbClr val="002060"/>
                </a:solidFill>
                <a:latin typeface="Montserrat" panose="00000500000000000000" pitchFamily="50" charset="0"/>
                <a:ea typeface="Arial"/>
                <a:cs typeface="Arial"/>
                <a:sym typeface="Arial"/>
              </a:rPr>
              <a:t> </a:t>
            </a:r>
            <a:r>
              <a:rPr lang="en-US" sz="3600" dirty="0">
                <a:latin typeface="Montserrat" panose="00000500000000000000" pitchFamily="50" charset="0"/>
                <a:ea typeface="Arial"/>
                <a:cs typeface="Arial"/>
                <a:sym typeface="Arial"/>
              </a:rPr>
              <a:t>arrayName</a:t>
            </a:r>
            <a:r>
              <a:rPr lang="en-US" sz="3600" dirty="0">
                <a:solidFill>
                  <a:srgbClr val="002060"/>
                </a:solidFill>
                <a:latin typeface="Montserrat" panose="00000500000000000000" pitchFamily="50" charset="0"/>
                <a:ea typeface="Arial"/>
                <a:cs typeface="Arial"/>
                <a:sym typeface="Arial"/>
              </a:rPr>
              <a:t>[</a:t>
            </a:r>
            <a:r>
              <a:rPr lang="en-US" sz="3600" b="1" dirty="0" err="1">
                <a:solidFill>
                  <a:schemeClr val="accent2"/>
                </a:solidFill>
                <a:latin typeface="Montserrat" panose="00000500000000000000" pitchFamily="50" charset="0"/>
                <a:ea typeface="Arial"/>
                <a:cs typeface="Arial"/>
                <a:sym typeface="Arial"/>
              </a:rPr>
              <a:t>arraySize</a:t>
            </a:r>
            <a:r>
              <a:rPr lang="en-US" sz="3600" dirty="0">
                <a:solidFill>
                  <a:srgbClr val="002060"/>
                </a:solidFill>
                <a:latin typeface="Montserrat" panose="00000500000000000000" pitchFamily="50" charset="0"/>
                <a:ea typeface="Arial"/>
                <a:cs typeface="Arial"/>
                <a:sym typeface="Arial"/>
              </a:rPr>
              <a:t>];</a:t>
            </a:r>
          </a:p>
        </p:txBody>
      </p:sp>
      <p:sp>
        <p:nvSpPr>
          <p:cNvPr id="4" name="Subtitle 2"/>
          <p:cNvSpPr txBox="1">
            <a:spLocks/>
          </p:cNvSpPr>
          <p:nvPr/>
        </p:nvSpPr>
        <p:spPr>
          <a:xfrm>
            <a:off x="814811" y="3503690"/>
            <a:ext cx="10399413" cy="6880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a:solidFill>
                  <a:schemeClr val="tx1">
                    <a:lumMod val="75000"/>
                    <a:lumOff val="25000"/>
                  </a:schemeClr>
                </a:solidFill>
                <a:latin typeface="Montserrat" panose="00000500000000000000" pitchFamily="50" charset="0"/>
                <a:ea typeface="Arial"/>
                <a:cs typeface="Arial"/>
                <a:sym typeface="Arial"/>
              </a:rPr>
              <a:t>E.g. </a:t>
            </a:r>
            <a:r>
              <a:rPr lang="en-US" sz="3600" b="1" dirty="0">
                <a:solidFill>
                  <a:srgbClr val="002060"/>
                </a:solidFill>
                <a:latin typeface="Montserrat" panose="00000500000000000000" pitchFamily="50" charset="0"/>
                <a:ea typeface="Arial"/>
                <a:cs typeface="Arial"/>
                <a:sym typeface="Arial"/>
              </a:rPr>
              <a:t>float</a:t>
            </a:r>
            <a:r>
              <a:rPr lang="en-US" sz="3600" dirty="0">
                <a:solidFill>
                  <a:srgbClr val="002060"/>
                </a:solidFill>
                <a:latin typeface="Montserrat" panose="00000500000000000000" pitchFamily="50" charset="0"/>
                <a:ea typeface="Arial"/>
                <a:cs typeface="Arial"/>
                <a:sym typeface="Arial"/>
              </a:rPr>
              <a:t> </a:t>
            </a:r>
            <a:r>
              <a:rPr lang="en-US" sz="3600" dirty="0">
                <a:latin typeface="Montserrat" panose="00000500000000000000" pitchFamily="50" charset="0"/>
                <a:ea typeface="Arial"/>
                <a:cs typeface="Arial"/>
                <a:sym typeface="Arial"/>
              </a:rPr>
              <a:t>marks</a:t>
            </a:r>
            <a:r>
              <a:rPr lang="en-US" sz="3600" dirty="0">
                <a:solidFill>
                  <a:srgbClr val="002060"/>
                </a:solidFill>
                <a:latin typeface="Montserrat" panose="00000500000000000000" pitchFamily="50" charset="0"/>
                <a:ea typeface="Arial"/>
                <a:cs typeface="Arial"/>
                <a:sym typeface="Arial"/>
              </a:rPr>
              <a:t>[</a:t>
            </a:r>
            <a:r>
              <a:rPr lang="en-US" sz="3600" b="1" dirty="0">
                <a:solidFill>
                  <a:schemeClr val="accent2"/>
                </a:solidFill>
                <a:latin typeface="Montserrat" panose="00000500000000000000" pitchFamily="50" charset="0"/>
                <a:ea typeface="Arial"/>
                <a:cs typeface="Arial"/>
                <a:sym typeface="Arial"/>
              </a:rPr>
              <a:t>6</a:t>
            </a:r>
            <a:r>
              <a:rPr lang="en-US" sz="3600" dirty="0">
                <a:solidFill>
                  <a:srgbClr val="002060"/>
                </a:solidFill>
                <a:latin typeface="Montserrat" panose="00000500000000000000" pitchFamily="50" charset="0"/>
                <a:ea typeface="Arial"/>
                <a:cs typeface="Arial"/>
                <a:sym typeface="Arial"/>
              </a:rPr>
              <a:t>];</a:t>
            </a:r>
          </a:p>
        </p:txBody>
      </p:sp>
      <p:cxnSp>
        <p:nvCxnSpPr>
          <p:cNvPr id="6" name="Straight Connector 5"/>
          <p:cNvCxnSpPr/>
          <p:nvPr/>
        </p:nvCxnSpPr>
        <p:spPr>
          <a:xfrm>
            <a:off x="6319319" y="2607398"/>
            <a:ext cx="334978" cy="896292"/>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a:off x="7840301" y="2607398"/>
            <a:ext cx="244444" cy="896292"/>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a:off x="4173648" y="2607398"/>
            <a:ext cx="887239" cy="89629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7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46235"/>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Access Array elements</a:t>
            </a:r>
          </a:p>
        </p:txBody>
      </p:sp>
      <p:sp>
        <p:nvSpPr>
          <p:cNvPr id="3" name="Subtitle 2"/>
          <p:cNvSpPr>
            <a:spLocks noGrp="1"/>
          </p:cNvSpPr>
          <p:nvPr>
            <p:ph type="subTitle" idx="1"/>
          </p:nvPr>
        </p:nvSpPr>
        <p:spPr>
          <a:xfrm>
            <a:off x="814810" y="1448553"/>
            <a:ext cx="10399413" cy="688064"/>
          </a:xfrm>
        </p:spPr>
        <p:txBody>
          <a:bodyPr>
            <a:normAutofit/>
          </a:bodyPr>
          <a:lstStyle/>
          <a:p>
            <a:r>
              <a:rPr lang="en-US" sz="3600" dirty="0">
                <a:solidFill>
                  <a:srgbClr val="002060"/>
                </a:solidFill>
                <a:latin typeface="Montserrat" panose="00000500000000000000" pitchFamily="50" charset="0"/>
                <a:ea typeface="Arial"/>
                <a:cs typeface="Arial"/>
                <a:sym typeface="Arial"/>
              </a:rPr>
              <a:t>Elements can be access by indices</a:t>
            </a:r>
          </a:p>
        </p:txBody>
      </p:sp>
      <p:sp>
        <p:nvSpPr>
          <p:cNvPr id="4" name="Subtitle 2"/>
          <p:cNvSpPr txBox="1">
            <a:spLocks/>
          </p:cNvSpPr>
          <p:nvPr/>
        </p:nvSpPr>
        <p:spPr>
          <a:xfrm>
            <a:off x="896293" y="2308632"/>
            <a:ext cx="10399413" cy="6880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a:solidFill>
                  <a:srgbClr val="002060"/>
                </a:solidFill>
                <a:latin typeface="Montserrat" panose="00000500000000000000" pitchFamily="50" charset="0"/>
                <a:ea typeface="Arial"/>
                <a:cs typeface="Arial"/>
                <a:sym typeface="Arial"/>
              </a:rPr>
              <a:t>E.g. float </a:t>
            </a:r>
            <a:r>
              <a:rPr lang="en-US" sz="3600" dirty="0">
                <a:latin typeface="Montserrat" panose="00000500000000000000" pitchFamily="50" charset="0"/>
                <a:ea typeface="Arial"/>
                <a:cs typeface="Arial"/>
                <a:sym typeface="Arial"/>
              </a:rPr>
              <a:t>marks</a:t>
            </a:r>
            <a:r>
              <a:rPr lang="en-US" sz="3600" dirty="0">
                <a:solidFill>
                  <a:srgbClr val="002060"/>
                </a:solidFill>
                <a:latin typeface="Montserrat" panose="00000500000000000000" pitchFamily="50" charset="0"/>
                <a:ea typeface="Arial"/>
                <a:cs typeface="Arial"/>
                <a:sym typeface="Arial"/>
              </a:rPr>
              <a:t>[</a:t>
            </a:r>
            <a:r>
              <a:rPr lang="en-US" sz="3600" dirty="0">
                <a:solidFill>
                  <a:schemeClr val="accent2"/>
                </a:solidFill>
                <a:latin typeface="Montserrat" panose="00000500000000000000" pitchFamily="50" charset="0"/>
                <a:ea typeface="Arial"/>
                <a:cs typeface="Arial"/>
                <a:sym typeface="Arial"/>
              </a:rPr>
              <a:t>6</a:t>
            </a:r>
            <a:r>
              <a:rPr lang="en-US" sz="3600" dirty="0">
                <a:solidFill>
                  <a:srgbClr val="002060"/>
                </a:solidFill>
                <a:latin typeface="Montserrat" panose="00000500000000000000" pitchFamily="50" charset="0"/>
                <a:ea typeface="Arial"/>
                <a:cs typeface="Arial"/>
                <a:sym typeface="Arial"/>
              </a:rPr>
              <a:t>];</a:t>
            </a:r>
          </a:p>
        </p:txBody>
      </p:sp>
      <p:sp>
        <p:nvSpPr>
          <p:cNvPr id="5" name="Rectangle 4"/>
          <p:cNvSpPr/>
          <p:nvPr/>
        </p:nvSpPr>
        <p:spPr>
          <a:xfrm>
            <a:off x="1373108" y="4259652"/>
            <a:ext cx="9922598" cy="715224"/>
          </a:xfrm>
          <a:prstGeom prst="rect">
            <a:avLst/>
          </a:prstGeom>
          <a:solidFill>
            <a:srgbClr val="00206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1373108" y="3272823"/>
            <a:ext cx="9922598" cy="986829"/>
            <a:chOff x="2860896" y="2172830"/>
            <a:chExt cx="8311080" cy="986829"/>
          </a:xfrm>
        </p:grpSpPr>
        <p:sp>
          <p:nvSpPr>
            <p:cNvPr id="7" name="Rectangle 6"/>
            <p:cNvSpPr/>
            <p:nvPr/>
          </p:nvSpPr>
          <p:spPr>
            <a:xfrm>
              <a:off x="2860896" y="2172832"/>
              <a:ext cx="1385180"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 7"/>
            <p:cNvSpPr/>
            <p:nvPr/>
          </p:nvSpPr>
          <p:spPr>
            <a:xfrm>
              <a:off x="4246076" y="2172831"/>
              <a:ext cx="1385180"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p:cNvSpPr/>
            <p:nvPr/>
          </p:nvSpPr>
          <p:spPr>
            <a:xfrm>
              <a:off x="5631256" y="2172832"/>
              <a:ext cx="1385180"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p:cNvSpPr/>
            <p:nvPr/>
          </p:nvSpPr>
          <p:spPr>
            <a:xfrm>
              <a:off x="7016436" y="2172831"/>
              <a:ext cx="1385180"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Rectangle 10"/>
            <p:cNvSpPr/>
            <p:nvPr/>
          </p:nvSpPr>
          <p:spPr>
            <a:xfrm>
              <a:off x="8401616" y="2172831"/>
              <a:ext cx="1385180"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p:cNvSpPr/>
            <p:nvPr/>
          </p:nvSpPr>
          <p:spPr>
            <a:xfrm>
              <a:off x="9786796" y="2172830"/>
              <a:ext cx="1385180"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13" name="TextBox 12"/>
          <p:cNvSpPr txBox="1"/>
          <p:nvPr/>
        </p:nvSpPr>
        <p:spPr>
          <a:xfrm>
            <a:off x="1502873" y="4418941"/>
            <a:ext cx="1523999" cy="430887"/>
          </a:xfrm>
          <a:prstGeom prst="rect">
            <a:avLst/>
          </a:prstGeom>
          <a:noFill/>
        </p:spPr>
        <p:txBody>
          <a:bodyPr wrap="square" rtlCol="0">
            <a:spAutoFit/>
          </a:bodyPr>
          <a:lstStyle/>
          <a:p>
            <a:r>
              <a:rPr lang="en-US" sz="2200" dirty="0">
                <a:solidFill>
                  <a:schemeClr val="bg1"/>
                </a:solidFill>
                <a:latin typeface="Montserrat" panose="00000500000000000000" pitchFamily="50" charset="0"/>
              </a:rPr>
              <a:t>marks[0]</a:t>
            </a:r>
          </a:p>
        </p:txBody>
      </p:sp>
      <p:sp>
        <p:nvSpPr>
          <p:cNvPr id="19" name="TextBox 18"/>
          <p:cNvSpPr txBox="1"/>
          <p:nvPr/>
        </p:nvSpPr>
        <p:spPr>
          <a:xfrm>
            <a:off x="3156637" y="4418941"/>
            <a:ext cx="1523999" cy="430887"/>
          </a:xfrm>
          <a:prstGeom prst="rect">
            <a:avLst/>
          </a:prstGeom>
          <a:noFill/>
        </p:spPr>
        <p:txBody>
          <a:bodyPr wrap="square" rtlCol="0">
            <a:spAutoFit/>
          </a:bodyPr>
          <a:lstStyle/>
          <a:p>
            <a:r>
              <a:rPr lang="en-US" sz="2200" dirty="0">
                <a:solidFill>
                  <a:schemeClr val="bg1"/>
                </a:solidFill>
                <a:latin typeface="Montserrat" panose="00000500000000000000" pitchFamily="50" charset="0"/>
              </a:rPr>
              <a:t>marks[1]</a:t>
            </a:r>
          </a:p>
        </p:txBody>
      </p:sp>
      <p:sp>
        <p:nvSpPr>
          <p:cNvPr id="20" name="TextBox 19"/>
          <p:cNvSpPr txBox="1"/>
          <p:nvPr/>
        </p:nvSpPr>
        <p:spPr>
          <a:xfrm>
            <a:off x="4810401" y="4418940"/>
            <a:ext cx="1523999" cy="430887"/>
          </a:xfrm>
          <a:prstGeom prst="rect">
            <a:avLst/>
          </a:prstGeom>
          <a:noFill/>
        </p:spPr>
        <p:txBody>
          <a:bodyPr wrap="square" rtlCol="0">
            <a:spAutoFit/>
          </a:bodyPr>
          <a:lstStyle/>
          <a:p>
            <a:r>
              <a:rPr lang="en-US" sz="2200" dirty="0">
                <a:solidFill>
                  <a:schemeClr val="bg1"/>
                </a:solidFill>
                <a:latin typeface="Montserrat" panose="00000500000000000000" pitchFamily="50" charset="0"/>
              </a:rPr>
              <a:t>marks[2]</a:t>
            </a:r>
          </a:p>
        </p:txBody>
      </p:sp>
      <p:sp>
        <p:nvSpPr>
          <p:cNvPr id="21" name="TextBox 20"/>
          <p:cNvSpPr txBox="1"/>
          <p:nvPr/>
        </p:nvSpPr>
        <p:spPr>
          <a:xfrm>
            <a:off x="6464174" y="4433464"/>
            <a:ext cx="1523999" cy="430887"/>
          </a:xfrm>
          <a:prstGeom prst="rect">
            <a:avLst/>
          </a:prstGeom>
          <a:noFill/>
        </p:spPr>
        <p:txBody>
          <a:bodyPr wrap="square" rtlCol="0">
            <a:spAutoFit/>
          </a:bodyPr>
          <a:lstStyle/>
          <a:p>
            <a:r>
              <a:rPr lang="en-US" sz="2200" dirty="0">
                <a:solidFill>
                  <a:schemeClr val="bg1"/>
                </a:solidFill>
                <a:latin typeface="Montserrat" panose="00000500000000000000" pitchFamily="50" charset="0"/>
              </a:rPr>
              <a:t>marks[3]</a:t>
            </a:r>
          </a:p>
        </p:txBody>
      </p:sp>
      <p:sp>
        <p:nvSpPr>
          <p:cNvPr id="22" name="TextBox 21"/>
          <p:cNvSpPr txBox="1"/>
          <p:nvPr/>
        </p:nvSpPr>
        <p:spPr>
          <a:xfrm>
            <a:off x="8117940" y="4433463"/>
            <a:ext cx="1523999" cy="430887"/>
          </a:xfrm>
          <a:prstGeom prst="rect">
            <a:avLst/>
          </a:prstGeom>
          <a:noFill/>
        </p:spPr>
        <p:txBody>
          <a:bodyPr wrap="square" rtlCol="0">
            <a:spAutoFit/>
          </a:bodyPr>
          <a:lstStyle/>
          <a:p>
            <a:r>
              <a:rPr lang="en-US" sz="2200" dirty="0">
                <a:solidFill>
                  <a:schemeClr val="bg1"/>
                </a:solidFill>
                <a:latin typeface="Montserrat" panose="00000500000000000000" pitchFamily="50" charset="0"/>
              </a:rPr>
              <a:t>marks[4]</a:t>
            </a:r>
          </a:p>
        </p:txBody>
      </p:sp>
      <p:sp>
        <p:nvSpPr>
          <p:cNvPr id="23" name="TextBox 22"/>
          <p:cNvSpPr txBox="1"/>
          <p:nvPr/>
        </p:nvSpPr>
        <p:spPr>
          <a:xfrm>
            <a:off x="9771707" y="4433463"/>
            <a:ext cx="1523999" cy="430887"/>
          </a:xfrm>
          <a:prstGeom prst="rect">
            <a:avLst/>
          </a:prstGeom>
          <a:noFill/>
        </p:spPr>
        <p:txBody>
          <a:bodyPr wrap="square" rtlCol="0">
            <a:spAutoFit/>
          </a:bodyPr>
          <a:lstStyle/>
          <a:p>
            <a:r>
              <a:rPr lang="en-US" sz="2200" dirty="0">
                <a:solidFill>
                  <a:schemeClr val="bg1"/>
                </a:solidFill>
                <a:latin typeface="Montserrat" panose="00000500000000000000" pitchFamily="50" charset="0"/>
              </a:rPr>
              <a:t>marks[5]</a:t>
            </a:r>
          </a:p>
        </p:txBody>
      </p:sp>
    </p:spTree>
    <p:extLst>
      <p:ext uri="{BB962C8B-B14F-4D97-AF65-F5344CB8AC3E}">
        <p14:creationId xmlns:p14="http://schemas.microsoft.com/office/powerpoint/2010/main" val="23501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808"/>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Few Keynotes:</a:t>
            </a:r>
          </a:p>
        </p:txBody>
      </p:sp>
      <p:sp>
        <p:nvSpPr>
          <p:cNvPr id="3" name="Subtitle 2"/>
          <p:cNvSpPr>
            <a:spLocks noGrp="1"/>
          </p:cNvSpPr>
          <p:nvPr>
            <p:ph type="subTitle" idx="1"/>
          </p:nvPr>
        </p:nvSpPr>
        <p:spPr>
          <a:xfrm>
            <a:off x="605073" y="1217689"/>
            <a:ext cx="10981854" cy="5024673"/>
          </a:xfrm>
        </p:spPr>
        <p:txBody>
          <a:bodyPr>
            <a:normAutofit/>
          </a:bodyPr>
          <a:lstStyle/>
          <a:p>
            <a:pPr marL="342900" indent="-342900" algn="l">
              <a:lnSpc>
                <a:spcPct val="150000"/>
              </a:lnSpc>
              <a:buFont typeface="Arial" panose="020B0604020202020204" pitchFamily="34" charset="0"/>
              <a:buChar char="•"/>
            </a:pPr>
            <a:r>
              <a:rPr lang="en-US" dirty="0">
                <a:solidFill>
                  <a:srgbClr val="002060"/>
                </a:solidFill>
                <a:latin typeface="Montserrat" panose="00000500000000000000" pitchFamily="50" charset="0"/>
                <a:ea typeface="Arial"/>
                <a:cs typeface="Arial"/>
                <a:sym typeface="Arial"/>
              </a:rPr>
              <a:t>Arrays have 0 as the first index, not 1. In this example, </a:t>
            </a:r>
            <a:r>
              <a:rPr lang="en-US" b="1" dirty="0">
                <a:latin typeface="Montserrat" panose="00000500000000000000" pitchFamily="50" charset="0"/>
                <a:ea typeface="Arial"/>
                <a:cs typeface="Arial"/>
                <a:sym typeface="Arial"/>
              </a:rPr>
              <a:t>marks</a:t>
            </a:r>
            <a:r>
              <a:rPr lang="en-US" b="1" dirty="0">
                <a:solidFill>
                  <a:srgbClr val="002060"/>
                </a:solidFill>
                <a:latin typeface="Montserrat" panose="00000500000000000000" pitchFamily="50" charset="0"/>
                <a:ea typeface="Arial"/>
                <a:cs typeface="Arial"/>
                <a:sym typeface="Arial"/>
              </a:rPr>
              <a:t>[</a:t>
            </a:r>
            <a:r>
              <a:rPr lang="en-US" b="1" dirty="0">
                <a:solidFill>
                  <a:schemeClr val="accent2"/>
                </a:solidFill>
                <a:latin typeface="Montserrat" panose="00000500000000000000" pitchFamily="50" charset="0"/>
                <a:ea typeface="Arial"/>
                <a:cs typeface="Arial"/>
                <a:sym typeface="Arial"/>
              </a:rPr>
              <a:t>0</a:t>
            </a:r>
            <a:r>
              <a:rPr lang="en-US" b="1" dirty="0">
                <a:solidFill>
                  <a:srgbClr val="002060"/>
                </a:solidFill>
                <a:latin typeface="Montserrat" panose="00000500000000000000" pitchFamily="50" charset="0"/>
                <a:ea typeface="Arial"/>
                <a:cs typeface="Arial"/>
                <a:sym typeface="Arial"/>
              </a:rPr>
              <a:t>]</a:t>
            </a:r>
            <a:r>
              <a:rPr lang="en-US" dirty="0">
                <a:solidFill>
                  <a:srgbClr val="002060"/>
                </a:solidFill>
                <a:latin typeface="Montserrat" panose="00000500000000000000" pitchFamily="50" charset="0"/>
                <a:ea typeface="Arial"/>
                <a:cs typeface="Arial"/>
                <a:sym typeface="Arial"/>
              </a:rPr>
              <a:t> is the first element.</a:t>
            </a:r>
          </a:p>
          <a:p>
            <a:pPr marL="342900" indent="-342900" algn="l">
              <a:lnSpc>
                <a:spcPct val="150000"/>
              </a:lnSpc>
              <a:buFont typeface="Arial" panose="020B0604020202020204" pitchFamily="34" charset="0"/>
              <a:buChar char="•"/>
            </a:pPr>
            <a:r>
              <a:rPr lang="en-US" dirty="0">
                <a:solidFill>
                  <a:srgbClr val="002060"/>
                </a:solidFill>
                <a:latin typeface="Montserrat" panose="00000500000000000000" pitchFamily="50" charset="0"/>
                <a:ea typeface="Arial"/>
                <a:cs typeface="Arial"/>
                <a:sym typeface="Arial"/>
              </a:rPr>
              <a:t>If the size of an array is n, to access the last element, the n-1 index is used. In this example, </a:t>
            </a:r>
            <a:r>
              <a:rPr lang="en-US" b="1" dirty="0">
                <a:latin typeface="Montserrat" panose="00000500000000000000" pitchFamily="50" charset="0"/>
                <a:ea typeface="Arial"/>
                <a:cs typeface="Arial"/>
                <a:sym typeface="Arial"/>
              </a:rPr>
              <a:t>marks</a:t>
            </a:r>
            <a:r>
              <a:rPr lang="en-US" b="1" dirty="0">
                <a:solidFill>
                  <a:srgbClr val="002060"/>
                </a:solidFill>
                <a:latin typeface="Montserrat" panose="00000500000000000000" pitchFamily="50" charset="0"/>
                <a:ea typeface="Arial"/>
                <a:cs typeface="Arial"/>
                <a:sym typeface="Arial"/>
              </a:rPr>
              <a:t>[</a:t>
            </a:r>
            <a:r>
              <a:rPr lang="en-US" b="1" dirty="0">
                <a:solidFill>
                  <a:schemeClr val="accent2"/>
                </a:solidFill>
                <a:latin typeface="Montserrat" panose="00000500000000000000" pitchFamily="50" charset="0"/>
                <a:ea typeface="Arial"/>
                <a:cs typeface="Arial"/>
                <a:sym typeface="Arial"/>
              </a:rPr>
              <a:t>5</a:t>
            </a:r>
            <a:r>
              <a:rPr lang="en-US" b="1" dirty="0">
                <a:solidFill>
                  <a:srgbClr val="002060"/>
                </a:solidFill>
                <a:latin typeface="Montserrat" panose="00000500000000000000" pitchFamily="50" charset="0"/>
                <a:ea typeface="Arial"/>
                <a:cs typeface="Arial"/>
                <a:sym typeface="Arial"/>
              </a:rPr>
              <a:t>]</a:t>
            </a:r>
          </a:p>
          <a:p>
            <a:pPr marL="342900" indent="-342900" algn="l">
              <a:lnSpc>
                <a:spcPct val="150000"/>
              </a:lnSpc>
              <a:buFont typeface="Arial" panose="020B0604020202020204" pitchFamily="34" charset="0"/>
              <a:buChar char="•"/>
            </a:pPr>
            <a:r>
              <a:rPr lang="en-US" dirty="0">
                <a:solidFill>
                  <a:srgbClr val="002060"/>
                </a:solidFill>
                <a:latin typeface="Montserrat" panose="00000500000000000000" pitchFamily="50" charset="0"/>
                <a:ea typeface="Arial"/>
                <a:cs typeface="Arial"/>
                <a:sym typeface="Arial"/>
              </a:rPr>
              <a:t>Suppose the starting address of </a:t>
            </a:r>
            <a:r>
              <a:rPr lang="en-US" b="1" dirty="0">
                <a:latin typeface="Montserrat" panose="00000500000000000000" pitchFamily="50" charset="0"/>
                <a:ea typeface="Arial"/>
                <a:cs typeface="Arial"/>
                <a:sym typeface="Arial"/>
              </a:rPr>
              <a:t>marks</a:t>
            </a:r>
            <a:r>
              <a:rPr lang="en-US" b="1" dirty="0">
                <a:solidFill>
                  <a:srgbClr val="002060"/>
                </a:solidFill>
                <a:latin typeface="Montserrat" panose="00000500000000000000" pitchFamily="50" charset="0"/>
                <a:ea typeface="Arial"/>
                <a:cs typeface="Arial"/>
                <a:sym typeface="Arial"/>
              </a:rPr>
              <a:t>[</a:t>
            </a:r>
            <a:r>
              <a:rPr lang="en-US" b="1" dirty="0">
                <a:solidFill>
                  <a:schemeClr val="accent2"/>
                </a:solidFill>
                <a:latin typeface="Montserrat" panose="00000500000000000000" pitchFamily="50" charset="0"/>
                <a:ea typeface="Arial"/>
                <a:cs typeface="Arial"/>
                <a:sym typeface="Arial"/>
              </a:rPr>
              <a:t>0</a:t>
            </a:r>
            <a:r>
              <a:rPr lang="en-US" b="1" dirty="0">
                <a:solidFill>
                  <a:srgbClr val="002060"/>
                </a:solidFill>
                <a:latin typeface="Montserrat" panose="00000500000000000000" pitchFamily="50" charset="0"/>
                <a:ea typeface="Arial"/>
                <a:cs typeface="Arial"/>
                <a:sym typeface="Arial"/>
              </a:rPr>
              <a:t>]</a:t>
            </a:r>
            <a:r>
              <a:rPr lang="en-US" dirty="0">
                <a:solidFill>
                  <a:srgbClr val="002060"/>
                </a:solidFill>
                <a:latin typeface="Montserrat" panose="00000500000000000000" pitchFamily="50" charset="0"/>
                <a:ea typeface="Arial"/>
                <a:cs typeface="Arial"/>
                <a:sym typeface="Arial"/>
              </a:rPr>
              <a:t> is </a:t>
            </a:r>
            <a:r>
              <a:rPr lang="en-US" b="1" dirty="0">
                <a:solidFill>
                  <a:srgbClr val="002060"/>
                </a:solidFill>
                <a:latin typeface="Montserrat" panose="00000500000000000000" pitchFamily="50" charset="0"/>
                <a:ea typeface="Arial"/>
                <a:cs typeface="Arial"/>
                <a:sym typeface="Arial"/>
              </a:rPr>
              <a:t>2120d</a:t>
            </a:r>
            <a:r>
              <a:rPr lang="en-US" dirty="0">
                <a:solidFill>
                  <a:srgbClr val="002060"/>
                </a:solidFill>
                <a:latin typeface="Montserrat" panose="00000500000000000000" pitchFamily="50" charset="0"/>
                <a:ea typeface="Arial"/>
                <a:cs typeface="Arial"/>
                <a:sym typeface="Arial"/>
              </a:rPr>
              <a:t>. Then, the address of the </a:t>
            </a:r>
            <a:r>
              <a:rPr lang="en-US" b="1" dirty="0">
                <a:latin typeface="Montserrat" panose="00000500000000000000" pitchFamily="50" charset="0"/>
                <a:ea typeface="Arial"/>
                <a:cs typeface="Arial"/>
                <a:sym typeface="Arial"/>
              </a:rPr>
              <a:t>marks</a:t>
            </a:r>
            <a:r>
              <a:rPr lang="en-US" b="1" dirty="0">
                <a:solidFill>
                  <a:srgbClr val="002060"/>
                </a:solidFill>
                <a:latin typeface="Montserrat" panose="00000500000000000000" pitchFamily="50" charset="0"/>
                <a:ea typeface="Arial"/>
                <a:cs typeface="Arial"/>
                <a:sym typeface="Arial"/>
              </a:rPr>
              <a:t>[</a:t>
            </a:r>
            <a:r>
              <a:rPr lang="en-US" b="1" dirty="0">
                <a:solidFill>
                  <a:schemeClr val="accent2"/>
                </a:solidFill>
                <a:latin typeface="Montserrat" panose="00000500000000000000" pitchFamily="50" charset="0"/>
                <a:ea typeface="Arial"/>
                <a:cs typeface="Arial"/>
                <a:sym typeface="Arial"/>
              </a:rPr>
              <a:t>1</a:t>
            </a:r>
            <a:r>
              <a:rPr lang="en-US" b="1" dirty="0">
                <a:solidFill>
                  <a:srgbClr val="002060"/>
                </a:solidFill>
                <a:latin typeface="Montserrat" panose="00000500000000000000" pitchFamily="50" charset="0"/>
                <a:ea typeface="Arial"/>
                <a:cs typeface="Arial"/>
                <a:sym typeface="Arial"/>
              </a:rPr>
              <a:t>]</a:t>
            </a:r>
            <a:r>
              <a:rPr lang="en-US" dirty="0">
                <a:solidFill>
                  <a:srgbClr val="002060"/>
                </a:solidFill>
                <a:latin typeface="Montserrat" panose="00000500000000000000" pitchFamily="50" charset="0"/>
                <a:ea typeface="Arial"/>
                <a:cs typeface="Arial"/>
                <a:sym typeface="Arial"/>
              </a:rPr>
              <a:t> will be </a:t>
            </a:r>
            <a:r>
              <a:rPr lang="en-US" b="1" dirty="0">
                <a:solidFill>
                  <a:srgbClr val="002060"/>
                </a:solidFill>
                <a:latin typeface="Montserrat" panose="00000500000000000000" pitchFamily="50" charset="0"/>
                <a:ea typeface="Arial"/>
                <a:cs typeface="Arial"/>
                <a:sym typeface="Arial"/>
              </a:rPr>
              <a:t>2124d</a:t>
            </a:r>
            <a:r>
              <a:rPr lang="en-US" dirty="0">
                <a:solidFill>
                  <a:srgbClr val="002060"/>
                </a:solidFill>
                <a:latin typeface="Montserrat" panose="00000500000000000000" pitchFamily="50" charset="0"/>
                <a:ea typeface="Arial"/>
                <a:cs typeface="Arial"/>
                <a:sym typeface="Arial"/>
              </a:rPr>
              <a:t>. Similarly, the address of </a:t>
            </a:r>
            <a:r>
              <a:rPr lang="en-US" b="1" dirty="0">
                <a:latin typeface="Montserrat" panose="00000500000000000000" pitchFamily="50" charset="0"/>
                <a:ea typeface="Arial"/>
                <a:cs typeface="Arial"/>
                <a:sym typeface="Arial"/>
              </a:rPr>
              <a:t>marks</a:t>
            </a:r>
            <a:r>
              <a:rPr lang="en-US" b="1" dirty="0">
                <a:solidFill>
                  <a:srgbClr val="002060"/>
                </a:solidFill>
                <a:latin typeface="Montserrat" panose="00000500000000000000" pitchFamily="50" charset="0"/>
                <a:ea typeface="Arial"/>
                <a:cs typeface="Arial"/>
                <a:sym typeface="Arial"/>
              </a:rPr>
              <a:t>[</a:t>
            </a:r>
            <a:r>
              <a:rPr lang="en-US" b="1" dirty="0">
                <a:solidFill>
                  <a:schemeClr val="accent2"/>
                </a:solidFill>
                <a:latin typeface="Montserrat" panose="00000500000000000000" pitchFamily="50" charset="0"/>
                <a:ea typeface="Arial"/>
                <a:cs typeface="Arial"/>
                <a:sym typeface="Arial"/>
              </a:rPr>
              <a:t>2</a:t>
            </a:r>
            <a:r>
              <a:rPr lang="en-US" b="1" dirty="0">
                <a:solidFill>
                  <a:srgbClr val="002060"/>
                </a:solidFill>
                <a:latin typeface="Montserrat" panose="00000500000000000000" pitchFamily="50" charset="0"/>
                <a:ea typeface="Arial"/>
                <a:cs typeface="Arial"/>
                <a:sym typeface="Arial"/>
              </a:rPr>
              <a:t>]</a:t>
            </a:r>
            <a:r>
              <a:rPr lang="en-US" dirty="0">
                <a:solidFill>
                  <a:srgbClr val="002060"/>
                </a:solidFill>
                <a:latin typeface="Montserrat" panose="00000500000000000000" pitchFamily="50" charset="0"/>
                <a:ea typeface="Arial"/>
                <a:cs typeface="Arial"/>
                <a:sym typeface="Arial"/>
              </a:rPr>
              <a:t> will be </a:t>
            </a:r>
            <a:r>
              <a:rPr lang="en-US" b="1" dirty="0">
                <a:solidFill>
                  <a:srgbClr val="002060"/>
                </a:solidFill>
                <a:latin typeface="Montserrat" panose="00000500000000000000" pitchFamily="50" charset="0"/>
                <a:ea typeface="Arial"/>
                <a:cs typeface="Arial"/>
                <a:sym typeface="Arial"/>
              </a:rPr>
              <a:t>2128d</a:t>
            </a:r>
            <a:r>
              <a:rPr lang="en-US" dirty="0">
                <a:solidFill>
                  <a:srgbClr val="002060"/>
                </a:solidFill>
                <a:latin typeface="Montserrat" panose="00000500000000000000" pitchFamily="50" charset="0"/>
                <a:ea typeface="Arial"/>
                <a:cs typeface="Arial"/>
                <a:sym typeface="Arial"/>
              </a:rPr>
              <a:t> and so on.</a:t>
            </a:r>
          </a:p>
          <a:p>
            <a:pPr marL="342900" indent="-342900" algn="l">
              <a:lnSpc>
                <a:spcPct val="150000"/>
              </a:lnSpc>
              <a:buFont typeface="Arial" panose="020B0604020202020204" pitchFamily="34" charset="0"/>
              <a:buChar char="•"/>
            </a:pPr>
            <a:r>
              <a:rPr lang="en-US" dirty="0">
                <a:solidFill>
                  <a:srgbClr val="002060"/>
                </a:solidFill>
                <a:latin typeface="Montserrat" panose="00000500000000000000" pitchFamily="50" charset="0"/>
                <a:ea typeface="Arial"/>
                <a:cs typeface="Arial"/>
                <a:sym typeface="Arial"/>
              </a:rPr>
              <a:t>This is because the size of a float is </a:t>
            </a:r>
            <a:r>
              <a:rPr lang="en-US" b="1" dirty="0">
                <a:solidFill>
                  <a:srgbClr val="002060"/>
                </a:solidFill>
                <a:latin typeface="Montserrat" panose="00000500000000000000" pitchFamily="50" charset="0"/>
                <a:ea typeface="Arial"/>
                <a:cs typeface="Arial"/>
                <a:sym typeface="Arial"/>
              </a:rPr>
              <a:t>4</a:t>
            </a:r>
            <a:r>
              <a:rPr lang="en-US" dirty="0">
                <a:solidFill>
                  <a:srgbClr val="002060"/>
                </a:solidFill>
                <a:latin typeface="Montserrat" panose="00000500000000000000" pitchFamily="50" charset="0"/>
                <a:ea typeface="Arial"/>
                <a:cs typeface="Arial"/>
                <a:sym typeface="Arial"/>
              </a:rPr>
              <a:t> bytes.</a:t>
            </a:r>
          </a:p>
        </p:txBody>
      </p:sp>
      <p:sp>
        <p:nvSpPr>
          <p:cNvPr id="4" name="Subtitle 2"/>
          <p:cNvSpPr txBox="1">
            <a:spLocks/>
          </p:cNvSpPr>
          <p:nvPr/>
        </p:nvSpPr>
        <p:spPr>
          <a:xfrm>
            <a:off x="814811" y="3503690"/>
            <a:ext cx="10399413" cy="6880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600" dirty="0">
              <a:solidFill>
                <a:srgbClr val="002060"/>
              </a:solidFill>
              <a:latin typeface="Montserrat" panose="00000500000000000000" pitchFamily="50" charset="0"/>
              <a:ea typeface="Arial"/>
              <a:cs typeface="Arial"/>
              <a:sym typeface="Arial"/>
            </a:endParaRPr>
          </a:p>
        </p:txBody>
      </p:sp>
    </p:spTree>
    <p:extLst>
      <p:ext uri="{BB962C8B-B14F-4D97-AF65-F5344CB8AC3E}">
        <p14:creationId xmlns:p14="http://schemas.microsoft.com/office/powerpoint/2010/main" val="2512003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808"/>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Initialize an array:</a:t>
            </a:r>
          </a:p>
        </p:txBody>
      </p:sp>
      <p:sp>
        <p:nvSpPr>
          <p:cNvPr id="3" name="Subtitle 2"/>
          <p:cNvSpPr>
            <a:spLocks noGrp="1"/>
          </p:cNvSpPr>
          <p:nvPr>
            <p:ph type="subTitle" idx="1"/>
          </p:nvPr>
        </p:nvSpPr>
        <p:spPr>
          <a:xfrm>
            <a:off x="659393" y="1172423"/>
            <a:ext cx="10981854" cy="1389708"/>
          </a:xfrm>
        </p:spPr>
        <p:txBody>
          <a:bodyPr>
            <a:normAutofit/>
          </a:bodyPr>
          <a:lstStyle/>
          <a:p>
            <a:pPr marL="342900" indent="-342900" algn="l">
              <a:lnSpc>
                <a:spcPct val="150000"/>
              </a:lnSpc>
              <a:buFont typeface="Arial" panose="020B0604020202020204" pitchFamily="34" charset="0"/>
              <a:buChar char="•"/>
            </a:pPr>
            <a:r>
              <a:rPr lang="en-US" dirty="0">
                <a:solidFill>
                  <a:srgbClr val="002060"/>
                </a:solidFill>
                <a:latin typeface="Montserrat" panose="00000500000000000000" pitchFamily="50" charset="0"/>
                <a:ea typeface="Arial"/>
                <a:cs typeface="Arial"/>
                <a:sym typeface="Arial"/>
              </a:rPr>
              <a:t>It is possible to initialize an array during declaration. For example,</a:t>
            </a:r>
          </a:p>
          <a:p>
            <a:pPr>
              <a:lnSpc>
                <a:spcPct val="150000"/>
              </a:lnSpc>
            </a:pPr>
            <a:r>
              <a:rPr lang="en-US" dirty="0">
                <a:solidFill>
                  <a:srgbClr val="002060"/>
                </a:solidFill>
                <a:latin typeface="Montserrat" panose="00000500000000000000" pitchFamily="50" charset="0"/>
                <a:ea typeface="Arial"/>
                <a:cs typeface="Arial"/>
                <a:sym typeface="Arial"/>
              </a:rPr>
              <a:t>float </a:t>
            </a:r>
            <a:r>
              <a:rPr lang="en-US" dirty="0">
                <a:latin typeface="Montserrat" panose="00000500000000000000" pitchFamily="50" charset="0"/>
                <a:ea typeface="Arial"/>
                <a:cs typeface="Arial"/>
                <a:sym typeface="Arial"/>
              </a:rPr>
              <a:t>marks</a:t>
            </a:r>
            <a:r>
              <a:rPr lang="en-US" dirty="0">
                <a:solidFill>
                  <a:srgbClr val="002060"/>
                </a:solidFill>
                <a:latin typeface="Montserrat" panose="00000500000000000000" pitchFamily="50" charset="0"/>
                <a:ea typeface="Arial"/>
                <a:cs typeface="Arial"/>
                <a:sym typeface="Arial"/>
              </a:rPr>
              <a:t> [</a:t>
            </a:r>
            <a:r>
              <a:rPr lang="en-US" dirty="0">
                <a:solidFill>
                  <a:schemeClr val="accent2"/>
                </a:solidFill>
                <a:latin typeface="Montserrat" panose="00000500000000000000" pitchFamily="50" charset="0"/>
                <a:ea typeface="Arial"/>
                <a:cs typeface="Arial"/>
                <a:sym typeface="Arial"/>
              </a:rPr>
              <a:t>6</a:t>
            </a:r>
            <a:r>
              <a:rPr lang="en-US" dirty="0">
                <a:solidFill>
                  <a:srgbClr val="002060"/>
                </a:solidFill>
                <a:latin typeface="Montserrat" panose="00000500000000000000" pitchFamily="50" charset="0"/>
                <a:ea typeface="Arial"/>
                <a:cs typeface="Arial"/>
                <a:sym typeface="Arial"/>
              </a:rPr>
              <a:t>] = {</a:t>
            </a:r>
            <a:r>
              <a:rPr lang="en-US" dirty="0">
                <a:solidFill>
                  <a:schemeClr val="accent2"/>
                </a:solidFill>
                <a:latin typeface="Montserrat" panose="00000500000000000000" pitchFamily="50" charset="0"/>
                <a:ea typeface="Arial"/>
                <a:cs typeface="Arial"/>
                <a:sym typeface="Arial"/>
              </a:rPr>
              <a:t>19</a:t>
            </a:r>
            <a:r>
              <a:rPr lang="en-US" dirty="0">
                <a:solidFill>
                  <a:srgbClr val="002060"/>
                </a:solidFill>
                <a:latin typeface="Montserrat" panose="00000500000000000000" pitchFamily="50" charset="0"/>
                <a:ea typeface="Arial"/>
                <a:cs typeface="Arial"/>
                <a:sym typeface="Arial"/>
              </a:rPr>
              <a:t>, </a:t>
            </a:r>
            <a:r>
              <a:rPr lang="en-US" dirty="0">
                <a:solidFill>
                  <a:schemeClr val="accent2"/>
                </a:solidFill>
                <a:latin typeface="Montserrat" panose="00000500000000000000" pitchFamily="50" charset="0"/>
                <a:ea typeface="Arial"/>
                <a:cs typeface="Arial"/>
                <a:sym typeface="Arial"/>
              </a:rPr>
              <a:t>10</a:t>
            </a:r>
            <a:r>
              <a:rPr lang="en-US" dirty="0">
                <a:solidFill>
                  <a:srgbClr val="002060"/>
                </a:solidFill>
                <a:latin typeface="Montserrat" panose="00000500000000000000" pitchFamily="50" charset="0"/>
                <a:ea typeface="Arial"/>
                <a:cs typeface="Arial"/>
                <a:sym typeface="Arial"/>
              </a:rPr>
              <a:t>, </a:t>
            </a:r>
            <a:r>
              <a:rPr lang="en-US" dirty="0">
                <a:solidFill>
                  <a:schemeClr val="accent2"/>
                </a:solidFill>
                <a:latin typeface="Montserrat" panose="00000500000000000000" pitchFamily="50" charset="0"/>
                <a:ea typeface="Arial"/>
                <a:cs typeface="Arial"/>
                <a:sym typeface="Arial"/>
              </a:rPr>
              <a:t>8</a:t>
            </a:r>
            <a:r>
              <a:rPr lang="en-US" dirty="0">
                <a:solidFill>
                  <a:srgbClr val="002060"/>
                </a:solidFill>
                <a:latin typeface="Montserrat" panose="00000500000000000000" pitchFamily="50" charset="0"/>
                <a:ea typeface="Arial"/>
                <a:cs typeface="Arial"/>
                <a:sym typeface="Arial"/>
              </a:rPr>
              <a:t>, </a:t>
            </a:r>
            <a:r>
              <a:rPr lang="en-US" dirty="0">
                <a:solidFill>
                  <a:schemeClr val="accent2"/>
                </a:solidFill>
                <a:latin typeface="Montserrat" panose="00000500000000000000" pitchFamily="50" charset="0"/>
                <a:ea typeface="Arial"/>
                <a:cs typeface="Arial"/>
                <a:sym typeface="Arial"/>
              </a:rPr>
              <a:t>17</a:t>
            </a:r>
            <a:r>
              <a:rPr lang="en-US" dirty="0">
                <a:solidFill>
                  <a:srgbClr val="002060"/>
                </a:solidFill>
                <a:latin typeface="Montserrat" panose="00000500000000000000" pitchFamily="50" charset="0"/>
                <a:ea typeface="Arial"/>
                <a:cs typeface="Arial"/>
                <a:sym typeface="Arial"/>
              </a:rPr>
              <a:t>, </a:t>
            </a:r>
            <a:r>
              <a:rPr lang="en-US" dirty="0">
                <a:solidFill>
                  <a:schemeClr val="accent2"/>
                </a:solidFill>
                <a:latin typeface="Montserrat" panose="00000500000000000000" pitchFamily="50" charset="0"/>
                <a:ea typeface="Arial"/>
                <a:cs typeface="Arial"/>
                <a:sym typeface="Arial"/>
              </a:rPr>
              <a:t>19, 25</a:t>
            </a:r>
            <a:r>
              <a:rPr lang="en-US" dirty="0">
                <a:solidFill>
                  <a:srgbClr val="002060"/>
                </a:solidFill>
                <a:latin typeface="Montserrat" panose="00000500000000000000" pitchFamily="50" charset="0"/>
                <a:ea typeface="Arial"/>
                <a:cs typeface="Arial"/>
                <a:sym typeface="Arial"/>
              </a:rPr>
              <a:t>}</a:t>
            </a:r>
          </a:p>
        </p:txBody>
      </p:sp>
      <p:sp>
        <p:nvSpPr>
          <p:cNvPr id="4" name="Subtitle 2"/>
          <p:cNvSpPr txBox="1">
            <a:spLocks/>
          </p:cNvSpPr>
          <p:nvPr/>
        </p:nvSpPr>
        <p:spPr>
          <a:xfrm>
            <a:off x="814811" y="3503690"/>
            <a:ext cx="10399413" cy="6880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600" dirty="0">
              <a:solidFill>
                <a:srgbClr val="002060"/>
              </a:solidFill>
              <a:latin typeface="Montserrat" panose="00000500000000000000" pitchFamily="50" charset="0"/>
              <a:ea typeface="Arial"/>
              <a:cs typeface="Arial"/>
              <a:sym typeface="Arial"/>
            </a:endParaRPr>
          </a:p>
        </p:txBody>
      </p:sp>
      <p:sp>
        <p:nvSpPr>
          <p:cNvPr id="5" name="Subtitle 2"/>
          <p:cNvSpPr txBox="1">
            <a:spLocks/>
          </p:cNvSpPr>
          <p:nvPr/>
        </p:nvSpPr>
        <p:spPr>
          <a:xfrm>
            <a:off x="814811" y="2648136"/>
            <a:ext cx="10981854" cy="13897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50000"/>
              </a:lnSpc>
              <a:buFont typeface="Arial" panose="020B0604020202020204" pitchFamily="34" charset="0"/>
              <a:buChar char="•"/>
            </a:pPr>
            <a:r>
              <a:rPr lang="en-US" dirty="0">
                <a:solidFill>
                  <a:srgbClr val="002060"/>
                </a:solidFill>
                <a:latin typeface="Montserrat" panose="00000500000000000000" pitchFamily="50" charset="0"/>
                <a:ea typeface="Arial"/>
                <a:cs typeface="Arial"/>
                <a:sym typeface="Arial"/>
              </a:rPr>
              <a:t>You can also initialize an array</a:t>
            </a:r>
          </a:p>
          <a:p>
            <a:pPr>
              <a:lnSpc>
                <a:spcPct val="150000"/>
              </a:lnSpc>
            </a:pPr>
            <a:r>
              <a:rPr lang="en-US" dirty="0">
                <a:solidFill>
                  <a:srgbClr val="002060"/>
                </a:solidFill>
                <a:latin typeface="Montserrat" panose="00000500000000000000" pitchFamily="50" charset="0"/>
                <a:ea typeface="Arial"/>
                <a:cs typeface="Arial"/>
                <a:sym typeface="Arial"/>
              </a:rPr>
              <a:t>float </a:t>
            </a:r>
            <a:r>
              <a:rPr lang="en-US" dirty="0">
                <a:latin typeface="Montserrat" panose="00000500000000000000" pitchFamily="50" charset="0"/>
                <a:ea typeface="Arial"/>
                <a:cs typeface="Arial"/>
                <a:sym typeface="Arial"/>
              </a:rPr>
              <a:t>marks</a:t>
            </a:r>
            <a:r>
              <a:rPr lang="en-US" dirty="0">
                <a:solidFill>
                  <a:srgbClr val="002060"/>
                </a:solidFill>
                <a:latin typeface="Montserrat" panose="00000500000000000000" pitchFamily="50" charset="0"/>
                <a:ea typeface="Arial"/>
                <a:cs typeface="Arial"/>
                <a:sym typeface="Arial"/>
              </a:rPr>
              <a:t> [] = {</a:t>
            </a:r>
            <a:r>
              <a:rPr lang="en-US" dirty="0">
                <a:solidFill>
                  <a:schemeClr val="accent2"/>
                </a:solidFill>
                <a:latin typeface="Montserrat" panose="00000500000000000000" pitchFamily="50" charset="0"/>
                <a:ea typeface="Arial"/>
                <a:cs typeface="Arial"/>
                <a:sym typeface="Arial"/>
              </a:rPr>
              <a:t>19</a:t>
            </a:r>
            <a:r>
              <a:rPr lang="en-US" dirty="0">
                <a:solidFill>
                  <a:srgbClr val="002060"/>
                </a:solidFill>
                <a:latin typeface="Montserrat" panose="00000500000000000000" pitchFamily="50" charset="0"/>
                <a:ea typeface="Arial"/>
                <a:cs typeface="Arial"/>
                <a:sym typeface="Arial"/>
              </a:rPr>
              <a:t>, </a:t>
            </a:r>
            <a:r>
              <a:rPr lang="en-US" dirty="0">
                <a:solidFill>
                  <a:schemeClr val="accent2"/>
                </a:solidFill>
                <a:latin typeface="Montserrat" panose="00000500000000000000" pitchFamily="50" charset="0"/>
                <a:ea typeface="Arial"/>
                <a:cs typeface="Arial"/>
                <a:sym typeface="Arial"/>
              </a:rPr>
              <a:t>10</a:t>
            </a:r>
            <a:r>
              <a:rPr lang="en-US" dirty="0">
                <a:solidFill>
                  <a:srgbClr val="002060"/>
                </a:solidFill>
                <a:latin typeface="Montserrat" panose="00000500000000000000" pitchFamily="50" charset="0"/>
                <a:ea typeface="Arial"/>
                <a:cs typeface="Arial"/>
                <a:sym typeface="Arial"/>
              </a:rPr>
              <a:t>, </a:t>
            </a:r>
            <a:r>
              <a:rPr lang="en-US" dirty="0">
                <a:solidFill>
                  <a:schemeClr val="accent2"/>
                </a:solidFill>
                <a:latin typeface="Montserrat" panose="00000500000000000000" pitchFamily="50" charset="0"/>
                <a:ea typeface="Arial"/>
                <a:cs typeface="Arial"/>
                <a:sym typeface="Arial"/>
              </a:rPr>
              <a:t>8</a:t>
            </a:r>
            <a:r>
              <a:rPr lang="en-US" dirty="0">
                <a:solidFill>
                  <a:srgbClr val="002060"/>
                </a:solidFill>
                <a:latin typeface="Montserrat" panose="00000500000000000000" pitchFamily="50" charset="0"/>
                <a:ea typeface="Arial"/>
                <a:cs typeface="Arial"/>
                <a:sym typeface="Arial"/>
              </a:rPr>
              <a:t>, </a:t>
            </a:r>
            <a:r>
              <a:rPr lang="en-US" dirty="0">
                <a:solidFill>
                  <a:schemeClr val="accent2"/>
                </a:solidFill>
                <a:latin typeface="Montserrat" panose="00000500000000000000" pitchFamily="50" charset="0"/>
                <a:ea typeface="Arial"/>
                <a:cs typeface="Arial"/>
                <a:sym typeface="Arial"/>
              </a:rPr>
              <a:t>17</a:t>
            </a:r>
            <a:r>
              <a:rPr lang="en-US" dirty="0">
                <a:solidFill>
                  <a:srgbClr val="002060"/>
                </a:solidFill>
                <a:latin typeface="Montserrat" panose="00000500000000000000" pitchFamily="50" charset="0"/>
                <a:ea typeface="Arial"/>
                <a:cs typeface="Arial"/>
                <a:sym typeface="Arial"/>
              </a:rPr>
              <a:t>, </a:t>
            </a:r>
            <a:r>
              <a:rPr lang="en-US" dirty="0">
                <a:solidFill>
                  <a:schemeClr val="accent2"/>
                </a:solidFill>
                <a:latin typeface="Montserrat" panose="00000500000000000000" pitchFamily="50" charset="0"/>
                <a:ea typeface="Arial"/>
                <a:cs typeface="Arial"/>
                <a:sym typeface="Arial"/>
              </a:rPr>
              <a:t>19, 25</a:t>
            </a:r>
            <a:r>
              <a:rPr lang="en-US" dirty="0">
                <a:solidFill>
                  <a:srgbClr val="002060"/>
                </a:solidFill>
                <a:latin typeface="Montserrat" panose="00000500000000000000" pitchFamily="50" charset="0"/>
                <a:ea typeface="Arial"/>
                <a:cs typeface="Arial"/>
                <a:sym typeface="Arial"/>
              </a:rPr>
              <a:t>}</a:t>
            </a:r>
          </a:p>
        </p:txBody>
      </p:sp>
      <p:sp>
        <p:nvSpPr>
          <p:cNvPr id="6" name="Rectangle 5"/>
          <p:cNvSpPr/>
          <p:nvPr/>
        </p:nvSpPr>
        <p:spPr>
          <a:xfrm>
            <a:off x="4037846" y="4037846"/>
            <a:ext cx="7831247" cy="584775"/>
          </a:xfrm>
          <a:prstGeom prst="rect">
            <a:avLst/>
          </a:prstGeom>
        </p:spPr>
        <p:txBody>
          <a:bodyPr wrap="square">
            <a:spAutoFit/>
          </a:bodyPr>
          <a:lstStyle/>
          <a:p>
            <a:r>
              <a:rPr lang="en-US" sz="1600" dirty="0">
                <a:latin typeface="Montserrat" panose="00000500000000000000" pitchFamily="50" charset="0"/>
              </a:rPr>
              <a:t>* Here, we haven't specified the size. However, the compiler knows its size is 5 as we are initializing it with 6 elements.</a:t>
            </a:r>
          </a:p>
        </p:txBody>
      </p:sp>
      <p:sp>
        <p:nvSpPr>
          <p:cNvPr id="7" name="Rectangle 6"/>
          <p:cNvSpPr/>
          <p:nvPr/>
        </p:nvSpPr>
        <p:spPr>
          <a:xfrm>
            <a:off x="1291626" y="5816849"/>
            <a:ext cx="9922598" cy="715224"/>
          </a:xfrm>
          <a:prstGeom prst="rect">
            <a:avLst/>
          </a:prstGeom>
          <a:solidFill>
            <a:srgbClr val="00206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1291626" y="4830020"/>
            <a:ext cx="9922598" cy="986829"/>
            <a:chOff x="2860896" y="2172830"/>
            <a:chExt cx="8311080" cy="986829"/>
          </a:xfrm>
        </p:grpSpPr>
        <p:sp>
          <p:nvSpPr>
            <p:cNvPr id="9" name="Rectangle 8"/>
            <p:cNvSpPr/>
            <p:nvPr/>
          </p:nvSpPr>
          <p:spPr>
            <a:xfrm>
              <a:off x="2860896" y="2172832"/>
              <a:ext cx="1385180"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p:cNvSpPr/>
            <p:nvPr/>
          </p:nvSpPr>
          <p:spPr>
            <a:xfrm>
              <a:off x="4246076" y="2172831"/>
              <a:ext cx="1385180"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Rectangle 10"/>
            <p:cNvSpPr/>
            <p:nvPr/>
          </p:nvSpPr>
          <p:spPr>
            <a:xfrm>
              <a:off x="5631256" y="2172832"/>
              <a:ext cx="1385180"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p:cNvSpPr/>
            <p:nvPr/>
          </p:nvSpPr>
          <p:spPr>
            <a:xfrm>
              <a:off x="7016436" y="2172831"/>
              <a:ext cx="1385180"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2"/>
            <p:cNvSpPr/>
            <p:nvPr/>
          </p:nvSpPr>
          <p:spPr>
            <a:xfrm>
              <a:off x="8401616" y="2172831"/>
              <a:ext cx="1385180"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p:cNvSpPr/>
            <p:nvPr/>
          </p:nvSpPr>
          <p:spPr>
            <a:xfrm>
              <a:off x="9786796" y="2172830"/>
              <a:ext cx="1385180" cy="986827"/>
            </a:xfrm>
            <a:prstGeom prst="rect">
              <a:avLst/>
            </a:prstGeom>
            <a:solidFill>
              <a:schemeClr val="bg1"/>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15" name="TextBox 14"/>
          <p:cNvSpPr txBox="1"/>
          <p:nvPr/>
        </p:nvSpPr>
        <p:spPr>
          <a:xfrm>
            <a:off x="1421393" y="5898328"/>
            <a:ext cx="1523999" cy="523220"/>
          </a:xfrm>
          <a:prstGeom prst="rect">
            <a:avLst/>
          </a:prstGeom>
          <a:noFill/>
        </p:spPr>
        <p:txBody>
          <a:bodyPr wrap="square" rtlCol="0">
            <a:spAutoFit/>
          </a:bodyPr>
          <a:lstStyle/>
          <a:p>
            <a:r>
              <a:rPr lang="en-US" sz="2800" dirty="0">
                <a:solidFill>
                  <a:schemeClr val="bg1"/>
                </a:solidFill>
              </a:rPr>
              <a:t>marks[0]</a:t>
            </a:r>
          </a:p>
        </p:txBody>
      </p:sp>
      <p:sp>
        <p:nvSpPr>
          <p:cNvPr id="16" name="TextBox 15"/>
          <p:cNvSpPr txBox="1"/>
          <p:nvPr/>
        </p:nvSpPr>
        <p:spPr>
          <a:xfrm>
            <a:off x="3075159" y="5912851"/>
            <a:ext cx="1523999" cy="523220"/>
          </a:xfrm>
          <a:prstGeom prst="rect">
            <a:avLst/>
          </a:prstGeom>
          <a:noFill/>
        </p:spPr>
        <p:txBody>
          <a:bodyPr wrap="square" rtlCol="0">
            <a:spAutoFit/>
          </a:bodyPr>
          <a:lstStyle/>
          <a:p>
            <a:r>
              <a:rPr lang="en-US" sz="2800" dirty="0">
                <a:solidFill>
                  <a:schemeClr val="bg1"/>
                </a:solidFill>
              </a:rPr>
              <a:t>marks[1]</a:t>
            </a:r>
          </a:p>
        </p:txBody>
      </p:sp>
      <p:sp>
        <p:nvSpPr>
          <p:cNvPr id="17" name="TextBox 16"/>
          <p:cNvSpPr txBox="1"/>
          <p:nvPr/>
        </p:nvSpPr>
        <p:spPr>
          <a:xfrm>
            <a:off x="4728925" y="5898328"/>
            <a:ext cx="1523999" cy="523220"/>
          </a:xfrm>
          <a:prstGeom prst="rect">
            <a:avLst/>
          </a:prstGeom>
          <a:noFill/>
        </p:spPr>
        <p:txBody>
          <a:bodyPr wrap="square" rtlCol="0">
            <a:spAutoFit/>
          </a:bodyPr>
          <a:lstStyle/>
          <a:p>
            <a:r>
              <a:rPr lang="en-US" sz="2800" dirty="0">
                <a:solidFill>
                  <a:schemeClr val="bg1"/>
                </a:solidFill>
              </a:rPr>
              <a:t>marks[2]</a:t>
            </a:r>
          </a:p>
        </p:txBody>
      </p:sp>
      <p:sp>
        <p:nvSpPr>
          <p:cNvPr id="18" name="TextBox 17"/>
          <p:cNvSpPr txBox="1"/>
          <p:nvPr/>
        </p:nvSpPr>
        <p:spPr>
          <a:xfrm>
            <a:off x="6382691" y="5912851"/>
            <a:ext cx="1523999" cy="523220"/>
          </a:xfrm>
          <a:prstGeom prst="rect">
            <a:avLst/>
          </a:prstGeom>
          <a:noFill/>
        </p:spPr>
        <p:txBody>
          <a:bodyPr wrap="square" rtlCol="0">
            <a:spAutoFit/>
          </a:bodyPr>
          <a:lstStyle/>
          <a:p>
            <a:r>
              <a:rPr lang="en-US" sz="2800" dirty="0">
                <a:solidFill>
                  <a:schemeClr val="bg1"/>
                </a:solidFill>
              </a:rPr>
              <a:t>marks[3]</a:t>
            </a:r>
          </a:p>
        </p:txBody>
      </p:sp>
      <p:sp>
        <p:nvSpPr>
          <p:cNvPr id="19" name="TextBox 18"/>
          <p:cNvSpPr txBox="1"/>
          <p:nvPr/>
        </p:nvSpPr>
        <p:spPr>
          <a:xfrm>
            <a:off x="8036459" y="5883805"/>
            <a:ext cx="1523999" cy="523220"/>
          </a:xfrm>
          <a:prstGeom prst="rect">
            <a:avLst/>
          </a:prstGeom>
          <a:noFill/>
        </p:spPr>
        <p:txBody>
          <a:bodyPr wrap="square" rtlCol="0">
            <a:spAutoFit/>
          </a:bodyPr>
          <a:lstStyle/>
          <a:p>
            <a:r>
              <a:rPr lang="en-US" sz="2800" dirty="0">
                <a:solidFill>
                  <a:schemeClr val="bg1"/>
                </a:solidFill>
              </a:rPr>
              <a:t>marks[4]</a:t>
            </a:r>
          </a:p>
        </p:txBody>
      </p:sp>
      <p:sp>
        <p:nvSpPr>
          <p:cNvPr id="20" name="TextBox 19"/>
          <p:cNvSpPr txBox="1"/>
          <p:nvPr/>
        </p:nvSpPr>
        <p:spPr>
          <a:xfrm>
            <a:off x="9690225" y="5898328"/>
            <a:ext cx="1523999" cy="523220"/>
          </a:xfrm>
          <a:prstGeom prst="rect">
            <a:avLst/>
          </a:prstGeom>
          <a:noFill/>
        </p:spPr>
        <p:txBody>
          <a:bodyPr wrap="square" rtlCol="0">
            <a:spAutoFit/>
          </a:bodyPr>
          <a:lstStyle/>
          <a:p>
            <a:r>
              <a:rPr lang="en-US" sz="2800" dirty="0">
                <a:solidFill>
                  <a:schemeClr val="bg1"/>
                </a:solidFill>
              </a:rPr>
              <a:t>marks[5]</a:t>
            </a:r>
          </a:p>
        </p:txBody>
      </p:sp>
      <p:sp>
        <p:nvSpPr>
          <p:cNvPr id="21" name="TextBox 20"/>
          <p:cNvSpPr txBox="1"/>
          <p:nvPr/>
        </p:nvSpPr>
        <p:spPr>
          <a:xfrm>
            <a:off x="1773722" y="4969490"/>
            <a:ext cx="689574" cy="707886"/>
          </a:xfrm>
          <a:prstGeom prst="rect">
            <a:avLst/>
          </a:prstGeom>
          <a:noFill/>
        </p:spPr>
        <p:txBody>
          <a:bodyPr wrap="square" rtlCol="0">
            <a:spAutoFit/>
          </a:bodyPr>
          <a:lstStyle/>
          <a:p>
            <a:r>
              <a:rPr lang="en-US" sz="4000" dirty="0">
                <a:latin typeface="Montserrat" panose="00000500000000000000" pitchFamily="50" charset="0"/>
              </a:rPr>
              <a:t>19</a:t>
            </a:r>
          </a:p>
        </p:txBody>
      </p:sp>
      <p:sp>
        <p:nvSpPr>
          <p:cNvPr id="22" name="TextBox 21"/>
          <p:cNvSpPr txBox="1"/>
          <p:nvPr/>
        </p:nvSpPr>
        <p:spPr>
          <a:xfrm>
            <a:off x="3427487" y="4986743"/>
            <a:ext cx="819341" cy="707886"/>
          </a:xfrm>
          <a:prstGeom prst="rect">
            <a:avLst/>
          </a:prstGeom>
          <a:noFill/>
        </p:spPr>
        <p:txBody>
          <a:bodyPr wrap="square" rtlCol="0">
            <a:spAutoFit/>
          </a:bodyPr>
          <a:lstStyle/>
          <a:p>
            <a:r>
              <a:rPr lang="en-US" sz="4000" dirty="0">
                <a:latin typeface="Montserrat" panose="00000500000000000000" pitchFamily="50" charset="0"/>
              </a:rPr>
              <a:t>10</a:t>
            </a:r>
          </a:p>
        </p:txBody>
      </p:sp>
      <p:sp>
        <p:nvSpPr>
          <p:cNvPr id="23" name="TextBox 22"/>
          <p:cNvSpPr txBox="1"/>
          <p:nvPr/>
        </p:nvSpPr>
        <p:spPr>
          <a:xfrm>
            <a:off x="5188382" y="4969490"/>
            <a:ext cx="689574" cy="707886"/>
          </a:xfrm>
          <a:prstGeom prst="rect">
            <a:avLst/>
          </a:prstGeom>
          <a:noFill/>
        </p:spPr>
        <p:txBody>
          <a:bodyPr wrap="square" rtlCol="0">
            <a:spAutoFit/>
          </a:bodyPr>
          <a:lstStyle/>
          <a:p>
            <a:r>
              <a:rPr lang="en-US" sz="4000" dirty="0">
                <a:latin typeface="Montserrat" panose="00000500000000000000" pitchFamily="50" charset="0"/>
              </a:rPr>
              <a:t>8</a:t>
            </a:r>
          </a:p>
        </p:txBody>
      </p:sp>
      <p:sp>
        <p:nvSpPr>
          <p:cNvPr id="24" name="TextBox 23"/>
          <p:cNvSpPr txBox="1"/>
          <p:nvPr/>
        </p:nvSpPr>
        <p:spPr>
          <a:xfrm>
            <a:off x="6809327" y="4977681"/>
            <a:ext cx="722395" cy="707886"/>
          </a:xfrm>
          <a:prstGeom prst="rect">
            <a:avLst/>
          </a:prstGeom>
          <a:noFill/>
        </p:spPr>
        <p:txBody>
          <a:bodyPr wrap="square" rtlCol="0">
            <a:spAutoFit/>
          </a:bodyPr>
          <a:lstStyle/>
          <a:p>
            <a:r>
              <a:rPr lang="en-US" sz="4000" dirty="0">
                <a:latin typeface="Montserrat" panose="00000500000000000000" pitchFamily="50" charset="0"/>
              </a:rPr>
              <a:t>17</a:t>
            </a:r>
          </a:p>
        </p:txBody>
      </p:sp>
      <p:sp>
        <p:nvSpPr>
          <p:cNvPr id="25" name="TextBox 24"/>
          <p:cNvSpPr txBox="1"/>
          <p:nvPr/>
        </p:nvSpPr>
        <p:spPr>
          <a:xfrm>
            <a:off x="8388788" y="4981185"/>
            <a:ext cx="689574" cy="707886"/>
          </a:xfrm>
          <a:prstGeom prst="rect">
            <a:avLst/>
          </a:prstGeom>
          <a:noFill/>
        </p:spPr>
        <p:txBody>
          <a:bodyPr wrap="square" rtlCol="0">
            <a:spAutoFit/>
          </a:bodyPr>
          <a:lstStyle/>
          <a:p>
            <a:r>
              <a:rPr lang="en-US" sz="4000" dirty="0">
                <a:latin typeface="Montserrat" panose="00000500000000000000" pitchFamily="50" charset="0"/>
              </a:rPr>
              <a:t>19</a:t>
            </a:r>
          </a:p>
        </p:txBody>
      </p:sp>
      <p:sp>
        <p:nvSpPr>
          <p:cNvPr id="26" name="TextBox 25"/>
          <p:cNvSpPr txBox="1"/>
          <p:nvPr/>
        </p:nvSpPr>
        <p:spPr>
          <a:xfrm>
            <a:off x="10042553" y="4998438"/>
            <a:ext cx="819341" cy="707886"/>
          </a:xfrm>
          <a:prstGeom prst="rect">
            <a:avLst/>
          </a:prstGeom>
          <a:noFill/>
        </p:spPr>
        <p:txBody>
          <a:bodyPr wrap="square" rtlCol="0">
            <a:spAutoFit/>
          </a:bodyPr>
          <a:lstStyle/>
          <a:p>
            <a:r>
              <a:rPr lang="en-US" sz="4000" dirty="0">
                <a:latin typeface="Montserrat" panose="00000500000000000000" pitchFamily="50" charset="0"/>
              </a:rPr>
              <a:t>25</a:t>
            </a:r>
          </a:p>
        </p:txBody>
      </p:sp>
    </p:spTree>
    <p:extLst>
      <p:ext uri="{BB962C8B-B14F-4D97-AF65-F5344CB8AC3E}">
        <p14:creationId xmlns:p14="http://schemas.microsoft.com/office/powerpoint/2010/main" val="3610505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808"/>
            <a:ext cx="12192000" cy="769545"/>
          </a:xfrm>
        </p:spPr>
        <p:txBody>
          <a:bodyPr>
            <a:normAutofit/>
          </a:bodyPr>
          <a:lstStyle/>
          <a:p>
            <a:r>
              <a:rPr lang="en-US" sz="4400" b="1" dirty="0">
                <a:solidFill>
                  <a:srgbClr val="7030A0"/>
                </a:solidFill>
                <a:effectLst>
                  <a:outerShdw blurRad="38100" dist="38100" dir="2700000" algn="tl">
                    <a:srgbClr val="000000">
                      <a:alpha val="43137"/>
                    </a:srgbClr>
                  </a:outerShdw>
                </a:effectLst>
                <a:latin typeface="Montserrat" panose="00000500000000000000" pitchFamily="50" charset="0"/>
              </a:rPr>
              <a:t>Array Sizes:</a:t>
            </a:r>
          </a:p>
        </p:txBody>
      </p:sp>
      <p:sp>
        <p:nvSpPr>
          <p:cNvPr id="3" name="Subtitle 2"/>
          <p:cNvSpPr>
            <a:spLocks noGrp="1"/>
          </p:cNvSpPr>
          <p:nvPr>
            <p:ph type="subTitle" idx="1"/>
          </p:nvPr>
        </p:nvSpPr>
        <p:spPr>
          <a:xfrm>
            <a:off x="659393" y="1172423"/>
            <a:ext cx="10981854" cy="1190531"/>
          </a:xfrm>
        </p:spPr>
        <p:txBody>
          <a:bodyPr>
            <a:normAutofit/>
          </a:bodyPr>
          <a:lstStyle/>
          <a:p>
            <a:pPr>
              <a:lnSpc>
                <a:spcPct val="150000"/>
              </a:lnSpc>
            </a:pPr>
            <a:r>
              <a:rPr lang="en-US" sz="4400" dirty="0">
                <a:solidFill>
                  <a:srgbClr val="002060"/>
                </a:solidFill>
                <a:latin typeface="Montserrat" panose="00000500000000000000" pitchFamily="50" charset="0"/>
                <a:ea typeface="Arial"/>
                <a:cs typeface="Arial"/>
                <a:sym typeface="Arial"/>
              </a:rPr>
              <a:t>int </a:t>
            </a:r>
            <a:r>
              <a:rPr lang="en-US" sz="4400" dirty="0">
                <a:latin typeface="Montserrat" panose="00000500000000000000" pitchFamily="50" charset="0"/>
                <a:ea typeface="Arial"/>
                <a:cs typeface="Arial"/>
                <a:sym typeface="Arial"/>
              </a:rPr>
              <a:t>marks</a:t>
            </a:r>
            <a:r>
              <a:rPr lang="en-US" sz="4400" dirty="0">
                <a:solidFill>
                  <a:srgbClr val="002060"/>
                </a:solidFill>
                <a:latin typeface="Montserrat" panose="00000500000000000000" pitchFamily="50" charset="0"/>
                <a:ea typeface="Arial"/>
                <a:cs typeface="Arial"/>
                <a:sym typeface="Arial"/>
              </a:rPr>
              <a:t> [</a:t>
            </a:r>
            <a:r>
              <a:rPr lang="en-US" sz="4400" dirty="0">
                <a:solidFill>
                  <a:schemeClr val="accent2"/>
                </a:solidFill>
                <a:latin typeface="Montserrat" panose="00000500000000000000" pitchFamily="50" charset="0"/>
                <a:ea typeface="Arial"/>
                <a:cs typeface="Arial"/>
                <a:sym typeface="Arial"/>
              </a:rPr>
              <a:t>6</a:t>
            </a:r>
            <a:r>
              <a:rPr lang="en-US" sz="4400" dirty="0">
                <a:solidFill>
                  <a:srgbClr val="002060"/>
                </a:solidFill>
                <a:latin typeface="Montserrat" panose="00000500000000000000" pitchFamily="50" charset="0"/>
                <a:ea typeface="Arial"/>
                <a:cs typeface="Arial"/>
                <a:sym typeface="Arial"/>
              </a:rPr>
              <a:t>]</a:t>
            </a:r>
            <a:r>
              <a:rPr lang="en-US" sz="4400" dirty="0">
                <a:latin typeface="Montserrat" panose="00000500000000000000" pitchFamily="50" charset="0"/>
                <a:ea typeface="Arial"/>
                <a:cs typeface="Arial"/>
                <a:sym typeface="Arial"/>
              </a:rPr>
              <a:t>;</a:t>
            </a:r>
          </a:p>
        </p:txBody>
      </p:sp>
      <p:sp>
        <p:nvSpPr>
          <p:cNvPr id="4" name="Subtitle 2"/>
          <p:cNvSpPr txBox="1">
            <a:spLocks/>
          </p:cNvSpPr>
          <p:nvPr/>
        </p:nvSpPr>
        <p:spPr>
          <a:xfrm>
            <a:off x="814811" y="3503690"/>
            <a:ext cx="10399413" cy="6880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600" dirty="0">
              <a:solidFill>
                <a:srgbClr val="002060"/>
              </a:solidFill>
              <a:latin typeface="Montserrat" panose="00000500000000000000" pitchFamily="50" charset="0"/>
              <a:ea typeface="Arial"/>
              <a:cs typeface="Arial"/>
              <a:sym typeface="Arial"/>
            </a:endParaRPr>
          </a:p>
        </p:txBody>
      </p:sp>
      <p:sp>
        <p:nvSpPr>
          <p:cNvPr id="27" name="Subtitle 2"/>
          <p:cNvSpPr txBox="1">
            <a:spLocks/>
          </p:cNvSpPr>
          <p:nvPr/>
        </p:nvSpPr>
        <p:spPr>
          <a:xfrm>
            <a:off x="659393" y="2544024"/>
            <a:ext cx="10981854" cy="11905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sz="4400" dirty="0">
                <a:solidFill>
                  <a:srgbClr val="002060"/>
                </a:solidFill>
                <a:latin typeface="Montserrat" panose="00000500000000000000" pitchFamily="50" charset="0"/>
                <a:ea typeface="Arial"/>
                <a:cs typeface="Arial"/>
                <a:sym typeface="Arial"/>
              </a:rPr>
              <a:t>Size of (</a:t>
            </a:r>
            <a:r>
              <a:rPr lang="en-US" sz="4400" dirty="0">
                <a:latin typeface="Montserrat" panose="00000500000000000000" pitchFamily="50" charset="0"/>
                <a:ea typeface="Arial"/>
                <a:cs typeface="Arial"/>
                <a:sym typeface="Arial"/>
              </a:rPr>
              <a:t>array</a:t>
            </a:r>
            <a:r>
              <a:rPr lang="en-US" sz="4400" dirty="0">
                <a:solidFill>
                  <a:srgbClr val="002060"/>
                </a:solidFill>
                <a:latin typeface="Montserrat" panose="00000500000000000000" pitchFamily="50" charset="0"/>
                <a:ea typeface="Arial"/>
                <a:cs typeface="Arial"/>
                <a:sym typeface="Arial"/>
              </a:rPr>
              <a:t> [</a:t>
            </a:r>
            <a:r>
              <a:rPr lang="en-US" sz="4400" dirty="0">
                <a:solidFill>
                  <a:schemeClr val="accent2"/>
                </a:solidFill>
                <a:latin typeface="Montserrat" panose="00000500000000000000" pitchFamily="50" charset="0"/>
                <a:ea typeface="Arial"/>
                <a:cs typeface="Arial"/>
                <a:sym typeface="Arial"/>
              </a:rPr>
              <a:t>6</a:t>
            </a:r>
            <a:r>
              <a:rPr lang="en-US" sz="4400" dirty="0">
                <a:solidFill>
                  <a:srgbClr val="002060"/>
                </a:solidFill>
                <a:latin typeface="Montserrat" panose="00000500000000000000" pitchFamily="50" charset="0"/>
                <a:ea typeface="Arial"/>
                <a:cs typeface="Arial"/>
                <a:sym typeface="Arial"/>
              </a:rPr>
              <a:t>]) ? </a:t>
            </a:r>
            <a:r>
              <a:rPr lang="en-US" sz="4400" b="1" dirty="0">
                <a:solidFill>
                  <a:srgbClr val="002060"/>
                </a:solidFill>
                <a:latin typeface="Montserrat" panose="00000500000000000000" pitchFamily="50" charset="0"/>
                <a:ea typeface="Arial"/>
                <a:cs typeface="Arial"/>
                <a:sym typeface="Arial"/>
              </a:rPr>
              <a:t>6</a:t>
            </a:r>
            <a:endParaRPr lang="en-US" sz="4400" b="1" dirty="0">
              <a:latin typeface="Montserrat" panose="00000500000000000000" pitchFamily="50" charset="0"/>
              <a:ea typeface="Arial"/>
              <a:cs typeface="Arial"/>
              <a:sym typeface="Arial"/>
            </a:endParaRPr>
          </a:p>
        </p:txBody>
      </p:sp>
      <p:sp>
        <p:nvSpPr>
          <p:cNvPr id="28" name="Subtitle 2"/>
          <p:cNvSpPr txBox="1">
            <a:spLocks/>
          </p:cNvSpPr>
          <p:nvPr/>
        </p:nvSpPr>
        <p:spPr>
          <a:xfrm>
            <a:off x="659393" y="3596488"/>
            <a:ext cx="10981854" cy="11905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sz="4400" dirty="0">
                <a:solidFill>
                  <a:srgbClr val="002060"/>
                </a:solidFill>
                <a:latin typeface="Montserrat" panose="00000500000000000000" pitchFamily="50" charset="0"/>
                <a:ea typeface="Arial"/>
                <a:cs typeface="Arial"/>
                <a:sym typeface="Arial"/>
              </a:rPr>
              <a:t>Size of (</a:t>
            </a:r>
            <a:r>
              <a:rPr lang="en-US" sz="4400" dirty="0">
                <a:latin typeface="Montserrat" panose="00000500000000000000" pitchFamily="50" charset="0"/>
                <a:ea typeface="Arial"/>
                <a:cs typeface="Arial"/>
                <a:sym typeface="Arial"/>
              </a:rPr>
              <a:t>array</a:t>
            </a:r>
            <a:r>
              <a:rPr lang="en-US" sz="4400" dirty="0">
                <a:solidFill>
                  <a:srgbClr val="002060"/>
                </a:solidFill>
                <a:latin typeface="Montserrat" panose="00000500000000000000" pitchFamily="50" charset="0"/>
                <a:ea typeface="Arial"/>
                <a:cs typeface="Arial"/>
                <a:sym typeface="Arial"/>
              </a:rPr>
              <a:t>) ?  </a:t>
            </a:r>
            <a:r>
              <a:rPr lang="en-US" sz="4400" b="1" dirty="0">
                <a:solidFill>
                  <a:srgbClr val="002060"/>
                </a:solidFill>
                <a:latin typeface="Montserrat" panose="00000500000000000000" pitchFamily="50" charset="0"/>
                <a:ea typeface="Arial"/>
                <a:cs typeface="Arial"/>
                <a:sym typeface="Arial"/>
              </a:rPr>
              <a:t>24</a:t>
            </a:r>
            <a:endParaRPr lang="en-US" sz="4400" b="1" dirty="0">
              <a:latin typeface="Montserrat" panose="00000500000000000000" pitchFamily="50" charset="0"/>
              <a:ea typeface="Arial"/>
              <a:cs typeface="Arial"/>
              <a:sym typeface="Arial"/>
            </a:endParaRPr>
          </a:p>
        </p:txBody>
      </p:sp>
    </p:spTree>
    <p:extLst>
      <p:ext uri="{BB962C8B-B14F-4D97-AF65-F5344CB8AC3E}">
        <p14:creationId xmlns:p14="http://schemas.microsoft.com/office/powerpoint/2010/main" val="1561394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TotalTime>
  <Words>1924</Words>
  <Application>Microsoft Office PowerPoint</Application>
  <PresentationFormat>Widescreen</PresentationFormat>
  <Paragraphs>291</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Courier New</vt:lpstr>
      <vt:lpstr>Montserrat</vt:lpstr>
      <vt:lpstr>Noto Sans Symbols</vt:lpstr>
      <vt:lpstr>Times New Roman</vt:lpstr>
      <vt:lpstr>Office Theme</vt:lpstr>
      <vt:lpstr>Week-3</vt:lpstr>
      <vt:lpstr>OBJECTIVES</vt:lpstr>
      <vt:lpstr>PowerPoint Presentation</vt:lpstr>
      <vt:lpstr>PowerPoint Presentation</vt:lpstr>
      <vt:lpstr>HOW TO DECLARE ?</vt:lpstr>
      <vt:lpstr>Access Array elements</vt:lpstr>
      <vt:lpstr>Few Keynotes:</vt:lpstr>
      <vt:lpstr>Initialize an array:</vt:lpstr>
      <vt:lpstr>Array Sizes:</vt:lpstr>
      <vt:lpstr>Multi-Dimensional Arrays</vt:lpstr>
      <vt:lpstr>Multi-Dimensional Arrays</vt:lpstr>
      <vt:lpstr>Multi-Dimensional Arrays</vt:lpstr>
      <vt:lpstr>PowerPoint Presentation</vt:lpstr>
      <vt:lpstr>PowerPoint Presentation</vt:lpstr>
      <vt:lpstr>HOW TO DECLARE ?</vt:lpstr>
      <vt:lpstr>Initialize an array:</vt:lpstr>
      <vt:lpstr>An Example:</vt:lpstr>
      <vt:lpstr>Difference: Arrays &amp; Pointers</vt:lpstr>
      <vt:lpstr>Library Functions</vt:lpstr>
      <vt:lpstr>String function ahead</vt:lpstr>
      <vt:lpstr>strlen()</vt:lpstr>
      <vt:lpstr>strcat()</vt:lpstr>
      <vt:lpstr>strcmp()</vt:lpstr>
      <vt:lpstr>strcpy()</vt:lpstr>
      <vt:lpstr>Example: Using string functions</vt:lpstr>
      <vt:lpstr>PowerPoint Presentation</vt:lpstr>
      <vt:lpstr>What is Pointers ?</vt:lpstr>
      <vt:lpstr>Values vs Locations</vt:lpstr>
      <vt:lpstr>Values vs Locations</vt:lpstr>
      <vt:lpstr>Values vs Locations</vt:lpstr>
      <vt:lpstr>Values vs Locations</vt:lpstr>
      <vt:lpstr>Pointers</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Basudeo Shrestha</dc:creator>
  <cp:lastModifiedBy>Subash Khatiwada</cp:lastModifiedBy>
  <cp:revision>29</cp:revision>
  <dcterms:created xsi:type="dcterms:W3CDTF">2022-11-28T09:28:03Z</dcterms:created>
  <dcterms:modified xsi:type="dcterms:W3CDTF">2022-11-29T13:27:42Z</dcterms:modified>
</cp:coreProperties>
</file>