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73" r:id="rId3"/>
    <p:sldId id="257" r:id="rId4"/>
    <p:sldId id="258" r:id="rId5"/>
    <p:sldId id="293" r:id="rId6"/>
    <p:sldId id="259" r:id="rId7"/>
    <p:sldId id="294" r:id="rId8"/>
    <p:sldId id="295" r:id="rId9"/>
    <p:sldId id="275" r:id="rId10"/>
    <p:sldId id="281" r:id="rId11"/>
    <p:sldId id="274" r:id="rId12"/>
    <p:sldId id="276" r:id="rId13"/>
    <p:sldId id="277" r:id="rId14"/>
    <p:sldId id="278" r:id="rId15"/>
    <p:sldId id="263" r:id="rId16"/>
    <p:sldId id="282" r:id="rId17"/>
    <p:sldId id="279" r:id="rId18"/>
    <p:sldId id="280" r:id="rId19"/>
    <p:sldId id="283" r:id="rId20"/>
    <p:sldId id="264" r:id="rId21"/>
    <p:sldId id="296" r:id="rId22"/>
    <p:sldId id="284" r:id="rId23"/>
    <p:sldId id="285" r:id="rId24"/>
    <p:sldId id="265" r:id="rId25"/>
    <p:sldId id="286" r:id="rId26"/>
    <p:sldId id="266" r:id="rId27"/>
    <p:sldId id="287" r:id="rId28"/>
    <p:sldId id="267" r:id="rId29"/>
    <p:sldId id="297" r:id="rId30"/>
    <p:sldId id="298" r:id="rId31"/>
    <p:sldId id="268" r:id="rId32"/>
    <p:sldId id="299" r:id="rId33"/>
    <p:sldId id="288" r:id="rId34"/>
    <p:sldId id="269" r:id="rId35"/>
    <p:sldId id="289" r:id="rId36"/>
    <p:sldId id="270" r:id="rId37"/>
    <p:sldId id="290" r:id="rId38"/>
    <p:sldId id="271" r:id="rId39"/>
    <p:sldId id="301" r:id="rId40"/>
    <p:sldId id="300" r:id="rId41"/>
    <p:sldId id="291" r:id="rId42"/>
    <p:sldId id="272" r:id="rId43"/>
    <p:sldId id="292" r:id="rId44"/>
    <p:sldId id="302" r:id="rId45"/>
    <p:sldId id="303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RkXSCDyM1GQJ2TB4sAflAbhvt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929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76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20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85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25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548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41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966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742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386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863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50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397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985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568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9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67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88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89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85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block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93415" y="1029736"/>
            <a:ext cx="31357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6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5CS021</a:t>
            </a:r>
            <a:endParaRPr lang="en-US" sz="4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313" y="2327263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</a:t>
            </a:r>
            <a:r>
              <a:rPr lang="en-GB" sz="6000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METHODS AND CONCURRENCY</a:t>
            </a:r>
            <a:endParaRPr lang="en-US" sz="60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200" y="2552700"/>
            <a:ext cx="2489200" cy="1231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4300" y="2552700"/>
            <a:ext cx="2387600" cy="12319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Something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9194800" y="1981200"/>
            <a:ext cx="2400300" cy="2374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60800" y="3168650"/>
            <a:ext cx="10541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61300" y="3168650"/>
            <a:ext cx="10541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/ Output function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048000" y="2946400"/>
            <a:ext cx="1409700" cy="1981200"/>
          </a:xfrm>
          <a:prstGeom prst="downArrow">
            <a:avLst>
              <a:gd name="adj1" fmla="val 50000"/>
              <a:gd name="adj2" fmla="val 1031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105400"/>
            <a:ext cx="1460500" cy="16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6900" y="2115204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Reads</a:t>
            </a:r>
            <a:endParaRPr lang="en-US" sz="2800" b="1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462" y="544830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5105400"/>
            <a:ext cx="1460500" cy="165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56966" y="5448300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800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7416800" y="2946400"/>
            <a:ext cx="1409700" cy="1981200"/>
          </a:xfrm>
          <a:prstGeom prst="downArrow">
            <a:avLst>
              <a:gd name="adj1" fmla="val 50000"/>
              <a:gd name="adj2" fmla="val 1031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84534" y="2115204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</a:t>
            </a:r>
            <a:endParaRPr lang="en-US" sz="2800" b="1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/ Output function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048000" y="2946400"/>
            <a:ext cx="1409700" cy="1981200"/>
          </a:xfrm>
          <a:prstGeom prst="downArrow">
            <a:avLst>
              <a:gd name="adj1" fmla="val 50000"/>
              <a:gd name="adj2" fmla="val 1031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5105400"/>
            <a:ext cx="1460500" cy="16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6900" y="2115204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Reads</a:t>
            </a:r>
            <a:endParaRPr lang="en-US" sz="2800" b="1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4462" y="5448300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42100" y="2759074"/>
            <a:ext cx="4521200" cy="141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an input function</a:t>
            </a:r>
            <a:endParaRPr 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Input / Output function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5105400"/>
            <a:ext cx="1460500" cy="165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56966" y="5448300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2800" b="1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7416800" y="2946400"/>
            <a:ext cx="1409700" cy="1981200"/>
          </a:xfrm>
          <a:prstGeom prst="downArrow">
            <a:avLst>
              <a:gd name="adj1" fmla="val 50000"/>
              <a:gd name="adj2" fmla="val 10315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84534" y="2115204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Generates</a:t>
            </a:r>
            <a:endParaRPr lang="en-US" sz="2800" b="1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9700" y="2946400"/>
            <a:ext cx="4521200" cy="141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an output function</a:t>
            </a:r>
            <a:endParaRPr lang="en-US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1482725"/>
            <a:ext cx="10515600" cy="3457575"/>
          </a:xfrm>
        </p:spPr>
        <p:txBody>
          <a:bodyPr/>
          <a:lstStyle/>
          <a:p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40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etchar()</a:t>
            </a:r>
          </a:p>
          <a:p>
            <a:pPr lvl="1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Fetches a character from standard input</a:t>
            </a:r>
          </a:p>
          <a:p>
            <a:pPr marL="571500" lvl="1" indent="0">
              <a:buNone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4000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utchar()</a:t>
            </a:r>
          </a:p>
          <a:p>
            <a:pPr lvl="1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Sends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 character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standard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838200" y="119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The getchar() and putchar() Function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200" y="2828925"/>
            <a:ext cx="105156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 the </a:t>
            </a:r>
            <a:r>
              <a:rPr lang="en-GB" sz="40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stdio.h </a:t>
            </a:r>
            <a:r>
              <a:rPr lang="en-GB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header file included</a:t>
            </a:r>
            <a:endParaRPr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863600" y="746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 Library Output Functions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1689100" y="2071688"/>
            <a:ext cx="9207500" cy="288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Pts val="2800"/>
            </a:pPr>
            <a:r>
              <a:rPr lang="en-GB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printf(), putchar(), puts()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Pts val="2800"/>
            </a:pPr>
            <a:r>
              <a:rPr lang="en-GB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one or more character to output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Pts val="2800"/>
            </a:pPr>
            <a:r>
              <a:rPr lang="en-GB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Requires the stdio.h header file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Pts val="2800"/>
            </a:pPr>
            <a:r>
              <a:rPr lang="en-GB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of standard C library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200" y="1381125"/>
            <a:ext cx="105156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&lt;stdio.h&gt;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void </a:t>
            </a:r>
            <a:r>
              <a:rPr lang="en-GB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4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“Hello world</a:t>
            </a:r>
            <a:r>
              <a:rPr lang="en-GB" sz="4800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en-GB" sz="48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GB" sz="4800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sz="4800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838200" y="1381125"/>
            <a:ext cx="105156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#include &lt;stdio.h&gt;</a:t>
            </a:r>
            <a:endParaRPr sz="4800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</a:t>
            </a:r>
            <a:r>
              <a:rPr lang="en-GB" sz="4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</a:t>
            </a: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4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en-GB" sz="48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4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sz="48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GB" sz="4800" dirty="0" smtClean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sz="4800" dirty="0">
              <a:solidFill>
                <a:srgbClr val="1E6AB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4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4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15778" r="25667" b="18889"/>
          <a:stretch/>
        </p:blipFill>
        <p:spPr>
          <a:xfrm>
            <a:off x="10553700" y="55372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863600" y="746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Escape Sequences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1003300" y="1944688"/>
            <a:ext cx="10375900" cy="436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“Behold! I am a string of text.”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GB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“Behold! </a:t>
            </a:r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 </a:t>
            </a:r>
            <a:r>
              <a:rPr lang="en-GB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 a string of text.”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ClrTx/>
              <a:buSzPts val="2800"/>
            </a:pPr>
            <a:r>
              <a:rPr lang="en-GB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GB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“Behold!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GB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 string of text.”</a:t>
            </a:r>
          </a:p>
        </p:txBody>
      </p:sp>
    </p:spTree>
    <p:extLst>
      <p:ext uri="{BB962C8B-B14F-4D97-AF65-F5344CB8AC3E}">
        <p14:creationId xmlns:p14="http://schemas.microsoft.com/office/powerpoint/2010/main" val="5722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/>
          <p:cNvSpPr txBox="1">
            <a:spLocks/>
          </p:cNvSpPr>
          <p:nvPr/>
        </p:nvSpPr>
        <p:spPr>
          <a:xfrm>
            <a:off x="662472" y="2304662"/>
            <a:ext cx="11010121" cy="189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ct val="100000"/>
            </a:pPr>
            <a:r>
              <a:rPr lang="en-US" sz="54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types, conditions, loops and functions</a:t>
            </a:r>
            <a:endParaRPr lang="en-US" sz="54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84;p1"/>
          <p:cNvSpPr txBox="1">
            <a:spLocks/>
          </p:cNvSpPr>
          <p:nvPr/>
        </p:nvSpPr>
        <p:spPr>
          <a:xfrm>
            <a:off x="4057259" y="966854"/>
            <a:ext cx="4220548" cy="861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ct val="100000"/>
            </a:pP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LECTURE -1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454" y="1828800"/>
            <a:ext cx="4040155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4216400" y="2498725"/>
            <a:ext cx="3543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824" y="706993"/>
            <a:ext cx="10810875" cy="5171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Data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types?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declarations for variables.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data 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tells the computer system how to interpret its value.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ensures that data is collected in the preferred format and the value of each property is as expected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4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965200" y="1371599"/>
            <a:ext cx="10020300" cy="47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(integer) – whole number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decimal number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similar to double but less precision (only use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	computing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thousands of low decimal point numbers)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– whole number but allows bigger numbers than int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long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– whole number (bigger than long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0" y="747812"/>
            <a:ext cx="2534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Numbers:</a:t>
            </a:r>
          </a:p>
        </p:txBody>
      </p:sp>
    </p:spTree>
    <p:extLst>
      <p:ext uri="{BB962C8B-B14F-4D97-AF65-F5344CB8AC3E}">
        <p14:creationId xmlns:p14="http://schemas.microsoft.com/office/powerpoint/2010/main" val="36414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1054100" y="2032001"/>
            <a:ext cx="10515600" cy="18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Unsigned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hold just positive 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Unsigned int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– whole number (0 to 4,294,967,295)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759226" y="1549399"/>
            <a:ext cx="8870674" cy="40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. char </a:t>
            </a:r>
            <a:r>
              <a:rPr lang="en-GB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ch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=‘A’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in C are known as char arrays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Clr>
                <a:srgbClr val="00B0F0"/>
              </a:buClr>
              <a:buSzPts val="2800"/>
            </a:pPr>
            <a:r>
              <a:rPr lang="en-GB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 name</a:t>
            </a:r>
            <a:r>
              <a:rPr lang="en-GB" sz="28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 ]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= “Hiran”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Clr>
                <a:srgbClr val="00B0F0"/>
              </a:buClr>
              <a:buSzPts val="2800"/>
            </a:pPr>
            <a:r>
              <a:rPr lang="en-GB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 name[5]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= “Hiran”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95626" y="903068"/>
            <a:ext cx="55867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GB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Char - 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single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762000" y="2600325"/>
            <a:ext cx="10515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Printing variables in C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952500" y="2111175"/>
            <a:ext cx="10515600" cy="268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‘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’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uses format specifiers to print out certain types of variables. 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java, you can use just the variable name, in C, you need to specify the type of variable within a printing function known as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965200" y="1257301"/>
            <a:ext cx="105156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Simple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print in C: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(“Hello World”)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Char char="•"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num = </a:t>
            </a: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%d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num)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= %d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num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GB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 :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10</a:t>
            </a:r>
            <a:endParaRPr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8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092200" y="1663701"/>
            <a:ext cx="10490200" cy="3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To print a char array: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 name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 ]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= “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Hiran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”;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name is %s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name);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name is Hiran</a:t>
            </a:r>
            <a:endParaRPr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092200" y="1663701"/>
            <a:ext cx="10490200" cy="3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To print a char array: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 name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 ]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= “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Hiran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”;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name is %s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name);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GB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name is Hiran</a:t>
            </a:r>
            <a:endParaRPr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7828" y="487331"/>
            <a:ext cx="4432041" cy="70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Methods</a:t>
            </a:r>
            <a:endParaRPr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313847" y="1270520"/>
            <a:ext cx="10515600" cy="49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Clr>
                <a:srgbClr val="1A1A1A"/>
              </a:buClr>
              <a:buSzPts val="2400"/>
            </a:pPr>
            <a:r>
              <a:rPr lang="en-GB" sz="2000" b="0" i="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The area of mathe</a:t>
            </a:r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m</a:t>
            </a:r>
            <a:r>
              <a:rPr lang="en-GB" sz="2000" b="0" i="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atics and computer science that creates, </a:t>
            </a:r>
            <a:r>
              <a:rPr lang="en-GB" sz="2000" b="0" i="0" dirty="0" smtClean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analyses, </a:t>
            </a:r>
            <a:r>
              <a:rPr lang="en-GB" sz="2000" b="0" i="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and </a:t>
            </a:r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implement algorithms</a:t>
            </a:r>
            <a:r>
              <a:rPr lang="en-GB" sz="2000" b="0" i="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 for obtaining numerical solutions to problems.</a:t>
            </a:r>
            <a:endParaRPr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>
              <a:lnSpc>
                <a:spcPct val="150000"/>
              </a:lnSpc>
              <a:buClr>
                <a:srgbClr val="1A1A1A"/>
              </a:buClr>
              <a:buSzPts val="2400"/>
            </a:pPr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Most of the time these methods yield an approximate solution</a:t>
            </a:r>
            <a:r>
              <a:rPr lang="en-GB" sz="2000" dirty="0" smtClean="0">
                <a:solidFill>
                  <a:schemeClr val="tx1"/>
                </a:solidFill>
                <a:latin typeface="Segoe UI" panose="020B0502040204020203" pitchFamily="34" charset="0"/>
                <a:ea typeface="Georgia"/>
                <a:cs typeface="Segoe UI" panose="020B0502040204020203" pitchFamily="34" charset="0"/>
                <a:sym typeface="Georgia"/>
              </a:rPr>
              <a:t>.</a:t>
            </a:r>
            <a:endParaRPr sz="2000" b="0" i="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>
              <a:lnSpc>
                <a:spcPct val="150000"/>
              </a:lnSpc>
              <a:buSzPts val="2800"/>
            </a:pPr>
            <a:r>
              <a:rPr lang="en-GB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like: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2800"/>
            </a:pPr>
            <a:r>
              <a:rPr lang="en-GB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p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(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) = 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7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− 28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6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+ 322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5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− 1,960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4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− 6,769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3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− 13,132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baseline="30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2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+ 13,068</a:t>
            </a:r>
            <a:r>
              <a:rPr lang="en-GB" sz="16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x</a:t>
            </a:r>
            <a:r>
              <a:rPr lang="en-GB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 − </a:t>
            </a:r>
            <a:r>
              <a:rPr lang="en-GB" sz="16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5,040</a:t>
            </a:r>
          </a:p>
          <a:p>
            <a:pPr marL="685800" lvl="1" indent="-228600">
              <a:lnSpc>
                <a:spcPct val="150000"/>
              </a:lnSpc>
              <a:spcBef>
                <a:spcPts val="1000"/>
              </a:spcBef>
              <a:buSzPts val="2800"/>
            </a:pPr>
            <a:r>
              <a:rPr lang="en-GB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lnSpc>
                <a:spcPct val="150000"/>
              </a:lnSpc>
              <a:spcBef>
                <a:spcPts val="1000"/>
              </a:spcBef>
              <a:buSzPts val="2800"/>
              <a:buNone/>
            </a:pPr>
            <a:endParaRPr lang="en-GB" sz="20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1" indent="0">
              <a:lnSpc>
                <a:spcPct val="150000"/>
              </a:lnSpc>
              <a:spcBef>
                <a:spcPts val="1000"/>
              </a:spcBef>
              <a:buSzPts val="2800"/>
              <a:buNone/>
            </a:pPr>
            <a:r>
              <a:rPr lang="en-GB" sz="20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</a:t>
            </a:r>
            <a:r>
              <a:rPr lang="en-GB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solved approximately using Numerical methods.</a:t>
            </a:r>
            <a:endParaRPr sz="2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79466" y="4011592"/>
            <a:ext cx="8297924" cy="1284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2216" y="533558"/>
            <a:ext cx="1072258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Scanf()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scanf() is used to take user input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&amp; (address operator) gives address of a variable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Needed because scanf() places input value at a variable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address</a:t>
            </a:r>
            <a:endParaRPr lang="en-US" sz="3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age;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printf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your age: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scanf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%d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”, age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	printf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age is: %d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”, age);</a:t>
            </a:r>
            <a:endParaRPr lang="en-US" b="1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21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876300" y="221932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specifiers when </a:t>
            </a:r>
            <a:r>
              <a:rPr lang="en-GB" sz="4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printing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variables</a:t>
            </a:r>
            <a:endParaRPr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1075" y="714961"/>
            <a:ext cx="10344150" cy="428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What are format </a:t>
            </a:r>
            <a:r>
              <a:rPr lang="en-US" sz="3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Specifiers ?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Format specifiers in C are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used to take inputs and print the output of a type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of format Specifiers </a:t>
            </a:r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Used in c for input and output purposes</a:t>
            </a:r>
          </a:p>
          <a:p>
            <a:pPr marL="285750" indent="-28575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Helps compiler to understand what type of data is used in variable.</a:t>
            </a:r>
          </a:p>
        </p:txBody>
      </p:sp>
    </p:spTree>
    <p:extLst>
      <p:ext uri="{BB962C8B-B14F-4D97-AF65-F5344CB8AC3E}">
        <p14:creationId xmlns:p14="http://schemas.microsoft.com/office/powerpoint/2010/main" val="33132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711200" y="787401"/>
            <a:ext cx="10845800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%d</a:t>
            </a:r>
            <a:r>
              <a:rPr lang="en-GB" sz="3200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</a:t>
            </a:r>
            <a:endParaRPr sz="32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>
              <a:buSzPts val="2800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GB" sz="3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ld</a:t>
            </a:r>
            <a:r>
              <a:rPr lang="en-GB" sz="3200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</a:t>
            </a:r>
            <a:r>
              <a:rPr lang="en-GB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457200" lvl="1" indent="0">
              <a:buSzPts val="2800"/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(long integer) variables are stored as signed 32-bit (4-byte) numbers ranging in value from -2,147,483,648 to 2,147,483,647.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 long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r>
              <a:rPr lang="en-GB" sz="3200" b="1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lld</a:t>
            </a:r>
            <a:r>
              <a:rPr lang="en-GB" sz="3200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</a:t>
            </a:r>
            <a:endParaRPr sz="32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 var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 ]: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%s</a:t>
            </a:r>
            <a:r>
              <a:rPr lang="en-GB" sz="3200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</a:t>
            </a:r>
            <a:endParaRPr sz="32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%lf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</a:t>
            </a:r>
            <a:endParaRPr sz="32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GB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%f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</a:t>
            </a:r>
            <a:endParaRPr sz="32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float with precision </a:t>
            </a:r>
            <a:r>
              <a:rPr lang="en-GB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printf(“</a:t>
            </a:r>
            <a:r>
              <a:rPr lang="en-GB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%f.4</a:t>
            </a:r>
            <a:r>
              <a:rPr lang="en-GB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var) </a:t>
            </a:r>
            <a:endParaRPr lang="en-GB" sz="3200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prints to 4 decimal places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2425700" y="2447925"/>
            <a:ext cx="71755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 statements (conditions)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1295400" y="1508125"/>
            <a:ext cx="9829800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=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36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GB" sz="3600" spc="3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is less than 20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Bye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1651000" y="2244725"/>
            <a:ext cx="881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If/else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statements (conditions)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673100" y="598401"/>
            <a:ext cx="10896600" cy="5840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3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nt</a:t>
            </a: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=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GB" sz="3600" spc="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&lt;</a:t>
            </a:r>
            <a:r>
              <a:rPr lang="en-GB" sz="3600" spc="3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is less than 20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GB" sz="3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 is not less than 20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3143250" y="2193925"/>
            <a:ext cx="5581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Statement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368299"/>
            <a:ext cx="10515600" cy="61944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000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num = 8;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switch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 (num) {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case 7: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is 7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break;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case 8: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is 8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case 9: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Value is 9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default: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20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 of range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");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        </a:t>
            </a:r>
            <a:r>
              <a:rPr lang="en-US" sz="20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break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en-US" sz="2000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        </a:t>
            </a:r>
            <a:r>
              <a:rPr lang="en-US" sz="2000" spc="3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6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619125" y="1260773"/>
            <a:ext cx="10525125" cy="58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4000"/>
            </a:pPr>
            <a:r>
              <a:rPr lang="en-GB" sz="40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</a:t>
            </a:r>
            <a:r>
              <a:rPr lang="en-GB" sz="40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GB" sz="40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Parallelism ?</a:t>
            </a:r>
            <a:endParaRPr sz="40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828675" y="2217266"/>
            <a:ext cx="10648950" cy="224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Parallel programming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the process of using a set of resources to solve a problem in less time by dividing the work.</a:t>
            </a:r>
          </a:p>
          <a:p>
            <a:pPr lvl="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It increases performance of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title"/>
          </p:nvPr>
        </p:nvSpPr>
        <p:spPr>
          <a:xfrm>
            <a:off x="4267200" y="2232025"/>
            <a:ext cx="34925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Loop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body" idx="1"/>
          </p:nvPr>
        </p:nvSpPr>
        <p:spPr>
          <a:xfrm>
            <a:off x="1524000" y="1546225"/>
            <a:ext cx="8978900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(i=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i&lt;=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i</a:t>
            </a: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++)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812800" y="2409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oop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1866900" y="1825625"/>
            <a:ext cx="9486900" cy="387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 =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0;</a:t>
            </a:r>
            <a:endParaRPr sz="3600" b="1" spc="3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 &lt; 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(“%d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”, i);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i=i+</a:t>
            </a:r>
            <a:r>
              <a:rPr lang="en-GB" sz="36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GB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sz="3600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812800" y="2409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While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GB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oop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1514475" y="1085851"/>
            <a:ext cx="9486900" cy="460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 </a:t>
            </a:r>
            <a:r>
              <a:rPr 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= </a:t>
            </a:r>
            <a:r>
              <a:rPr lang="en-US" sz="32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printf("</a:t>
            </a:r>
            <a:r>
              <a:rPr lang="en-US" sz="32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i=%d</a:t>
            </a:r>
            <a:r>
              <a:rPr lang="en-US" sz="3200" b="1" spc="3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\n</a:t>
            </a:r>
            <a:r>
              <a:rPr 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", i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i=i+1;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 </a:t>
            </a:r>
            <a:endParaRPr lang="en-US" sz="3200" b="1" spc="300" dirty="0" smtClean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while(</a:t>
            </a:r>
            <a:r>
              <a:rPr lang="en-US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>
              <a:rPr lang="en-US" sz="3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&lt;=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printf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("</a:t>
            </a:r>
            <a:r>
              <a:rPr lang="en-US" sz="3200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value of i is %d</a:t>
            </a:r>
            <a:r>
              <a:rPr 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", </a:t>
            </a:r>
            <a:r>
              <a:rPr lang="en-US" sz="32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B0F0"/>
              </a:buClr>
              <a:buSzPts val="2800"/>
              <a:buNone/>
            </a:pPr>
            <a:r>
              <a:rPr lang="en-US" sz="3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647700" y="528962"/>
            <a:ext cx="3533775" cy="58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SzPts val="4000"/>
            </a:pPr>
            <a:r>
              <a:rPr lang="en-GB" sz="32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Characteristics:</a:t>
            </a:r>
            <a:endParaRPr sz="32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1195949" y="1331442"/>
            <a:ext cx="9144000" cy="1705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Parallelism is performing many task at the same time.</a:t>
            </a:r>
            <a:endParaRPr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the use of multiple resources(e.g. Cores) to solve a problem.</a:t>
            </a:r>
            <a:endParaRPr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Parallelism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is doing lots of things at once</a:t>
            </a: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267075" y="3194247"/>
            <a:ext cx="6383862" cy="3069223"/>
            <a:chOff x="2386011" y="2978347"/>
            <a:chExt cx="6383862" cy="3069223"/>
          </a:xfrm>
        </p:grpSpPr>
        <p:sp>
          <p:nvSpPr>
            <p:cNvPr id="4" name="TextBox 3"/>
            <p:cNvSpPr txBox="1"/>
            <p:nvPr/>
          </p:nvSpPr>
          <p:spPr>
            <a:xfrm>
              <a:off x="2724150" y="2978348"/>
              <a:ext cx="942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Problem</a:t>
              </a:r>
              <a:endParaRPr lang="en-US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53378" y="2978347"/>
              <a:ext cx="1129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Instruction</a:t>
              </a:r>
              <a:endParaRPr lang="en-US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86012" y="3445566"/>
              <a:ext cx="1585913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6011" y="4029075"/>
              <a:ext cx="1585913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6012" y="4608236"/>
              <a:ext cx="1585913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86011" y="5191745"/>
              <a:ext cx="1585913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8572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8571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8572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8571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32949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2948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32949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32948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7326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67325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67326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67325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01703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01702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01703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01702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36080" y="3445692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36079" y="4029201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36080" y="4608362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36079" y="5191871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91072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91071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91072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91071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0855" y="344556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20854" y="402907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20855" y="4608236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20854" y="519174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720" y="343852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553719" y="4022034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53720" y="4601195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53719" y="5184704"/>
              <a:ext cx="96278" cy="545409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61222" y="3438525"/>
              <a:ext cx="1108651" cy="2291588"/>
              <a:chOff x="7203475" y="3445566"/>
              <a:chExt cx="1108651" cy="2291588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203476" y="3445566"/>
                <a:ext cx="1108650" cy="545409"/>
              </a:xfrm>
              <a:prstGeom prst="rect">
                <a:avLst/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CPU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03475" y="4029075"/>
                <a:ext cx="1108650" cy="545409"/>
              </a:xfrm>
              <a:prstGeom prst="rect">
                <a:avLst/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CPU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03476" y="4608236"/>
                <a:ext cx="1108650" cy="545409"/>
              </a:xfrm>
              <a:prstGeom prst="rect">
                <a:avLst/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CPU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203475" y="5191745"/>
                <a:ext cx="1108650" cy="545409"/>
              </a:xfrm>
              <a:prstGeom prst="rect">
                <a:avLst/>
              </a:prstGeom>
              <a:ln w="127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CPU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276051" y="3623744"/>
              <a:ext cx="421568" cy="1937818"/>
              <a:chOff x="4276051" y="3623744"/>
              <a:chExt cx="421568" cy="1937818"/>
            </a:xfrm>
          </p:grpSpPr>
          <p:sp>
            <p:nvSpPr>
              <p:cNvPr id="9" name="Right Arrow 8"/>
              <p:cNvSpPr/>
              <p:nvPr/>
            </p:nvSpPr>
            <p:spPr>
              <a:xfrm>
                <a:off x="4276051" y="3623744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ight Arrow 55"/>
              <p:cNvSpPr/>
              <p:nvPr/>
            </p:nvSpPr>
            <p:spPr>
              <a:xfrm>
                <a:off x="4278007" y="4199833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Arrow 56"/>
              <p:cNvSpPr/>
              <p:nvPr/>
            </p:nvSpPr>
            <p:spPr>
              <a:xfrm>
                <a:off x="4278008" y="4749108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ight Arrow 57"/>
              <p:cNvSpPr/>
              <p:nvPr/>
            </p:nvSpPr>
            <p:spPr>
              <a:xfrm>
                <a:off x="4283138" y="5352012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962010" y="3623744"/>
              <a:ext cx="421568" cy="1937818"/>
              <a:chOff x="4276051" y="3623744"/>
              <a:chExt cx="421568" cy="1937818"/>
            </a:xfrm>
          </p:grpSpPr>
          <p:sp>
            <p:nvSpPr>
              <p:cNvPr id="62" name="Right Arrow 61"/>
              <p:cNvSpPr/>
              <p:nvPr/>
            </p:nvSpPr>
            <p:spPr>
              <a:xfrm>
                <a:off x="4276051" y="3623744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/>
              <p:cNvSpPr/>
              <p:nvPr/>
            </p:nvSpPr>
            <p:spPr>
              <a:xfrm>
                <a:off x="4278007" y="4199833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Arrow 63"/>
              <p:cNvSpPr/>
              <p:nvPr/>
            </p:nvSpPr>
            <p:spPr>
              <a:xfrm>
                <a:off x="4278008" y="4749108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Arrow 64"/>
              <p:cNvSpPr/>
              <p:nvPr/>
            </p:nvSpPr>
            <p:spPr>
              <a:xfrm>
                <a:off x="4283138" y="5352012"/>
                <a:ext cx="414481" cy="209550"/>
              </a:xfrm>
              <a:prstGeom prst="rightArrow">
                <a:avLst/>
              </a:prstGeom>
              <a:ln w="952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455571" y="5770571"/>
              <a:ext cx="337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t1</a:t>
              </a:r>
              <a:endParaRPr lang="en-US" sz="1200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18320" y="5770570"/>
              <a:ext cx="337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t2</a:t>
              </a:r>
              <a:endParaRPr lang="en-US" sz="1200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70584" y="5770570"/>
              <a:ext cx="337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t3</a:t>
              </a:r>
              <a:endParaRPr lang="en-US" sz="1200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48636" y="5770570"/>
              <a:ext cx="38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1E6AB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tN</a:t>
              </a:r>
              <a:endParaRPr lang="en-US" sz="1200" b="1" dirty="0">
                <a:solidFill>
                  <a:srgbClr val="1E6AB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09626" y="1589020"/>
            <a:ext cx="10515600" cy="73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buSzPts val="4000"/>
            </a:pPr>
            <a:r>
              <a:rPr lang="en-US" sz="40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Concurrency?</a:t>
            </a:r>
            <a:endParaRPr sz="40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09626" y="2419350"/>
            <a:ext cx="105156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76200" algn="ctr">
              <a:lnSpc>
                <a:spcPct val="150000"/>
              </a:lnSpc>
              <a:buSzPts val="240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Concurrency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execution of the multiple instruction sequences at the same time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It happens in the operating system when there are several process threads running in parallel.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632791" y="465070"/>
            <a:ext cx="8511209" cy="73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buSzPts val="4000"/>
            </a:pPr>
            <a:r>
              <a:rPr lang="en-GB" sz="36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Characteristics :</a:t>
            </a:r>
            <a:endParaRPr sz="3600" b="1" dirty="0">
              <a:solidFill>
                <a:schemeClr val="accent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390650"/>
            <a:ext cx="10515600" cy="178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things at a time.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 sz="2000" b="0" i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important detail here is that the tasks don’t necessarily execute at the same time, but they can be divided into smaller tasks that can be </a:t>
            </a:r>
            <a:r>
              <a:rPr lang="en-GB" sz="2000" b="1" i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interleaved</a:t>
            </a:r>
            <a:r>
              <a:rPr lang="en-GB" sz="2000" b="0" i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19176" y="3178451"/>
            <a:ext cx="10334624" cy="3127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5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9xi6j39XKk281_oFMNpkU1VVKqNF2C4DsLXw7DJJCox0TqYrH6-tv2lOgKv9mHNHRROxLxdfPY-z2R5WGP4My5Z6zuIfo2omMwnzHKvQl7Fh7hoCZXnf_DbRC_ssaHu0qcybqlo3AGuqdjrkzrLVxhK6UlUgIauaQEAWkeZksyv0A17un4hz8VUf16-aYX3zK_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28" y="863600"/>
            <a:ext cx="9862398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5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2460625"/>
            <a:ext cx="9131300" cy="1044575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Basic C </a:t>
            </a:r>
            <a:r>
              <a:rPr lang="en-GB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1309</Words>
  <Application>Microsoft Office PowerPoint</Application>
  <PresentationFormat>Widescreen</PresentationFormat>
  <Paragraphs>193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Georgia</vt:lpstr>
      <vt:lpstr>Segoe UI</vt:lpstr>
      <vt:lpstr>Office Theme</vt:lpstr>
      <vt:lpstr>PowerPoint Presentation</vt:lpstr>
      <vt:lpstr>PowerPoint Presentation</vt:lpstr>
      <vt:lpstr>Numerical Methods</vt:lpstr>
      <vt:lpstr>What is Parallelism ?</vt:lpstr>
      <vt:lpstr>Characteristics:</vt:lpstr>
      <vt:lpstr>What is Concurrency?</vt:lpstr>
      <vt:lpstr>Characteristics :</vt:lpstr>
      <vt:lpstr>PowerPoint Presentation</vt:lpstr>
      <vt:lpstr>Basic C program</vt:lpstr>
      <vt:lpstr>PowerPoint Presentation</vt:lpstr>
      <vt:lpstr>Input / Output function</vt:lpstr>
      <vt:lpstr>Input / Output function</vt:lpstr>
      <vt:lpstr>Input / Output function</vt:lpstr>
      <vt:lpstr>PowerPoint Presentation</vt:lpstr>
      <vt:lpstr>The getchar() and putchar() Function</vt:lpstr>
      <vt:lpstr>C Library Output Functions</vt:lpstr>
      <vt:lpstr>PowerPoint Presentation</vt:lpstr>
      <vt:lpstr>PowerPoint Presentation</vt:lpstr>
      <vt:lpstr>Escape Sequences</vt:lpstr>
      <vt:lpstr>Data Types</vt:lpstr>
      <vt:lpstr>PowerPoint Presentation</vt:lpstr>
      <vt:lpstr>PowerPoint Presentation</vt:lpstr>
      <vt:lpstr>PowerPoint Presentation</vt:lpstr>
      <vt:lpstr>PowerPoint Presentation</vt:lpstr>
      <vt:lpstr>Printing variables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specifiers when printing variables</vt:lpstr>
      <vt:lpstr>PowerPoint Presentation</vt:lpstr>
      <vt:lpstr>PowerPoint Presentation</vt:lpstr>
      <vt:lpstr>If statements (conditions)</vt:lpstr>
      <vt:lpstr>PowerPoint Presentation</vt:lpstr>
      <vt:lpstr>If/else statements (conditions)</vt:lpstr>
      <vt:lpstr>PowerPoint Presentation</vt:lpstr>
      <vt:lpstr>Switch Statement</vt:lpstr>
      <vt:lpstr>PowerPoint Presentation</vt:lpstr>
      <vt:lpstr>For Loop</vt:lpstr>
      <vt:lpstr>PowerPoint Presentation</vt:lpstr>
      <vt:lpstr>While Loop</vt:lpstr>
      <vt:lpstr>PowerPoint Presentation</vt:lpstr>
      <vt:lpstr>Do While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 Patel</dc:creator>
  <cp:lastModifiedBy>Basudeo Shrestha</cp:lastModifiedBy>
  <cp:revision>25</cp:revision>
  <dcterms:created xsi:type="dcterms:W3CDTF">2018-10-01T07:51:39Z</dcterms:created>
  <dcterms:modified xsi:type="dcterms:W3CDTF">2022-11-14T18:12:48Z</dcterms:modified>
</cp:coreProperties>
</file>