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7559675" cx="10080625"/>
  <p:notesSz cx="9601200" cy="7315200"/>
  <p:embeddedFontLst>
    <p:embeddedFont>
      <p:font typeface="Tahoma"/>
      <p:regular r:id="rId39"/>
      <p:bold r:id="rId40"/>
    </p:embeddedFont>
    <p:embeddedFont>
      <p:font typeface="Arial Black"/>
      <p:regular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00">
          <p15:clr>
            <a:srgbClr val="000000"/>
          </p15:clr>
        </p15:guide>
        <p15:guide id="2" pos="2611">
          <p15:clr>
            <a:srgbClr val="000000"/>
          </p15:clr>
        </p15:guide>
      </p15:notesGuideLst>
    </p:ext>
    <p:ext uri="http://customooxmlschemas.google.com/">
      <go:slidesCustomData xmlns:go="http://customooxmlschemas.google.com/" r:id="rId46" roundtripDataSignature="AMtx7mhMCjdIhjYKCJrd+Fkqlw/Jjr4z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00" orient="horz"/>
        <p:guide pos="261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font" Target="fonts/ArialBlack-regular.fntdata"/><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 name="Google Shape;4;n"/>
          <p:cNvSpPr txBox="1"/>
          <p:nvPr>
            <p:ph idx="1" type="body"/>
          </p:nvPr>
        </p:nvSpPr>
        <p:spPr>
          <a:xfrm>
            <a:off x="1465262" y="3482975"/>
            <a:ext cx="6677025" cy="277971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 name="Google Shape;112;p1:notes"/>
          <p:cNvSpPr txBox="1"/>
          <p:nvPr>
            <p:ph idx="1" type="body"/>
          </p:nvPr>
        </p:nvSpPr>
        <p:spPr>
          <a:xfrm>
            <a:off x="1465262" y="3482975"/>
            <a:ext cx="6677025" cy="27797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1: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5" name="Google Shape;335;p16:notes"/>
          <p:cNvSpPr txBox="1"/>
          <p:nvPr>
            <p:ph idx="1" type="body"/>
          </p:nvPr>
        </p:nvSpPr>
        <p:spPr>
          <a:xfrm>
            <a:off x="1465262" y="3482975"/>
            <a:ext cx="6677025" cy="27797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6" name="Google Shape;336;p16:notes"/>
          <p:cNvSpPr txBox="1"/>
          <p:nvPr/>
        </p:nvSpPr>
        <p:spPr>
          <a:xfrm>
            <a:off x="5438775" y="6948487"/>
            <a:ext cx="4160837"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4" name="Google Shape;344;p17: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2" name="Google Shape;352;p18: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3" name="Google Shape;363;p19: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 name="Google Shape;119;p2:notes"/>
          <p:cNvSpPr txBox="1"/>
          <p:nvPr>
            <p:ph idx="1" type="body"/>
          </p:nvPr>
        </p:nvSpPr>
        <p:spPr>
          <a:xfrm>
            <a:off x="1465262" y="3482975"/>
            <a:ext cx="6677025" cy="27797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2: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2" name="Google Shape;382;p21: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22: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9" name="Google Shape;399;p23: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4: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p24: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0" name="Google Shape;420;p25: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7" name="Google Shape;427;p26: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7:notes"/>
          <p:cNvSpPr txBox="1"/>
          <p:nvPr/>
        </p:nvSpPr>
        <p:spPr>
          <a:xfrm>
            <a:off x="5438775" y="6948487"/>
            <a:ext cx="4160837"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5" name="Google Shape;435;p27: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6" name="Google Shape;436;p27:notes"/>
          <p:cNvSpPr txBox="1"/>
          <p:nvPr>
            <p:ph idx="1" type="body"/>
          </p:nvPr>
        </p:nvSpPr>
        <p:spPr>
          <a:xfrm>
            <a:off x="1279525" y="3475037"/>
            <a:ext cx="7042150" cy="32908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8: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4" name="Google Shape;454;p28: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9: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3" name="Google Shape;463;p29: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1" name="Google Shape;471;p30: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1:notes"/>
          <p:cNvSpPr txBox="1"/>
          <p:nvPr/>
        </p:nvSpPr>
        <p:spPr>
          <a:xfrm>
            <a:off x="5438775" y="6948487"/>
            <a:ext cx="4160837"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81" name="Google Shape;481;p31:notes"/>
          <p:cNvSpPr/>
          <p:nvPr>
            <p:ph idx="2" type="sldImg"/>
          </p:nvPr>
        </p:nvSpPr>
        <p:spPr>
          <a:xfrm>
            <a:off x="2994025" y="469900"/>
            <a:ext cx="3644900" cy="27336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2" name="Google Shape;482;p31:notes"/>
          <p:cNvSpPr txBox="1"/>
          <p:nvPr>
            <p:ph idx="1" type="body"/>
          </p:nvPr>
        </p:nvSpPr>
        <p:spPr>
          <a:xfrm>
            <a:off x="722312" y="3476625"/>
            <a:ext cx="8272462" cy="328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2: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0" name="Google Shape;490;p32: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1465262" y="3482975"/>
            <a:ext cx="6677025" cy="27797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3130550" y="731837"/>
            <a:ext cx="3340100" cy="2505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4"/>
          <p:cNvSpPr txBox="1"/>
          <p:nvPr>
            <p:ph type="ctrTitle"/>
          </p:nvPr>
        </p:nvSpPr>
        <p:spPr>
          <a:xfrm>
            <a:off x="3276600" y="2016125"/>
            <a:ext cx="6635750" cy="2435225"/>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sz="55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 type="subTitle"/>
          </p:nvPr>
        </p:nvSpPr>
        <p:spPr>
          <a:xfrm>
            <a:off x="3276600" y="4703763"/>
            <a:ext cx="6635750" cy="1931987"/>
          </a:xfrm>
          <a:prstGeom prst="rect">
            <a:avLst/>
          </a:prstGeom>
          <a:noFill/>
          <a:ln>
            <a:noFill/>
          </a:ln>
        </p:spPr>
        <p:txBody>
          <a:bodyPr anchorCtr="0" anchor="t" bIns="50375" lIns="100775" spcFirstLastPara="1" rIns="100775" wrap="square" tIns="50375">
            <a:noAutofit/>
          </a:bodyPr>
          <a:lstStyle>
            <a:lvl1pPr lvl="0" algn="l">
              <a:spcBef>
                <a:spcPts val="740"/>
              </a:spcBef>
              <a:spcAft>
                <a:spcPts val="0"/>
              </a:spcAft>
              <a:buSzPts val="2775"/>
              <a:buFont typeface="Noto Sans Symbols"/>
              <a:buNone/>
              <a:defRPr sz="37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8" name="Google Shape;28;p34"/>
          <p:cNvSpPr txBox="1"/>
          <p:nvPr>
            <p:ph idx="10" type="dt"/>
          </p:nvPr>
        </p:nvSpPr>
        <p:spPr>
          <a:xfrm>
            <a:off x="504825" y="6888162"/>
            <a:ext cx="2351087" cy="503237"/>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44"/>
          <p:cNvSpPr txBox="1"/>
          <p:nvPr>
            <p:ph type="title"/>
          </p:nvPr>
        </p:nvSpPr>
        <p:spPr>
          <a:xfrm>
            <a:off x="504825" y="303213"/>
            <a:ext cx="9072563" cy="1258887"/>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 type="body"/>
          </p:nvPr>
        </p:nvSpPr>
        <p:spPr>
          <a:xfrm>
            <a:off x="504825" y="1692275"/>
            <a:ext cx="4452938" cy="704850"/>
          </a:xfrm>
          <a:prstGeom prst="rect">
            <a:avLst/>
          </a:prstGeom>
          <a:noFill/>
          <a:ln>
            <a:noFill/>
          </a:ln>
        </p:spPr>
        <p:txBody>
          <a:bodyPr anchorCtr="0" anchor="b" bIns="50375" lIns="100775" spcFirstLastPara="1" rIns="100775" wrap="square" tIns="50375">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8" name="Google Shape;98;p44"/>
          <p:cNvSpPr txBox="1"/>
          <p:nvPr>
            <p:ph idx="2" type="body"/>
          </p:nvPr>
        </p:nvSpPr>
        <p:spPr>
          <a:xfrm>
            <a:off x="504825" y="2397125"/>
            <a:ext cx="4452938" cy="4356100"/>
          </a:xfrm>
          <a:prstGeom prst="rect">
            <a:avLst/>
          </a:prstGeom>
          <a:noFill/>
          <a:ln>
            <a:noFill/>
          </a:ln>
        </p:spPr>
        <p:txBody>
          <a:bodyPr anchorCtr="0" anchor="t" bIns="50375" lIns="100775" spcFirstLastPara="1" rIns="100775" wrap="square" tIns="50375">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99" name="Google Shape;99;p44"/>
          <p:cNvSpPr txBox="1"/>
          <p:nvPr>
            <p:ph idx="3" type="body"/>
          </p:nvPr>
        </p:nvSpPr>
        <p:spPr>
          <a:xfrm>
            <a:off x="5121275" y="1692275"/>
            <a:ext cx="4456113" cy="704850"/>
          </a:xfrm>
          <a:prstGeom prst="rect">
            <a:avLst/>
          </a:prstGeom>
          <a:noFill/>
          <a:ln>
            <a:noFill/>
          </a:ln>
        </p:spPr>
        <p:txBody>
          <a:bodyPr anchorCtr="0" anchor="b" bIns="50375" lIns="100775" spcFirstLastPara="1" rIns="100775" wrap="square" tIns="50375">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0" name="Google Shape;100;p44"/>
          <p:cNvSpPr txBox="1"/>
          <p:nvPr>
            <p:ph idx="4" type="body"/>
          </p:nvPr>
        </p:nvSpPr>
        <p:spPr>
          <a:xfrm>
            <a:off x="5121275" y="2397125"/>
            <a:ext cx="4456113" cy="4356100"/>
          </a:xfrm>
          <a:prstGeom prst="rect">
            <a:avLst/>
          </a:prstGeom>
          <a:noFill/>
          <a:ln>
            <a:noFill/>
          </a:ln>
        </p:spPr>
        <p:txBody>
          <a:bodyPr anchorCtr="0" anchor="t" bIns="50375" lIns="100775" spcFirstLastPara="1" rIns="100775" wrap="square" tIns="50375">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1" name="Google Shape;101;p44"/>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4"/>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45"/>
          <p:cNvSpPr txBox="1"/>
          <p:nvPr>
            <p:ph type="title"/>
          </p:nvPr>
        </p:nvSpPr>
        <p:spPr>
          <a:xfrm>
            <a:off x="796925" y="4857750"/>
            <a:ext cx="8567738" cy="1501775"/>
          </a:xfrm>
          <a:prstGeom prst="rect">
            <a:avLst/>
          </a:prstGeom>
          <a:noFill/>
          <a:ln>
            <a:noFill/>
          </a:ln>
        </p:spPr>
        <p:txBody>
          <a:bodyPr anchorCtr="0" anchor="t" bIns="50375" lIns="100775" spcFirstLastPara="1" rIns="100775" wrap="square" tIns="5037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5"/>
          <p:cNvSpPr txBox="1"/>
          <p:nvPr>
            <p:ph idx="1" type="body"/>
          </p:nvPr>
        </p:nvSpPr>
        <p:spPr>
          <a:xfrm>
            <a:off x="796925" y="3203575"/>
            <a:ext cx="8567738" cy="1654175"/>
          </a:xfrm>
          <a:prstGeom prst="rect">
            <a:avLst/>
          </a:prstGeom>
          <a:noFill/>
          <a:ln>
            <a:noFill/>
          </a:ln>
        </p:spPr>
        <p:txBody>
          <a:bodyPr anchorCtr="0" anchor="b" bIns="50375" lIns="100775" spcFirstLastPara="1" rIns="100775" wrap="square" tIns="50375">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07" name="Google Shape;107;p45"/>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45"/>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6"/>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36"/>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6"/>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37"/>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38"/>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 type="body"/>
          </p:nvPr>
        </p:nvSpPr>
        <p:spPr>
          <a:xfrm>
            <a:off x="504825" y="2184400"/>
            <a:ext cx="4459288" cy="4283075"/>
          </a:xfrm>
          <a:prstGeom prst="rect">
            <a:avLst/>
          </a:prstGeom>
          <a:noFill/>
          <a:ln>
            <a:noFill/>
          </a:ln>
        </p:spPr>
        <p:txBody>
          <a:bodyPr anchorCtr="0" anchor="t" bIns="50375" lIns="100775" spcFirstLastPara="1" rIns="100775" wrap="square" tIns="50375">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1" name="Google Shape;61;p38"/>
          <p:cNvSpPr txBox="1"/>
          <p:nvPr>
            <p:ph idx="2" type="body"/>
          </p:nvPr>
        </p:nvSpPr>
        <p:spPr>
          <a:xfrm>
            <a:off x="5116513" y="2184400"/>
            <a:ext cx="4460875" cy="4283075"/>
          </a:xfrm>
          <a:prstGeom prst="rect">
            <a:avLst/>
          </a:prstGeom>
          <a:noFill/>
          <a:ln>
            <a:noFill/>
          </a:ln>
        </p:spPr>
        <p:txBody>
          <a:bodyPr anchorCtr="0" anchor="t" bIns="50375" lIns="100775" spcFirstLastPara="1" rIns="100775" wrap="square" tIns="50375">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2" name="Google Shape;62;p38"/>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38"/>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9"/>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39"/>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40"/>
          <p:cNvSpPr txBox="1"/>
          <p:nvPr>
            <p:ph type="title"/>
          </p:nvPr>
        </p:nvSpPr>
        <p:spPr>
          <a:xfrm rot="5400000">
            <a:off x="5461795" y="2351881"/>
            <a:ext cx="5964237" cy="2266950"/>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 type="body"/>
          </p:nvPr>
        </p:nvSpPr>
        <p:spPr>
          <a:xfrm rot="5400000">
            <a:off x="849313" y="158750"/>
            <a:ext cx="5964237" cy="6653213"/>
          </a:xfrm>
          <a:prstGeom prst="rect">
            <a:avLst/>
          </a:prstGeom>
          <a:noFill/>
          <a:ln>
            <a:noFill/>
          </a:ln>
        </p:spPr>
        <p:txBody>
          <a:bodyPr anchorCtr="0" anchor="t" bIns="50375" lIns="100775" spcFirstLastPara="1" rIns="100775" wrap="square" tIns="50375">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40"/>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40"/>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1"/>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 type="body"/>
          </p:nvPr>
        </p:nvSpPr>
        <p:spPr>
          <a:xfrm rot="5400000">
            <a:off x="2899568" y="-210343"/>
            <a:ext cx="4283075" cy="9072562"/>
          </a:xfrm>
          <a:prstGeom prst="rect">
            <a:avLst/>
          </a:prstGeom>
          <a:noFill/>
          <a:ln>
            <a:noFill/>
          </a:ln>
        </p:spPr>
        <p:txBody>
          <a:bodyPr anchorCtr="0" anchor="t" bIns="50375" lIns="100775" spcFirstLastPara="1" rIns="100775" wrap="square" tIns="50375">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8" name="Google Shape;78;p41"/>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1"/>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42"/>
          <p:cNvSpPr txBox="1"/>
          <p:nvPr>
            <p:ph type="title"/>
          </p:nvPr>
        </p:nvSpPr>
        <p:spPr>
          <a:xfrm>
            <a:off x="1976438" y="5291138"/>
            <a:ext cx="6048375" cy="625475"/>
          </a:xfrm>
          <a:prstGeom prst="rect">
            <a:avLst/>
          </a:prstGeom>
          <a:noFill/>
          <a:ln>
            <a:noFill/>
          </a:ln>
        </p:spPr>
        <p:txBody>
          <a:bodyPr anchorCtr="0" anchor="b" bIns="50375" lIns="100775" spcFirstLastPara="1" rIns="100775" wrap="square" tIns="5037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p:nvPr>
            <p:ph idx="2" type="pic"/>
          </p:nvPr>
        </p:nvSpPr>
        <p:spPr>
          <a:xfrm>
            <a:off x="1976438" y="674688"/>
            <a:ext cx="6048375" cy="4537075"/>
          </a:xfrm>
          <a:prstGeom prst="rect">
            <a:avLst/>
          </a:prstGeom>
          <a:noFill/>
          <a:ln>
            <a:noFill/>
          </a:ln>
        </p:spPr>
      </p:sp>
      <p:sp>
        <p:nvSpPr>
          <p:cNvPr id="84" name="Google Shape;84;p42"/>
          <p:cNvSpPr txBox="1"/>
          <p:nvPr>
            <p:ph idx="1" type="body"/>
          </p:nvPr>
        </p:nvSpPr>
        <p:spPr>
          <a:xfrm>
            <a:off x="1976438" y="5916613"/>
            <a:ext cx="6048375" cy="887412"/>
          </a:xfrm>
          <a:prstGeom prst="rect">
            <a:avLst/>
          </a:prstGeom>
          <a:noFill/>
          <a:ln>
            <a:noFill/>
          </a:ln>
        </p:spPr>
        <p:txBody>
          <a:bodyPr anchorCtr="0" anchor="t" bIns="50375" lIns="100775" spcFirstLastPara="1" rIns="100775" wrap="square" tIns="50375">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5" name="Google Shape;85;p42"/>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42"/>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3"/>
          <p:cNvSpPr txBox="1"/>
          <p:nvPr>
            <p:ph type="title"/>
          </p:nvPr>
        </p:nvSpPr>
        <p:spPr>
          <a:xfrm>
            <a:off x="504825" y="301625"/>
            <a:ext cx="3316288" cy="1279525"/>
          </a:xfrm>
          <a:prstGeom prst="rect">
            <a:avLst/>
          </a:prstGeom>
          <a:noFill/>
          <a:ln>
            <a:noFill/>
          </a:ln>
        </p:spPr>
        <p:txBody>
          <a:bodyPr anchorCtr="0" anchor="b" bIns="50375" lIns="100775" spcFirstLastPara="1" rIns="100775" wrap="square" tIns="5037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 type="body"/>
          </p:nvPr>
        </p:nvSpPr>
        <p:spPr>
          <a:xfrm>
            <a:off x="3941763" y="301625"/>
            <a:ext cx="5635625" cy="6451600"/>
          </a:xfrm>
          <a:prstGeom prst="rect">
            <a:avLst/>
          </a:prstGeom>
          <a:noFill/>
          <a:ln>
            <a:noFill/>
          </a:ln>
        </p:spPr>
        <p:txBody>
          <a:bodyPr anchorCtr="0" anchor="t" bIns="50375" lIns="100775" spcFirstLastPara="1" rIns="100775" wrap="square" tIns="50375">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91" name="Google Shape;91;p43"/>
          <p:cNvSpPr txBox="1"/>
          <p:nvPr>
            <p:ph idx="2" type="body"/>
          </p:nvPr>
        </p:nvSpPr>
        <p:spPr>
          <a:xfrm>
            <a:off x="504825" y="1581150"/>
            <a:ext cx="3316288" cy="5172075"/>
          </a:xfrm>
          <a:prstGeom prst="rect">
            <a:avLst/>
          </a:prstGeom>
          <a:noFill/>
          <a:ln>
            <a:noFill/>
          </a:ln>
        </p:spPr>
        <p:txBody>
          <a:bodyPr anchorCtr="0" anchor="t" bIns="50375" lIns="100775" spcFirstLastPara="1" rIns="100775" wrap="square" tIns="50375">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2" name="Google Shape;92;p43"/>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algn="ctr">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3"/>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43"/>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algn="l">
              <a:lnSpc>
                <a:spcPct val="100000"/>
              </a:lnSpc>
              <a:spcBef>
                <a:spcPts val="0"/>
              </a:spcBef>
              <a:spcAft>
                <a:spcPts val="0"/>
              </a:spcAft>
              <a:buSzPts val="1400"/>
              <a:buNone/>
              <a:defRPr sz="1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3"/>
          <p:cNvGrpSpPr/>
          <p:nvPr/>
        </p:nvGrpSpPr>
        <p:grpSpPr>
          <a:xfrm>
            <a:off x="0" y="0"/>
            <a:ext cx="10080625" cy="7559675"/>
            <a:chOff x="0" y="0"/>
            <a:chExt cx="5760" cy="4320"/>
          </a:xfrm>
        </p:grpSpPr>
        <p:sp>
          <p:nvSpPr>
            <p:cNvPr id="7" name="Google Shape;7;p33"/>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33"/>
            <p:cNvSpPr txBox="1"/>
            <p:nvPr/>
          </p:nvSpPr>
          <p:spPr>
            <a:xfrm>
              <a:off x="1081" y="1065"/>
              <a:ext cx="4679" cy="1596"/>
            </a:xfrm>
            <a:prstGeom prst="rect">
              <a:avLst/>
            </a:prstGeom>
            <a:solidFill>
              <a:schemeClr val="l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 name="Google Shape;9;p33"/>
            <p:cNvGrpSpPr/>
            <p:nvPr/>
          </p:nvGrpSpPr>
          <p:grpSpPr>
            <a:xfrm>
              <a:off x="0" y="672"/>
              <a:ext cx="1806" cy="1989"/>
              <a:chOff x="0" y="672"/>
              <a:chExt cx="1806" cy="1989"/>
            </a:xfrm>
          </p:grpSpPr>
          <p:sp>
            <p:nvSpPr>
              <p:cNvPr id="10" name="Google Shape;10;p33"/>
              <p:cNvSpPr txBox="1"/>
              <p:nvPr/>
            </p:nvSpPr>
            <p:spPr>
              <a:xfrm>
                <a:off x="361" y="2257"/>
                <a:ext cx="363" cy="404"/>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33"/>
              <p:cNvSpPr txBox="1"/>
              <p:nvPr/>
            </p:nvSpPr>
            <p:spPr>
              <a:xfrm>
                <a:off x="1081" y="1065"/>
                <a:ext cx="362" cy="405"/>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33"/>
              <p:cNvSpPr txBox="1"/>
              <p:nvPr/>
            </p:nvSpPr>
            <p:spPr>
              <a:xfrm>
                <a:off x="1437" y="672"/>
                <a:ext cx="369" cy="400"/>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33"/>
              <p:cNvSpPr txBox="1"/>
              <p:nvPr/>
            </p:nvSpPr>
            <p:spPr>
              <a:xfrm>
                <a:off x="719" y="2257"/>
                <a:ext cx="367" cy="404"/>
              </a:xfrm>
              <a:prstGeom prst="rect">
                <a:avLst/>
              </a:prstGeom>
              <a:solidFill>
                <a:schemeClr val="l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33"/>
              <p:cNvSpPr txBox="1"/>
              <p:nvPr/>
            </p:nvSpPr>
            <p:spPr>
              <a:xfrm>
                <a:off x="1437" y="1065"/>
                <a:ext cx="369" cy="405"/>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33"/>
              <p:cNvSpPr txBox="1"/>
              <p:nvPr/>
            </p:nvSpPr>
            <p:spPr>
              <a:xfrm>
                <a:off x="719" y="1464"/>
                <a:ext cx="367" cy="399"/>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33"/>
              <p:cNvSpPr txBox="1"/>
              <p:nvPr/>
            </p:nvSpPr>
            <p:spPr>
              <a:xfrm>
                <a:off x="0" y="1464"/>
                <a:ext cx="367" cy="399"/>
              </a:xfrm>
              <a:prstGeom prst="rect">
                <a:avLst/>
              </a:prstGeom>
              <a:solidFill>
                <a:schemeClr val="l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33"/>
              <p:cNvSpPr txBox="1"/>
              <p:nvPr/>
            </p:nvSpPr>
            <p:spPr>
              <a:xfrm>
                <a:off x="1081" y="1464"/>
                <a:ext cx="362" cy="399"/>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33"/>
              <p:cNvSpPr txBox="1"/>
              <p:nvPr/>
            </p:nvSpPr>
            <p:spPr>
              <a:xfrm>
                <a:off x="361" y="1857"/>
                <a:ext cx="363" cy="406"/>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33"/>
              <p:cNvSpPr txBox="1"/>
              <p:nvPr/>
            </p:nvSpPr>
            <p:spPr>
              <a:xfrm>
                <a:off x="719" y="1857"/>
                <a:ext cx="367" cy="406"/>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20" name="Google Shape;20;p33"/>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marR="0" rtl="0" algn="l">
              <a:spcBef>
                <a:spcPts val="0"/>
              </a:spcBef>
              <a:spcAft>
                <a:spcPts val="0"/>
              </a:spcAft>
              <a:buSzPts val="1400"/>
              <a:buNone/>
              <a:defRPr b="0" i="0" sz="4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21" name="Google Shape;21;p33"/>
          <p:cNvSpPr txBox="1"/>
          <p:nvPr>
            <p:ph idx="1"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lvl1pPr indent="-395287" lvl="0" marL="457200" marR="0" rtl="0" algn="l">
              <a:spcBef>
                <a:spcPts val="700"/>
              </a:spcBef>
              <a:spcAft>
                <a:spcPts val="0"/>
              </a:spcAft>
              <a:buClr>
                <a:schemeClr val="lt2"/>
              </a:buClr>
              <a:buSzPts val="2625"/>
              <a:buFont typeface="Noto Sans Symbols"/>
              <a:buChar char="■"/>
              <a:defRPr b="0" i="0" sz="3500" u="none" cap="none" strike="noStrike">
                <a:solidFill>
                  <a:schemeClr val="dk1"/>
                </a:solidFill>
                <a:latin typeface="Arial"/>
                <a:ea typeface="Arial"/>
                <a:cs typeface="Arial"/>
                <a:sym typeface="Arial"/>
              </a:defRPr>
            </a:lvl1pPr>
            <a:lvl2pPr indent="-386080" lvl="1" marL="914400" marR="0" rtl="0" algn="l">
              <a:spcBef>
                <a:spcPts val="620"/>
              </a:spcBef>
              <a:spcAft>
                <a:spcPts val="0"/>
              </a:spcAft>
              <a:buClr>
                <a:schemeClr val="accent2"/>
              </a:buClr>
              <a:buSzPts val="2480"/>
              <a:buFont typeface="Noto Sans Symbols"/>
              <a:buChar char="◻"/>
              <a:defRPr b="0" i="0" sz="3100" u="none" cap="none" strike="noStrike">
                <a:solidFill>
                  <a:schemeClr val="dk1"/>
                </a:solidFill>
                <a:latin typeface="Arial"/>
                <a:ea typeface="Arial"/>
                <a:cs typeface="Arial"/>
                <a:sym typeface="Arial"/>
              </a:defRPr>
            </a:lvl2pPr>
            <a:lvl3pPr indent="-335914" lvl="2" marL="1371600" marR="0" rtl="0" algn="l">
              <a:spcBef>
                <a:spcPts val="520"/>
              </a:spcBef>
              <a:spcAft>
                <a:spcPts val="0"/>
              </a:spcAft>
              <a:buClr>
                <a:schemeClr val="lt2"/>
              </a:buClr>
              <a:buSzPts val="1690"/>
              <a:buFont typeface="Noto Sans Symbols"/>
              <a:buChar char="■"/>
              <a:defRPr b="0" i="0" sz="2600" u="none" cap="none" strike="noStrike">
                <a:solidFill>
                  <a:schemeClr val="dk1"/>
                </a:solidFill>
                <a:latin typeface="Arial"/>
                <a:ea typeface="Arial"/>
                <a:cs typeface="Arial"/>
                <a:sym typeface="Arial"/>
              </a:defRPr>
            </a:lvl3pPr>
            <a:lvl4pPr indent="-326389" lvl="3" marL="1828800" marR="0" rtl="0" algn="l">
              <a:spcBef>
                <a:spcPts val="440"/>
              </a:spcBef>
              <a:spcAft>
                <a:spcPts val="0"/>
              </a:spcAft>
              <a:buClr>
                <a:schemeClr val="accent2"/>
              </a:buClr>
              <a:buSzPts val="1540"/>
              <a:buFont typeface="Noto Sans Symbols"/>
              <a:buChar char="◻"/>
              <a:defRPr b="0" i="0" sz="2200" u="none" cap="none" strike="noStrike">
                <a:solidFill>
                  <a:schemeClr val="dk1"/>
                </a:solidFill>
                <a:latin typeface="Arial"/>
                <a:ea typeface="Arial"/>
                <a:cs typeface="Arial"/>
                <a:sym typeface="Arial"/>
              </a:defRPr>
            </a:lvl4pPr>
            <a:lvl5pPr indent="-368300" lvl="4" marL="22860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5pPr>
            <a:lvl6pPr indent="-368300" lvl="5" marL="27432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6pPr>
            <a:lvl7pPr indent="-368300" lvl="6" marL="32004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7pPr>
            <a:lvl8pPr indent="-368300" lvl="7" marL="36576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8pPr>
            <a:lvl9pPr indent="-368300" lvl="8" marL="41148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9pPr>
          </a:lstStyle>
          <a:p/>
        </p:txBody>
      </p:sp>
      <p:sp>
        <p:nvSpPr>
          <p:cNvPr id="22" name="Google Shape;22;p33"/>
          <p:cNvSpPr txBox="1"/>
          <p:nvPr>
            <p:ph idx="10" type="dt"/>
          </p:nvPr>
        </p:nvSpPr>
        <p:spPr>
          <a:xfrm>
            <a:off x="504825" y="6888162"/>
            <a:ext cx="2351087" cy="503237"/>
          </a:xfrm>
          <a:prstGeom prst="rect">
            <a:avLst/>
          </a:prstGeom>
          <a:noFill/>
          <a:ln>
            <a:noFill/>
          </a:ln>
        </p:spPr>
        <p:txBody>
          <a:bodyPr anchorCtr="0" anchor="b" bIns="50375" lIns="100775" spcFirstLastPara="1" rIns="100775" wrap="square" tIns="50375">
            <a:noAutofit/>
          </a:bodyPr>
          <a:lstStyle>
            <a:lvl1pPr lvl="0" marR="0" rtl="0" algn="l">
              <a:lnSpc>
                <a:spcPct val="100000"/>
              </a:lnSpc>
              <a:spcBef>
                <a:spcPts val="0"/>
              </a:spcBef>
              <a:spcAft>
                <a:spcPts val="0"/>
              </a:spcAft>
              <a:buSzPts val="1400"/>
              <a:buNone/>
              <a:defRPr b="0" i="0" sz="13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3"/>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marR="0" rtl="0" algn="ctr">
              <a:lnSpc>
                <a:spcPct val="100000"/>
              </a:lnSpc>
              <a:spcBef>
                <a:spcPts val="0"/>
              </a:spcBef>
              <a:spcAft>
                <a:spcPts val="0"/>
              </a:spcAft>
              <a:buSzPts val="1400"/>
              <a:buNone/>
              <a:defRPr b="0" i="0" sz="13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33"/>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35"/>
          <p:cNvSpPr txBox="1"/>
          <p:nvPr>
            <p:ph idx="11" type="ftr"/>
          </p:nvPr>
        </p:nvSpPr>
        <p:spPr>
          <a:xfrm>
            <a:off x="3444875" y="6888162"/>
            <a:ext cx="3190875" cy="503237"/>
          </a:xfrm>
          <a:prstGeom prst="rect">
            <a:avLst/>
          </a:prstGeom>
          <a:noFill/>
          <a:ln>
            <a:noFill/>
          </a:ln>
        </p:spPr>
        <p:txBody>
          <a:bodyPr anchorCtr="0" anchor="b" bIns="50375" lIns="100775" spcFirstLastPara="1" rIns="100775" wrap="square" tIns="50375">
            <a:noAutofit/>
          </a:bodyPr>
          <a:lstStyle>
            <a:lvl1pPr lvl="0" marR="0" rtl="0" algn="ctr">
              <a:lnSpc>
                <a:spcPct val="100000"/>
              </a:lnSpc>
              <a:spcBef>
                <a:spcPts val="0"/>
              </a:spcBef>
              <a:spcAft>
                <a:spcPts val="0"/>
              </a:spcAft>
              <a:buSzPts val="1400"/>
              <a:buNone/>
              <a:defRPr b="0" i="0" sz="13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5"/>
          <p:cNvSpPr txBox="1"/>
          <p:nvPr>
            <p:ph idx="12" type="sldNum"/>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lvl1pPr indent="0" lvl="0"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300"/>
              <a:buFont typeface="Arial Black"/>
              <a:buNone/>
              <a:defRPr b="0" i="0" sz="13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35"/>
          <p:cNvGrpSpPr/>
          <p:nvPr/>
        </p:nvGrpSpPr>
        <p:grpSpPr>
          <a:xfrm>
            <a:off x="0" y="0"/>
            <a:ext cx="10080625" cy="601662"/>
            <a:chOff x="0" y="0"/>
            <a:chExt cx="5760" cy="344"/>
          </a:xfrm>
        </p:grpSpPr>
        <p:sp>
          <p:nvSpPr>
            <p:cNvPr id="35" name="Google Shape;35;p3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35"/>
            <p:cNvSpPr txBox="1"/>
            <p:nvPr/>
          </p:nvSpPr>
          <p:spPr>
            <a:xfrm>
              <a:off x="260" y="85"/>
              <a:ext cx="5500" cy="172"/>
            </a:xfrm>
            <a:prstGeom prst="rect">
              <a:avLst/>
            </a:prstGeom>
            <a:gradFill>
              <a:gsLst>
                <a:gs pos="0">
                  <a:schemeClr val="lt2"/>
                </a:gs>
                <a:gs pos="100000">
                  <a:schemeClr val="lt1"/>
                </a:gs>
              </a:gsLst>
              <a:lin ang="0" scaled="0"/>
            </a:gra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35"/>
            <p:cNvSpPr txBox="1"/>
            <p:nvPr/>
          </p:nvSpPr>
          <p:spPr>
            <a:xfrm>
              <a:off x="258" y="85"/>
              <a:ext cx="87" cy="89"/>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35"/>
            <p:cNvSpPr txBox="1"/>
            <p:nvPr/>
          </p:nvSpPr>
          <p:spPr>
            <a:xfrm>
              <a:off x="345" y="0"/>
              <a:ext cx="88" cy="87"/>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35"/>
            <p:cNvSpPr txBox="1"/>
            <p:nvPr/>
          </p:nvSpPr>
          <p:spPr>
            <a:xfrm>
              <a:off x="345" y="85"/>
              <a:ext cx="88" cy="89"/>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35"/>
            <p:cNvSpPr txBox="1"/>
            <p:nvPr/>
          </p:nvSpPr>
          <p:spPr>
            <a:xfrm>
              <a:off x="173" y="173"/>
              <a:ext cx="86" cy="86"/>
            </a:xfrm>
            <a:prstGeom prst="rect">
              <a:avLst/>
            </a:prstGeom>
            <a:solidFill>
              <a:schemeClr val="folHlink"/>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35"/>
            <p:cNvSpPr txBox="1"/>
            <p:nvPr/>
          </p:nvSpPr>
          <p:spPr>
            <a:xfrm>
              <a:off x="83" y="86"/>
              <a:ext cx="89" cy="87"/>
            </a:xfrm>
            <a:prstGeom prst="rect">
              <a:avLst/>
            </a:prstGeom>
            <a:solidFill>
              <a:schemeClr val="l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35"/>
            <p:cNvSpPr txBox="1"/>
            <p:nvPr/>
          </p:nvSpPr>
          <p:spPr>
            <a:xfrm>
              <a:off x="258" y="171"/>
              <a:ext cx="87" cy="87"/>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35"/>
            <p:cNvSpPr txBox="1"/>
            <p:nvPr/>
          </p:nvSpPr>
          <p:spPr>
            <a:xfrm>
              <a:off x="173" y="258"/>
              <a:ext cx="86" cy="86"/>
            </a:xfrm>
            <a:prstGeom prst="rect">
              <a:avLst/>
            </a:prstGeom>
            <a:solidFill>
              <a:schemeClr val="accent2"/>
            </a:solid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4" name="Google Shape;44;p35"/>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lvl1pPr lvl="0" marR="0" rtl="0" algn="l">
              <a:spcBef>
                <a:spcPts val="0"/>
              </a:spcBef>
              <a:spcAft>
                <a:spcPts val="0"/>
              </a:spcAft>
              <a:buSzPts val="1400"/>
              <a:buNone/>
              <a:defRPr b="0" i="0" sz="4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900" u="none" cap="none" strike="noStrike">
                <a:solidFill>
                  <a:schemeClr val="dk1"/>
                </a:solidFill>
                <a:latin typeface="Arial"/>
                <a:ea typeface="Arial"/>
                <a:cs typeface="Arial"/>
                <a:sym typeface="Arial"/>
              </a:defRPr>
            </a:lvl9pPr>
          </a:lstStyle>
          <a:p/>
        </p:txBody>
      </p:sp>
      <p:sp>
        <p:nvSpPr>
          <p:cNvPr id="45" name="Google Shape;45;p35"/>
          <p:cNvSpPr txBox="1"/>
          <p:nvPr>
            <p:ph idx="1"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lvl1pPr indent="-395287" lvl="0" marL="457200" marR="0" rtl="0" algn="l">
              <a:spcBef>
                <a:spcPts val="700"/>
              </a:spcBef>
              <a:spcAft>
                <a:spcPts val="0"/>
              </a:spcAft>
              <a:buClr>
                <a:schemeClr val="lt2"/>
              </a:buClr>
              <a:buSzPts val="2625"/>
              <a:buFont typeface="Noto Sans Symbols"/>
              <a:buChar char="■"/>
              <a:defRPr b="0" i="0" sz="3500" u="none" cap="none" strike="noStrike">
                <a:solidFill>
                  <a:schemeClr val="dk1"/>
                </a:solidFill>
                <a:latin typeface="Arial"/>
                <a:ea typeface="Arial"/>
                <a:cs typeface="Arial"/>
                <a:sym typeface="Arial"/>
              </a:defRPr>
            </a:lvl1pPr>
            <a:lvl2pPr indent="-386080" lvl="1" marL="914400" marR="0" rtl="0" algn="l">
              <a:spcBef>
                <a:spcPts val="620"/>
              </a:spcBef>
              <a:spcAft>
                <a:spcPts val="0"/>
              </a:spcAft>
              <a:buClr>
                <a:schemeClr val="accent2"/>
              </a:buClr>
              <a:buSzPts val="2480"/>
              <a:buFont typeface="Noto Sans Symbols"/>
              <a:buChar char="◻"/>
              <a:defRPr b="0" i="0" sz="3100" u="none" cap="none" strike="noStrike">
                <a:solidFill>
                  <a:schemeClr val="dk1"/>
                </a:solidFill>
                <a:latin typeface="Arial"/>
                <a:ea typeface="Arial"/>
                <a:cs typeface="Arial"/>
                <a:sym typeface="Arial"/>
              </a:defRPr>
            </a:lvl2pPr>
            <a:lvl3pPr indent="-335914" lvl="2" marL="1371600" marR="0" rtl="0" algn="l">
              <a:spcBef>
                <a:spcPts val="520"/>
              </a:spcBef>
              <a:spcAft>
                <a:spcPts val="0"/>
              </a:spcAft>
              <a:buClr>
                <a:schemeClr val="lt2"/>
              </a:buClr>
              <a:buSzPts val="1690"/>
              <a:buFont typeface="Noto Sans Symbols"/>
              <a:buChar char="■"/>
              <a:defRPr b="0" i="0" sz="2600" u="none" cap="none" strike="noStrike">
                <a:solidFill>
                  <a:schemeClr val="dk1"/>
                </a:solidFill>
                <a:latin typeface="Arial"/>
                <a:ea typeface="Arial"/>
                <a:cs typeface="Arial"/>
                <a:sym typeface="Arial"/>
              </a:defRPr>
            </a:lvl3pPr>
            <a:lvl4pPr indent="-326389" lvl="3" marL="1828800" marR="0" rtl="0" algn="l">
              <a:spcBef>
                <a:spcPts val="440"/>
              </a:spcBef>
              <a:spcAft>
                <a:spcPts val="0"/>
              </a:spcAft>
              <a:buClr>
                <a:schemeClr val="accent2"/>
              </a:buClr>
              <a:buSzPts val="1540"/>
              <a:buFont typeface="Noto Sans Symbols"/>
              <a:buChar char="◻"/>
              <a:defRPr b="0" i="0" sz="2200" u="none" cap="none" strike="noStrike">
                <a:solidFill>
                  <a:schemeClr val="dk1"/>
                </a:solidFill>
                <a:latin typeface="Arial"/>
                <a:ea typeface="Arial"/>
                <a:cs typeface="Arial"/>
                <a:sym typeface="Arial"/>
              </a:defRPr>
            </a:lvl4pPr>
            <a:lvl5pPr indent="-368300" lvl="4" marL="22860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5pPr>
            <a:lvl6pPr indent="-368300" lvl="5" marL="27432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6pPr>
            <a:lvl7pPr indent="-368300" lvl="6" marL="32004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7pPr>
            <a:lvl8pPr indent="-368300" lvl="7" marL="36576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8pPr>
            <a:lvl9pPr indent="-368300" lvl="8" marL="4114800" marR="0" rtl="0" algn="l">
              <a:spcBef>
                <a:spcPts val="440"/>
              </a:spcBef>
              <a:spcAft>
                <a:spcPts val="0"/>
              </a:spcAft>
              <a:buClr>
                <a:schemeClr val="lt2"/>
              </a:buClr>
              <a:buSzPts val="2200"/>
              <a:buFont typeface="Noto Sans Symbols"/>
              <a:buChar char="▪"/>
              <a:defRPr b="0" i="0" sz="2200" u="none" cap="none" strike="noStrike">
                <a:solidFill>
                  <a:schemeClr val="dk1"/>
                </a:solidFill>
                <a:latin typeface="Arial"/>
                <a:ea typeface="Arial"/>
                <a:cs typeface="Arial"/>
                <a:sym typeface="Arial"/>
              </a:defRPr>
            </a:lvl9pPr>
          </a:lstStyle>
          <a:p/>
        </p:txBody>
      </p:sp>
      <p:sp>
        <p:nvSpPr>
          <p:cNvPr id="46" name="Google Shape;46;p35"/>
          <p:cNvSpPr txBox="1"/>
          <p:nvPr>
            <p:ph idx="10" type="dt"/>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lvl1pPr lvl="0" marR="0" rtl="0" algn="l">
              <a:lnSpc>
                <a:spcPct val="100000"/>
              </a:lnSpc>
              <a:spcBef>
                <a:spcPts val="0"/>
              </a:spcBef>
              <a:spcAft>
                <a:spcPts val="0"/>
              </a:spcAft>
              <a:buSzPts val="1400"/>
              <a:buNone/>
              <a:defRPr b="0" i="0" sz="13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84137" y="2347912"/>
            <a:ext cx="9996487" cy="162083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rgbClr val="FFFFFF"/>
              </a:buClr>
              <a:buSzPts val="3000"/>
              <a:buFont typeface="Arial"/>
              <a:buNone/>
            </a:pPr>
            <a:r>
              <a:rPr b="0" i="0" lang="en-US" sz="3000" u="none">
                <a:solidFill>
                  <a:srgbClr val="FFFFFF"/>
                </a:solidFill>
                <a:latin typeface="Arial"/>
                <a:ea typeface="Arial"/>
                <a:cs typeface="Arial"/>
                <a:sym typeface="Arial"/>
              </a:rPr>
              <a:t>			Arrays, String and Pointers in C</a:t>
            </a:r>
            <a:endParaRPr/>
          </a:p>
        </p:txBody>
      </p:sp>
      <p:sp>
        <p:nvSpPr>
          <p:cNvPr id="116" name="Google Shape;116;p1"/>
          <p:cNvSpPr txBox="1"/>
          <p:nvPr>
            <p:ph idx="1" type="subTitle"/>
          </p:nvPr>
        </p:nvSpPr>
        <p:spPr>
          <a:xfrm>
            <a:off x="2754312" y="5303837"/>
            <a:ext cx="6635750" cy="1931987"/>
          </a:xfrm>
          <a:prstGeom prst="rect">
            <a:avLst/>
          </a:prstGeom>
          <a:noFill/>
          <a:ln>
            <a:noFill/>
          </a:ln>
        </p:spPr>
        <p:txBody>
          <a:bodyPr anchorCtr="0" anchor="t" bIns="50375" lIns="100775" spcFirstLastPara="1" rIns="100775" wrap="square" tIns="50375">
            <a:noAutofit/>
          </a:bodyPr>
          <a:lstStyle/>
          <a:p>
            <a:pPr indent="0" lvl="0" marL="0" rtl="0" algn="l">
              <a:lnSpc>
                <a:spcPct val="100000"/>
              </a:lnSpc>
              <a:spcBef>
                <a:spcPts val="0"/>
              </a:spcBef>
              <a:spcAft>
                <a:spcPts val="0"/>
              </a:spcAft>
              <a:buSzPts val="2775"/>
              <a:buNone/>
            </a:pPr>
            <a:r>
              <a:rPr b="0" i="0" lang="en-US" sz="3700" u="none">
                <a:solidFill>
                  <a:schemeClr val="dk1"/>
                </a:solidFill>
                <a:latin typeface="Arial"/>
                <a:ea typeface="Arial"/>
                <a:cs typeface="Arial"/>
                <a:sym typeface="Arial"/>
              </a:rPr>
              <a:t>	Ashish Acharya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50" name="Google Shape;250;p10"/>
          <p:cNvSpPr txBox="1"/>
          <p:nvPr>
            <p:ph type="title"/>
          </p:nvPr>
        </p:nvSpPr>
        <p:spPr>
          <a:xfrm>
            <a:off x="544512" y="4270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Strings</a:t>
            </a:r>
            <a:endParaRPr/>
          </a:p>
        </p:txBody>
      </p:sp>
      <p:sp>
        <p:nvSpPr>
          <p:cNvPr id="251" name="Google Shape;251;p10"/>
          <p:cNvSpPr txBox="1"/>
          <p:nvPr>
            <p:ph idx="1" type="body"/>
          </p:nvPr>
        </p:nvSpPr>
        <p:spPr>
          <a:xfrm>
            <a:off x="503237" y="1763712"/>
            <a:ext cx="8990012" cy="5208587"/>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Clr>
                <a:schemeClr val="dk1"/>
              </a:buClr>
              <a:buSzPts val="4340"/>
              <a:buChar char="•"/>
            </a:pPr>
            <a:r>
              <a:rPr b="0" i="0" lang="en-US" sz="3100" u="none">
                <a:solidFill>
                  <a:schemeClr val="dk1"/>
                </a:solidFill>
                <a:latin typeface="Arial"/>
                <a:ea typeface="Arial"/>
                <a:cs typeface="Arial"/>
                <a:sym typeface="Arial"/>
              </a:rPr>
              <a:t>1-d arrays of type char</a:t>
            </a:r>
            <a:endParaRPr/>
          </a:p>
          <a:p>
            <a:pPr indent="-377825" lvl="0" marL="377825" rtl="0" algn="l">
              <a:lnSpc>
                <a:spcPct val="100000"/>
              </a:lnSpc>
              <a:spcBef>
                <a:spcPts val="620"/>
              </a:spcBef>
              <a:spcAft>
                <a:spcPts val="0"/>
              </a:spcAft>
              <a:buClr>
                <a:schemeClr val="dk1"/>
              </a:buClr>
              <a:buSzPts val="4340"/>
              <a:buChar char="•"/>
            </a:pPr>
            <a:r>
              <a:rPr b="0" i="0" lang="en-US" sz="3100" u="none">
                <a:solidFill>
                  <a:schemeClr val="dk1"/>
                </a:solidFill>
                <a:latin typeface="Arial"/>
                <a:ea typeface="Arial"/>
                <a:cs typeface="Arial"/>
                <a:sym typeface="Arial"/>
              </a:rPr>
              <a:t>By convention, a string in C is terminated by the end-of-string sentinel ‘\0’ (null character)</a:t>
            </a:r>
            <a:endParaRPr/>
          </a:p>
          <a:p>
            <a:pPr indent="-377825" lvl="0" marL="377825" rtl="0" algn="l">
              <a:lnSpc>
                <a:spcPct val="100000"/>
              </a:lnSpc>
              <a:spcBef>
                <a:spcPts val="620"/>
              </a:spcBef>
              <a:spcAft>
                <a:spcPts val="0"/>
              </a:spcAft>
              <a:buClr>
                <a:schemeClr val="dk1"/>
              </a:buClr>
              <a:buSzPts val="4340"/>
              <a:buChar char="•"/>
            </a:pPr>
            <a:r>
              <a:rPr b="0" i="0" lang="en-US" sz="3100" u="none">
                <a:solidFill>
                  <a:schemeClr val="dk1"/>
                </a:solidFill>
                <a:latin typeface="Arial"/>
                <a:ea typeface="Arial"/>
                <a:cs typeface="Arial"/>
                <a:sym typeface="Arial"/>
              </a:rPr>
              <a:t>char s[21] - can have variable length string delimited with \0 </a:t>
            </a:r>
            <a:endParaRPr/>
          </a:p>
          <a:p>
            <a:pPr indent="-315912" lvl="1" marL="819150" rtl="0" algn="l">
              <a:lnSpc>
                <a:spcPct val="100000"/>
              </a:lnSpc>
              <a:spcBef>
                <a:spcPts val="520"/>
              </a:spcBef>
              <a:spcAft>
                <a:spcPts val="0"/>
              </a:spcAft>
              <a:buClr>
                <a:schemeClr val="dk1"/>
              </a:buClr>
              <a:buSzPts val="3640"/>
              <a:buChar char="•"/>
            </a:pPr>
            <a:r>
              <a:rPr b="0" i="0" lang="en-US" sz="2600" u="none">
                <a:solidFill>
                  <a:schemeClr val="dk1"/>
                </a:solidFill>
                <a:latin typeface="Arial"/>
                <a:ea typeface="Arial"/>
                <a:cs typeface="Arial"/>
                <a:sym typeface="Arial"/>
              </a:rPr>
              <a:t>Max length of the string that can be stored is 20 as the size must include storage needed for the ‘\0’</a:t>
            </a:r>
            <a:endParaRPr/>
          </a:p>
          <a:p>
            <a:pPr indent="-377825" lvl="0" marL="377825" rtl="0" algn="l">
              <a:lnSpc>
                <a:spcPct val="100000"/>
              </a:lnSpc>
              <a:spcBef>
                <a:spcPts val="620"/>
              </a:spcBef>
              <a:spcAft>
                <a:spcPts val="0"/>
              </a:spcAft>
              <a:buClr>
                <a:schemeClr val="dk1"/>
              </a:buClr>
              <a:buSzPts val="4340"/>
              <a:buChar char="•"/>
            </a:pPr>
            <a:r>
              <a:rPr b="0" i="0" lang="en-US" sz="3100" u="none">
                <a:solidFill>
                  <a:schemeClr val="dk1"/>
                </a:solidFill>
                <a:latin typeface="Arial"/>
                <a:ea typeface="Arial"/>
                <a:cs typeface="Arial"/>
                <a:sym typeface="Arial"/>
              </a:rPr>
              <a:t>String constants : “hello”, “abc”</a:t>
            </a:r>
            <a:endParaRPr/>
          </a:p>
          <a:p>
            <a:pPr indent="-377825" lvl="0" marL="377825" rtl="0" algn="l">
              <a:lnSpc>
                <a:spcPct val="100000"/>
              </a:lnSpc>
              <a:spcBef>
                <a:spcPts val="620"/>
              </a:spcBef>
              <a:spcAft>
                <a:spcPts val="0"/>
              </a:spcAft>
              <a:buClr>
                <a:schemeClr val="dk1"/>
              </a:buClr>
              <a:buSzPts val="4340"/>
              <a:buChar char="•"/>
            </a:pPr>
            <a:r>
              <a:rPr b="0" i="0" lang="en-US" sz="3100" u="none">
                <a:solidFill>
                  <a:schemeClr val="dk1"/>
                </a:solidFill>
                <a:latin typeface="Arial"/>
                <a:ea typeface="Arial"/>
                <a:cs typeface="Arial"/>
                <a:sym typeface="Arial"/>
              </a:rPr>
              <a:t>“abc” is a character array of </a:t>
            </a:r>
            <a:r>
              <a:rPr b="0" i="0" lang="en-US" sz="3100" u="none">
                <a:solidFill>
                  <a:srgbClr val="0000FF"/>
                </a:solidFill>
                <a:latin typeface="Arial"/>
                <a:ea typeface="Arial"/>
                <a:cs typeface="Arial"/>
                <a:sym typeface="Arial"/>
              </a:rPr>
              <a:t>size 4</a:t>
            </a:r>
            <a:endParaRPr/>
          </a:p>
        </p:txBody>
      </p:sp>
      <p:sp>
        <p:nvSpPr>
          <p:cNvPr id="252" name="Google Shape;252;p10"/>
          <p:cNvSpPr txBox="1"/>
          <p:nvPr/>
        </p:nvSpPr>
        <p:spPr>
          <a:xfrm>
            <a:off x="62595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58" name="Google Shape;258;p11"/>
          <p:cNvSpPr txBox="1"/>
          <p:nvPr>
            <p:ph type="title"/>
          </p:nvPr>
        </p:nvSpPr>
        <p:spPr>
          <a:xfrm>
            <a:off x="544512" y="350837"/>
            <a:ext cx="9067800" cy="1371600"/>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Character Arrays and Strings</a:t>
            </a:r>
            <a:endParaRPr/>
          </a:p>
        </p:txBody>
      </p:sp>
      <p:sp>
        <p:nvSpPr>
          <p:cNvPr id="259" name="Google Shape;259;p11"/>
          <p:cNvSpPr txBox="1"/>
          <p:nvPr>
            <p:ph idx="1" type="body"/>
          </p:nvPr>
        </p:nvSpPr>
        <p:spPr>
          <a:xfrm>
            <a:off x="468312" y="1722437"/>
            <a:ext cx="9072562" cy="4283075"/>
          </a:xfrm>
          <a:prstGeom prst="rect">
            <a:avLst/>
          </a:prstGeom>
          <a:noFill/>
          <a:ln>
            <a:noFill/>
          </a:ln>
        </p:spPr>
        <p:txBody>
          <a:bodyPr anchorCtr="0" anchor="t" bIns="50375" lIns="100775" spcFirstLastPara="1" rIns="100775" wrap="square" tIns="50375">
            <a:noAutofit/>
          </a:bodyPr>
          <a:lstStyle/>
          <a:p>
            <a:pPr indent="-377825" lvl="0" marL="377825" rtl="0" algn="l">
              <a:lnSpc>
                <a:spcPct val="90000"/>
              </a:lnSpc>
              <a:spcBef>
                <a:spcPts val="0"/>
              </a:spcBef>
              <a:spcAft>
                <a:spcPts val="0"/>
              </a:spcAft>
              <a:buSzPts val="1950"/>
              <a:buNone/>
            </a:pPr>
            <a:r>
              <a:rPr b="0" i="0" lang="en-US" sz="2600" u="none">
                <a:solidFill>
                  <a:schemeClr val="dk1"/>
                </a:solidFill>
                <a:latin typeface="Arial"/>
                <a:ea typeface="Arial"/>
                <a:cs typeface="Arial"/>
                <a:sym typeface="Arial"/>
              </a:rPr>
              <a:t>    </a:t>
            </a:r>
            <a:r>
              <a:rPr b="1" i="0" lang="en-US" sz="2800" u="none">
                <a:solidFill>
                  <a:srgbClr val="0000FF"/>
                </a:solidFill>
                <a:latin typeface="Arial"/>
                <a:ea typeface="Arial"/>
                <a:cs typeface="Arial"/>
                <a:sym typeface="Arial"/>
              </a:rPr>
              <a:t>char C[8] = { 'a', 'b', 'h', 'i', 'j', 'i', 't', '\0' };</a:t>
            </a:r>
            <a:r>
              <a:rPr b="0" i="0" lang="en-US" sz="2600" u="none">
                <a:solidFill>
                  <a:schemeClr val="dk1"/>
                </a:solidFill>
                <a:latin typeface="Arial"/>
                <a:ea typeface="Arial"/>
                <a:cs typeface="Arial"/>
                <a:sym typeface="Arial"/>
              </a:rPr>
              <a:t> </a:t>
            </a:r>
            <a:endParaRPr/>
          </a:p>
          <a:p>
            <a:pPr indent="-330200" lvl="0" marL="377825" rtl="0" algn="l">
              <a:lnSpc>
                <a:spcPct val="90000"/>
              </a:lnSpc>
              <a:spcBef>
                <a:spcPts val="200"/>
              </a:spcBef>
              <a:spcAft>
                <a:spcPts val="0"/>
              </a:spcAft>
              <a:buClr>
                <a:schemeClr val="lt2"/>
              </a:buClr>
              <a:buSzPts val="750"/>
              <a:buFont typeface="Noto Sans Symbols"/>
              <a:buNone/>
            </a:pPr>
            <a:r>
              <a:t/>
            </a:r>
            <a:endParaRPr b="0" i="0" sz="1000" u="none">
              <a:solidFill>
                <a:schemeClr val="dk1"/>
              </a:solidFill>
              <a:latin typeface="Arial"/>
              <a:ea typeface="Arial"/>
              <a:cs typeface="Arial"/>
              <a:sym typeface="Arial"/>
            </a:endParaRPr>
          </a:p>
          <a:p>
            <a:pPr indent="-377825" lvl="0" marL="377825"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C[0] gets the value 'a', C[1] the value 'b', and so on. The last (7th) location receives the null character ‘\0’ </a:t>
            </a:r>
            <a:endParaRPr/>
          </a:p>
          <a:p>
            <a:pPr indent="-377825" lvl="0" marL="377825"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Null-terminated (last character is ‘\0’) character arrays are also called strings</a:t>
            </a:r>
            <a:endParaRPr/>
          </a:p>
          <a:p>
            <a:pPr indent="-377825" lvl="0" marL="377825"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Strings can be initialized in an alternative way. The last declaration is equivalent to:</a:t>
            </a:r>
            <a:endParaRPr/>
          </a:p>
          <a:p>
            <a:pPr indent="-377825" lvl="0" marL="377825" rtl="0" algn="l">
              <a:lnSpc>
                <a:spcPct val="90000"/>
              </a:lnSpc>
              <a:spcBef>
                <a:spcPts val="560"/>
              </a:spcBef>
              <a:spcAft>
                <a:spcPts val="0"/>
              </a:spcAft>
              <a:buSzPts val="2100"/>
              <a:buNone/>
            </a:pPr>
            <a:r>
              <a:rPr b="0" i="0" lang="en-US" sz="2800" u="none">
                <a:solidFill>
                  <a:schemeClr val="dk1"/>
                </a:solidFill>
                <a:latin typeface="Arial"/>
                <a:ea typeface="Arial"/>
                <a:cs typeface="Arial"/>
                <a:sym typeface="Arial"/>
              </a:rPr>
              <a:t>   		</a:t>
            </a:r>
            <a:r>
              <a:rPr b="0" i="0" lang="en-US" sz="2800" u="none">
                <a:solidFill>
                  <a:srgbClr val="0000FF"/>
                </a:solidFill>
                <a:latin typeface="Arial"/>
                <a:ea typeface="Arial"/>
                <a:cs typeface="Arial"/>
                <a:sym typeface="Arial"/>
              </a:rPr>
              <a:t>char C[8] = "abhijit";</a:t>
            </a:r>
            <a:endParaRPr/>
          </a:p>
          <a:p>
            <a:pPr indent="-377825" lvl="0" marL="377825"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The trailing null character is missing here. C automatically puts it at the end if you define it like this </a:t>
            </a:r>
            <a:endParaRPr/>
          </a:p>
          <a:p>
            <a:pPr indent="-377825" lvl="0" marL="377825"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Note also that for individual characters, C uses single quotes, whereas for strings, it uses double quotes  </a:t>
            </a:r>
            <a:endParaRPr/>
          </a:p>
          <a:p>
            <a:pPr indent="-244475" lvl="0" marL="377825"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
        <p:nvSpPr>
          <p:cNvPr id="260" name="Google Shape;260;p11"/>
          <p:cNvSpPr txBox="1"/>
          <p:nvPr/>
        </p:nvSpPr>
        <p:spPr>
          <a:xfrm>
            <a:off x="6259512" y="6873875"/>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66" name="Google Shape;266;p12"/>
          <p:cNvSpPr txBox="1"/>
          <p:nvPr>
            <p:ph type="title"/>
          </p:nvPr>
        </p:nvSpPr>
        <p:spPr>
          <a:xfrm>
            <a:off x="557212" y="427037"/>
            <a:ext cx="9523412" cy="771525"/>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Reading strings:  %s format</a:t>
            </a:r>
            <a:endParaRPr/>
          </a:p>
        </p:txBody>
      </p:sp>
      <p:sp>
        <p:nvSpPr>
          <p:cNvPr id="267" name="Google Shape;267;p12"/>
          <p:cNvSpPr txBox="1"/>
          <p:nvPr/>
        </p:nvSpPr>
        <p:spPr>
          <a:xfrm>
            <a:off x="1535112" y="1722437"/>
            <a:ext cx="6400800" cy="2994025"/>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main()</a:t>
            </a:r>
            <a:endParaRPr/>
          </a:p>
          <a:p>
            <a:pPr indent="0" lvl="0" marL="0" marR="0" rtl="0" algn="l">
              <a:lnSpc>
                <a:spcPct val="100000"/>
              </a:lnSpc>
              <a:spcBef>
                <a:spcPts val="42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42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char name[25];</a:t>
            </a:r>
            <a:endParaRPr/>
          </a:p>
          <a:p>
            <a:pPr indent="0" lvl="0" marL="0" marR="0" rtl="0" algn="l">
              <a:lnSpc>
                <a:spcPct val="100000"/>
              </a:lnSpc>
              <a:spcBef>
                <a:spcPts val="42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scanf("%s", name);</a:t>
            </a:r>
            <a:endParaRPr/>
          </a:p>
          <a:p>
            <a:pPr indent="0" lvl="0" marL="0" marR="0" rtl="0" algn="l">
              <a:lnSpc>
                <a:spcPct val="100000"/>
              </a:lnSpc>
              <a:spcBef>
                <a:spcPts val="42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printf("Name = %s \n", name);</a:t>
            </a:r>
            <a:endParaRPr/>
          </a:p>
          <a:p>
            <a:pPr indent="0" lvl="0" marL="0" marR="0" rtl="0" algn="l">
              <a:lnSpc>
                <a:spcPct val="100000"/>
              </a:lnSpc>
              <a:spcBef>
                <a:spcPts val="42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268" name="Google Shape;268;p12"/>
          <p:cNvSpPr txBox="1"/>
          <p:nvPr/>
        </p:nvSpPr>
        <p:spPr>
          <a:xfrm>
            <a:off x="7010400" y="990600"/>
            <a:ext cx="914400" cy="91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12"/>
          <p:cNvSpPr txBox="1"/>
          <p:nvPr/>
        </p:nvSpPr>
        <p:spPr>
          <a:xfrm>
            <a:off x="7162800" y="1143000"/>
            <a:ext cx="914400" cy="91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2"/>
          <p:cNvSpPr txBox="1"/>
          <p:nvPr/>
        </p:nvSpPr>
        <p:spPr>
          <a:xfrm>
            <a:off x="4191000" y="304800"/>
            <a:ext cx="3886200" cy="685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12"/>
          <p:cNvSpPr txBox="1"/>
          <p:nvPr/>
        </p:nvSpPr>
        <p:spPr>
          <a:xfrm>
            <a:off x="1611312" y="5227637"/>
            <a:ext cx="6324600" cy="16764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%s reads a string into a character array</a:t>
            </a:r>
            <a:endParaRPr/>
          </a:p>
          <a:p>
            <a:pPr indent="0" lvl="0" marL="0" marR="0" rtl="0" algn="ctr">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given the array name or start address.  </a:t>
            </a:r>
            <a:endParaRPr/>
          </a:p>
          <a:p>
            <a:pPr indent="0" lvl="0" marL="0" marR="0" rtl="0" algn="ctr">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It ends the string with ‘\0’ </a:t>
            </a:r>
            <a:endParaRPr/>
          </a:p>
        </p:txBody>
      </p:sp>
      <p:sp>
        <p:nvSpPr>
          <p:cNvPr id="272" name="Google Shape;272;p12"/>
          <p:cNvSpPr txBox="1"/>
          <p:nvPr/>
        </p:nvSpPr>
        <p:spPr>
          <a:xfrm>
            <a:off x="6175375" y="6896100"/>
            <a:ext cx="2889250"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78" name="Google Shape;278;p13"/>
          <p:cNvSpPr txBox="1"/>
          <p:nvPr>
            <p:ph type="title"/>
          </p:nvPr>
        </p:nvSpPr>
        <p:spPr>
          <a:xfrm>
            <a:off x="315912" y="350837"/>
            <a:ext cx="9523412" cy="771525"/>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An example</a:t>
            </a:r>
            <a:endParaRPr/>
          </a:p>
        </p:txBody>
      </p:sp>
      <p:sp>
        <p:nvSpPr>
          <p:cNvPr id="279" name="Google Shape;279;p13"/>
          <p:cNvSpPr txBox="1"/>
          <p:nvPr/>
        </p:nvSpPr>
        <p:spPr>
          <a:xfrm>
            <a:off x="304800" y="1219200"/>
            <a:ext cx="5257800" cy="4306887"/>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void main()</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#define SIZE 25</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int i, count=0;</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char name[SIZE];</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scanf("%s", name);</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printf("Name = %s \n", name);</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for (i=0; name[i]!='\0'; i++)</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if (name[i] == 'a') count++;</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  printf("Total a's = %d\n", count);</a:t>
            </a:r>
            <a:endParaRPr/>
          </a:p>
          <a:p>
            <a:pPr indent="0" lvl="0" marL="0" marR="0" rtl="0" algn="l">
              <a:lnSpc>
                <a:spcPct val="100000"/>
              </a:lnSpc>
              <a:spcBef>
                <a:spcPts val="33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a:t>
            </a:r>
            <a:endParaRPr/>
          </a:p>
        </p:txBody>
      </p:sp>
      <p:sp>
        <p:nvSpPr>
          <p:cNvPr id="280" name="Google Shape;280;p13"/>
          <p:cNvSpPr txBox="1"/>
          <p:nvPr/>
        </p:nvSpPr>
        <p:spPr>
          <a:xfrm>
            <a:off x="5878512" y="2636837"/>
            <a:ext cx="3505200" cy="2122487"/>
          </a:xfrm>
          <a:prstGeom prst="rect">
            <a:avLst/>
          </a:prstGeom>
          <a:solidFill>
            <a:srgbClr val="CCFFCC"/>
          </a:solidFill>
          <a:ln cap="flat" cmpd="sng" w="12700">
            <a:solidFill>
              <a:schemeClr val="dk2"/>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Satyanarayana</a:t>
            </a:r>
            <a:endParaRPr/>
          </a:p>
          <a:p>
            <a:pPr indent="0" lvl="0" marL="0" marR="0" rtl="0" algn="l">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Name = Satyanarayana</a:t>
            </a:r>
            <a:endParaRPr/>
          </a:p>
          <a:p>
            <a:pPr indent="0" lvl="0" marL="0" marR="0" rtl="0" algn="l">
              <a:lnSpc>
                <a:spcPct val="100000"/>
              </a:lnSpc>
              <a:spcBef>
                <a:spcPts val="120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Total a's = 6</a:t>
            </a:r>
            <a:endParaRPr/>
          </a:p>
        </p:txBody>
      </p:sp>
      <p:sp>
        <p:nvSpPr>
          <p:cNvPr id="281" name="Google Shape;281;p13"/>
          <p:cNvSpPr txBox="1"/>
          <p:nvPr/>
        </p:nvSpPr>
        <p:spPr>
          <a:xfrm>
            <a:off x="7010400" y="990600"/>
            <a:ext cx="914400" cy="91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13"/>
          <p:cNvSpPr txBox="1"/>
          <p:nvPr/>
        </p:nvSpPr>
        <p:spPr>
          <a:xfrm>
            <a:off x="7162800" y="1143000"/>
            <a:ext cx="914400" cy="91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13"/>
          <p:cNvSpPr txBox="1"/>
          <p:nvPr/>
        </p:nvSpPr>
        <p:spPr>
          <a:xfrm>
            <a:off x="4191000" y="304800"/>
            <a:ext cx="3886200" cy="685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13"/>
          <p:cNvSpPr txBox="1"/>
          <p:nvPr/>
        </p:nvSpPr>
        <p:spPr>
          <a:xfrm>
            <a:off x="228600" y="5867400"/>
            <a:ext cx="5257800" cy="11430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 Note that character strings read </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 %s format end with ‘\0’ </a:t>
            </a:r>
            <a:endParaRPr/>
          </a:p>
        </p:txBody>
      </p:sp>
      <p:sp>
        <p:nvSpPr>
          <p:cNvPr id="285" name="Google Shape;285;p13"/>
          <p:cNvSpPr txBox="1"/>
          <p:nvPr/>
        </p:nvSpPr>
        <p:spPr>
          <a:xfrm>
            <a:off x="6488112" y="2027237"/>
            <a:ext cx="1878012"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Seen on screen</a:t>
            </a:r>
            <a:endParaRPr/>
          </a:p>
        </p:txBody>
      </p:sp>
      <p:sp>
        <p:nvSpPr>
          <p:cNvPr id="286" name="Google Shape;286;p13"/>
          <p:cNvSpPr txBox="1"/>
          <p:nvPr/>
        </p:nvSpPr>
        <p:spPr>
          <a:xfrm>
            <a:off x="8012112" y="2789237"/>
            <a:ext cx="206851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3300"/>
              </a:buClr>
              <a:buSzPts val="2200"/>
              <a:buFont typeface="Arial"/>
              <a:buNone/>
            </a:pPr>
            <a:r>
              <a:rPr b="1" i="0" lang="en-US" sz="2200" u="none">
                <a:solidFill>
                  <a:srgbClr val="FF3300"/>
                </a:solidFill>
                <a:latin typeface="Arial"/>
                <a:ea typeface="Arial"/>
                <a:cs typeface="Arial"/>
                <a:sym typeface="Arial"/>
              </a:rPr>
              <a:t>Typed as input</a:t>
            </a:r>
            <a:endParaRPr/>
          </a:p>
        </p:txBody>
      </p:sp>
      <p:sp>
        <p:nvSpPr>
          <p:cNvPr id="287" name="Google Shape;287;p13"/>
          <p:cNvSpPr txBox="1"/>
          <p:nvPr/>
        </p:nvSpPr>
        <p:spPr>
          <a:xfrm>
            <a:off x="7173912" y="5608637"/>
            <a:ext cx="2579687"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3300"/>
              </a:buClr>
              <a:buSzPts val="2200"/>
              <a:buFont typeface="Arial"/>
              <a:buNone/>
            </a:pPr>
            <a:r>
              <a:rPr b="1" i="0" lang="en-US" sz="2200" u="none">
                <a:solidFill>
                  <a:srgbClr val="FF3300"/>
                </a:solidFill>
                <a:latin typeface="Arial"/>
                <a:ea typeface="Arial"/>
                <a:cs typeface="Arial"/>
                <a:sym typeface="Arial"/>
              </a:rPr>
              <a:t>Printed by program</a:t>
            </a:r>
            <a:endParaRPr/>
          </a:p>
        </p:txBody>
      </p:sp>
      <p:cxnSp>
        <p:nvCxnSpPr>
          <p:cNvPr id="288" name="Google Shape;288;p13"/>
          <p:cNvCxnSpPr/>
          <p:nvPr/>
        </p:nvCxnSpPr>
        <p:spPr>
          <a:xfrm flipH="1">
            <a:off x="7478712" y="3017837"/>
            <a:ext cx="5334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89" name="Google Shape;289;p13"/>
          <p:cNvCxnSpPr/>
          <p:nvPr/>
        </p:nvCxnSpPr>
        <p:spPr>
          <a:xfrm rot="10800000">
            <a:off x="7478712" y="4770437"/>
            <a:ext cx="76200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290" name="Google Shape;290;p13"/>
          <p:cNvCxnSpPr/>
          <p:nvPr/>
        </p:nvCxnSpPr>
        <p:spPr>
          <a:xfrm rot="10800000">
            <a:off x="8088312" y="4237037"/>
            <a:ext cx="152400" cy="1143000"/>
          </a:xfrm>
          <a:prstGeom prst="straightConnector1">
            <a:avLst/>
          </a:prstGeom>
          <a:noFill/>
          <a:ln cap="flat" cmpd="sng" w="9525">
            <a:solidFill>
              <a:schemeClr val="dk1"/>
            </a:solidFill>
            <a:prstDash val="solid"/>
            <a:miter lim="800000"/>
            <a:headEnd len="med" w="med" type="none"/>
            <a:tailEnd len="med" w="med" type="triangle"/>
          </a:ln>
        </p:spPr>
      </p:cxnSp>
      <p:sp>
        <p:nvSpPr>
          <p:cNvPr id="291" name="Google Shape;291;p13"/>
          <p:cNvSpPr txBox="1"/>
          <p:nvPr/>
        </p:nvSpPr>
        <p:spPr>
          <a:xfrm>
            <a:off x="6300787" y="6888162"/>
            <a:ext cx="2889250"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97" name="Google Shape;297;p14"/>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Differences : array &amp; pointers</a:t>
            </a:r>
            <a:endParaRPr/>
          </a:p>
        </p:txBody>
      </p:sp>
      <p:sp>
        <p:nvSpPr>
          <p:cNvPr id="298" name="Google Shape;298;p14"/>
          <p:cNvSpPr txBox="1"/>
          <p:nvPr>
            <p:ph idx="1" type="body"/>
          </p:nvPr>
        </p:nvSpPr>
        <p:spPr>
          <a:xfrm>
            <a:off x="239712" y="2025650"/>
            <a:ext cx="4216400" cy="3419475"/>
          </a:xfrm>
          <a:prstGeom prst="rect">
            <a:avLst/>
          </a:prstGeom>
          <a:solidFill>
            <a:srgbClr val="F8F8F8"/>
          </a:solidFill>
          <a:ln cap="flat" cmpd="sng" w="12700">
            <a:solidFill>
              <a:schemeClr val="dk1"/>
            </a:solidFill>
            <a:prstDash val="solid"/>
            <a:miter lim="524288"/>
            <a:headEnd len="sm" w="sm" type="none"/>
            <a:tailEnd len="sm" w="sm" type="none"/>
          </a:ln>
        </p:spPr>
        <p:txBody>
          <a:bodyPr anchorCtr="0" anchor="t" bIns="50375" lIns="100775" spcFirstLastPara="1" rIns="100775" wrap="square" tIns="50375">
            <a:noAutofit/>
          </a:bodyPr>
          <a:lstStyle/>
          <a:p>
            <a:pPr indent="-377825" lvl="0" marL="377825" rtl="0" algn="l">
              <a:lnSpc>
                <a:spcPct val="90000"/>
              </a:lnSpc>
              <a:spcBef>
                <a:spcPts val="0"/>
              </a:spcBef>
              <a:spcAft>
                <a:spcPts val="0"/>
              </a:spcAft>
              <a:buSzPts val="2100"/>
              <a:buNone/>
            </a:pPr>
            <a:r>
              <a:rPr b="0" i="0" lang="en-US" sz="2800" u="none">
                <a:solidFill>
                  <a:srgbClr val="0000FF"/>
                </a:solidFill>
                <a:latin typeface="Arial"/>
                <a:ea typeface="Arial"/>
                <a:cs typeface="Arial"/>
                <a:sym typeface="Arial"/>
              </a:rPr>
              <a:t>char *p = “abcde”;</a:t>
            </a:r>
            <a:endParaRPr/>
          </a:p>
          <a:p>
            <a:pPr indent="-377825" lvl="0" marL="377825" rtl="0" algn="l">
              <a:lnSpc>
                <a:spcPct val="90000"/>
              </a:lnSpc>
              <a:spcBef>
                <a:spcPts val="560"/>
              </a:spcBef>
              <a:spcAft>
                <a:spcPts val="0"/>
              </a:spcAft>
              <a:buSzPts val="2100"/>
              <a:buNone/>
            </a:pPr>
            <a:r>
              <a:rPr b="0" i="0" lang="en-US" sz="2800" u="none">
                <a:solidFill>
                  <a:schemeClr val="dk1"/>
                </a:solidFill>
                <a:latin typeface="Arial"/>
                <a:ea typeface="Arial"/>
                <a:cs typeface="Arial"/>
                <a:sym typeface="Arial"/>
              </a:rPr>
              <a:t>The compiler allocates space for p, puts the string constant “abcde” in memory somewhere else, initializes p with the base address of the string constant</a:t>
            </a:r>
            <a:endParaRPr/>
          </a:p>
        </p:txBody>
      </p:sp>
      <p:sp>
        <p:nvSpPr>
          <p:cNvPr id="299" name="Google Shape;299;p14"/>
          <p:cNvSpPr txBox="1"/>
          <p:nvPr>
            <p:ph idx="1" type="body"/>
          </p:nvPr>
        </p:nvSpPr>
        <p:spPr>
          <a:xfrm>
            <a:off x="4659312" y="2100262"/>
            <a:ext cx="5181600" cy="3051175"/>
          </a:xfrm>
          <a:prstGeom prst="rect">
            <a:avLst/>
          </a:prstGeom>
          <a:solidFill>
            <a:srgbClr val="CCFFCC"/>
          </a:solidFill>
          <a:ln cap="flat" cmpd="sng" w="12700">
            <a:solidFill>
              <a:schemeClr val="dk1"/>
            </a:solidFill>
            <a:prstDash val="solid"/>
            <a:miter lim="524288"/>
            <a:headEnd len="sm" w="sm" type="none"/>
            <a:tailEnd len="sm" w="sm" type="none"/>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2100"/>
              <a:buNone/>
            </a:pPr>
            <a:r>
              <a:rPr b="0" i="0" lang="en-US" sz="2800" u="none">
                <a:solidFill>
                  <a:srgbClr val="0000FF"/>
                </a:solidFill>
                <a:latin typeface="Arial"/>
                <a:ea typeface="Arial"/>
                <a:cs typeface="Arial"/>
                <a:sym typeface="Arial"/>
              </a:rPr>
              <a:t>char s[ ] = “abcde”;</a:t>
            </a:r>
            <a:endParaRPr/>
          </a:p>
          <a:p>
            <a:pPr indent="-377825" lvl="0" marL="377825" rtl="0" algn="l">
              <a:lnSpc>
                <a:spcPct val="100000"/>
              </a:lnSpc>
              <a:spcBef>
                <a:spcPts val="560"/>
              </a:spcBef>
              <a:spcAft>
                <a:spcPts val="0"/>
              </a:spcAft>
              <a:buSzPts val="2100"/>
              <a:buNone/>
            </a:pPr>
            <a:r>
              <a:rPr b="0" i="0" lang="en-US" sz="2800" u="none">
                <a:solidFill>
                  <a:schemeClr val="dk1"/>
                </a:solidFill>
                <a:latin typeface="Arial"/>
                <a:ea typeface="Arial"/>
                <a:cs typeface="Arial"/>
                <a:sym typeface="Arial"/>
              </a:rPr>
              <a:t>≡ char s[ ] = </a:t>
            </a:r>
            <a:r>
              <a:rPr b="1" i="0" lang="en-US" sz="2400" u="none">
                <a:solidFill>
                  <a:schemeClr val="dk1"/>
                </a:solidFill>
                <a:latin typeface="Arial"/>
                <a:ea typeface="Arial"/>
                <a:cs typeface="Arial"/>
                <a:sym typeface="Arial"/>
              </a:rPr>
              <a:t>{‘a’,’b’,’c’,’d’,’e’.’\0’};</a:t>
            </a:r>
            <a:endParaRPr/>
          </a:p>
          <a:p>
            <a:pPr indent="-377825" lvl="0" marL="377825" rtl="0" algn="l">
              <a:lnSpc>
                <a:spcPct val="100000"/>
              </a:lnSpc>
              <a:spcBef>
                <a:spcPts val="560"/>
              </a:spcBef>
              <a:spcAft>
                <a:spcPts val="0"/>
              </a:spcAft>
              <a:buSzPts val="2100"/>
              <a:buNone/>
            </a:pPr>
            <a:r>
              <a:rPr b="0" i="0" lang="en-US" sz="2800" u="none">
                <a:solidFill>
                  <a:schemeClr val="dk1"/>
                </a:solidFill>
                <a:latin typeface="Arial"/>
                <a:ea typeface="Arial"/>
                <a:cs typeface="Arial"/>
                <a:sym typeface="Arial"/>
              </a:rPr>
              <a:t>The compiler allocates 6 bytes of memory for the array s which are initialized with the 6 characters</a:t>
            </a:r>
            <a:endParaRPr/>
          </a:p>
        </p:txBody>
      </p:sp>
      <p:grpSp>
        <p:nvGrpSpPr>
          <p:cNvPr id="300" name="Google Shape;300;p14"/>
          <p:cNvGrpSpPr/>
          <p:nvPr/>
        </p:nvGrpSpPr>
        <p:grpSpPr>
          <a:xfrm>
            <a:off x="5953125" y="5913438"/>
            <a:ext cx="2058987" cy="533400"/>
            <a:chOff x="3744" y="3456"/>
            <a:chExt cx="1172" cy="212"/>
          </a:xfrm>
        </p:grpSpPr>
        <p:sp>
          <p:nvSpPr>
            <p:cNvPr id="301" name="Google Shape;301;p14"/>
            <p:cNvSpPr txBox="1"/>
            <p:nvPr/>
          </p:nvSpPr>
          <p:spPr>
            <a:xfrm>
              <a:off x="3744" y="3456"/>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a</a:t>
              </a:r>
              <a:endParaRPr/>
            </a:p>
          </p:txBody>
        </p:sp>
        <p:sp>
          <p:nvSpPr>
            <p:cNvPr id="302" name="Google Shape;302;p14"/>
            <p:cNvSpPr txBox="1"/>
            <p:nvPr/>
          </p:nvSpPr>
          <p:spPr>
            <a:xfrm>
              <a:off x="3936" y="3456"/>
              <a:ext cx="211"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b</a:t>
              </a:r>
              <a:endParaRPr/>
            </a:p>
          </p:txBody>
        </p:sp>
        <p:sp>
          <p:nvSpPr>
            <p:cNvPr id="303" name="Google Shape;303;p14"/>
            <p:cNvSpPr txBox="1"/>
            <p:nvPr/>
          </p:nvSpPr>
          <p:spPr>
            <a:xfrm>
              <a:off x="4128" y="3456"/>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c</a:t>
              </a:r>
              <a:endParaRPr/>
            </a:p>
          </p:txBody>
        </p:sp>
        <p:sp>
          <p:nvSpPr>
            <p:cNvPr id="304" name="Google Shape;304;p14"/>
            <p:cNvSpPr txBox="1"/>
            <p:nvPr/>
          </p:nvSpPr>
          <p:spPr>
            <a:xfrm>
              <a:off x="4320" y="3456"/>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d</a:t>
              </a:r>
              <a:endParaRPr/>
            </a:p>
          </p:txBody>
        </p:sp>
        <p:sp>
          <p:nvSpPr>
            <p:cNvPr id="305" name="Google Shape;305;p14"/>
            <p:cNvSpPr txBox="1"/>
            <p:nvPr/>
          </p:nvSpPr>
          <p:spPr>
            <a:xfrm>
              <a:off x="4512" y="3456"/>
              <a:ext cx="211"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e</a:t>
              </a:r>
              <a:endParaRPr/>
            </a:p>
          </p:txBody>
        </p:sp>
        <p:sp>
          <p:nvSpPr>
            <p:cNvPr id="306" name="Google Shape;306;p14"/>
            <p:cNvSpPr txBox="1"/>
            <p:nvPr/>
          </p:nvSpPr>
          <p:spPr>
            <a:xfrm>
              <a:off x="4704" y="3456"/>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\0</a:t>
              </a:r>
              <a:endParaRPr/>
            </a:p>
          </p:txBody>
        </p:sp>
      </p:grpSp>
      <p:grpSp>
        <p:nvGrpSpPr>
          <p:cNvPr id="307" name="Google Shape;307;p14"/>
          <p:cNvGrpSpPr/>
          <p:nvPr/>
        </p:nvGrpSpPr>
        <p:grpSpPr>
          <a:xfrm>
            <a:off x="738187" y="5502275"/>
            <a:ext cx="2701925" cy="1401762"/>
            <a:chOff x="465" y="3466"/>
            <a:chExt cx="1705" cy="767"/>
          </a:xfrm>
        </p:grpSpPr>
        <p:sp>
          <p:nvSpPr>
            <p:cNvPr id="308" name="Google Shape;308;p14"/>
            <p:cNvSpPr txBox="1"/>
            <p:nvPr/>
          </p:nvSpPr>
          <p:spPr>
            <a:xfrm>
              <a:off x="900" y="4021"/>
              <a:ext cx="211"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a</a:t>
              </a:r>
              <a:endParaRPr/>
            </a:p>
          </p:txBody>
        </p:sp>
        <p:sp>
          <p:nvSpPr>
            <p:cNvPr id="309" name="Google Shape;309;p14"/>
            <p:cNvSpPr txBox="1"/>
            <p:nvPr/>
          </p:nvSpPr>
          <p:spPr>
            <a:xfrm>
              <a:off x="1111" y="4021"/>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b</a:t>
              </a:r>
              <a:endParaRPr/>
            </a:p>
          </p:txBody>
        </p:sp>
        <p:sp>
          <p:nvSpPr>
            <p:cNvPr id="310" name="Google Shape;310;p14"/>
            <p:cNvSpPr txBox="1"/>
            <p:nvPr/>
          </p:nvSpPr>
          <p:spPr>
            <a:xfrm>
              <a:off x="1323" y="4021"/>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c</a:t>
              </a:r>
              <a:endParaRPr/>
            </a:p>
          </p:txBody>
        </p:sp>
        <p:sp>
          <p:nvSpPr>
            <p:cNvPr id="311" name="Google Shape;311;p14"/>
            <p:cNvSpPr txBox="1"/>
            <p:nvPr/>
          </p:nvSpPr>
          <p:spPr>
            <a:xfrm>
              <a:off x="1535" y="4021"/>
              <a:ext cx="211"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d</a:t>
              </a:r>
              <a:endParaRPr/>
            </a:p>
          </p:txBody>
        </p:sp>
        <p:sp>
          <p:nvSpPr>
            <p:cNvPr id="312" name="Google Shape;312;p14"/>
            <p:cNvSpPr txBox="1"/>
            <p:nvPr/>
          </p:nvSpPr>
          <p:spPr>
            <a:xfrm>
              <a:off x="1746" y="4021"/>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e</a:t>
              </a:r>
              <a:endParaRPr/>
            </a:p>
          </p:txBody>
        </p:sp>
        <p:sp>
          <p:nvSpPr>
            <p:cNvPr id="313" name="Google Shape;313;p14"/>
            <p:cNvSpPr txBox="1"/>
            <p:nvPr/>
          </p:nvSpPr>
          <p:spPr>
            <a:xfrm>
              <a:off x="1958" y="4021"/>
              <a:ext cx="212" cy="212"/>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\0</a:t>
              </a:r>
              <a:endParaRPr/>
            </a:p>
          </p:txBody>
        </p:sp>
        <p:sp>
          <p:nvSpPr>
            <p:cNvPr id="314" name="Google Shape;314;p14"/>
            <p:cNvSpPr txBox="1"/>
            <p:nvPr/>
          </p:nvSpPr>
          <p:spPr>
            <a:xfrm>
              <a:off x="465" y="3466"/>
              <a:ext cx="245" cy="269"/>
            </a:xfrm>
            <a:prstGeom prst="rect">
              <a:avLst/>
            </a:prstGeom>
            <a:solidFill>
              <a:srgbClr val="CCFFCC"/>
            </a:solidFill>
            <a:ln cap="sq"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p</a:t>
              </a:r>
              <a:endParaRPr/>
            </a:p>
          </p:txBody>
        </p:sp>
        <p:cxnSp>
          <p:nvCxnSpPr>
            <p:cNvPr id="315" name="Google Shape;315;p14"/>
            <p:cNvCxnSpPr/>
            <p:nvPr/>
          </p:nvCxnSpPr>
          <p:spPr>
            <a:xfrm>
              <a:off x="720" y="3696"/>
              <a:ext cx="174" cy="450"/>
            </a:xfrm>
            <a:prstGeom prst="bentConnector3">
              <a:avLst>
                <a:gd fmla="val 50000" name="adj1"/>
              </a:avLst>
            </a:prstGeom>
            <a:noFill/>
            <a:ln cap="sq" cmpd="sng" w="38100">
              <a:solidFill>
                <a:schemeClr val="dk1"/>
              </a:solidFill>
              <a:prstDash val="solid"/>
              <a:miter lim="800000"/>
              <a:headEnd len="med" w="med" type="none"/>
              <a:tailEnd len="sm" w="sm" type="triangle"/>
            </a:ln>
          </p:spPr>
        </p:cxnSp>
      </p:grpSp>
      <p:sp>
        <p:nvSpPr>
          <p:cNvPr id="316" name="Google Shape;316;p14"/>
          <p:cNvSpPr txBox="1"/>
          <p:nvPr/>
        </p:nvSpPr>
        <p:spPr>
          <a:xfrm>
            <a:off x="5497512" y="5989637"/>
            <a:ext cx="381000"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a:t>
            </a:r>
            <a:endParaRPr/>
          </a:p>
        </p:txBody>
      </p:sp>
      <p:sp>
        <p:nvSpPr>
          <p:cNvPr id="317" name="Google Shape;317;p14"/>
          <p:cNvSpPr txBox="1"/>
          <p:nvPr/>
        </p:nvSpPr>
        <p:spPr>
          <a:xfrm>
            <a:off x="6356350" y="6904037"/>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23" name="Google Shape;323;p15"/>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String Constant</a:t>
            </a:r>
            <a:endParaRPr/>
          </a:p>
        </p:txBody>
      </p:sp>
      <p:sp>
        <p:nvSpPr>
          <p:cNvPr id="324" name="Google Shape;324;p15"/>
          <p:cNvSpPr txBox="1"/>
          <p:nvPr>
            <p:ph idx="1"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Clr>
                <a:schemeClr val="dk1"/>
              </a:buClr>
              <a:buSzPts val="3720"/>
              <a:buChar char="•"/>
            </a:pPr>
            <a:r>
              <a:rPr b="0" i="0" lang="en-US" sz="3100" u="none">
                <a:solidFill>
                  <a:schemeClr val="dk1"/>
                </a:solidFill>
                <a:latin typeface="Arial"/>
                <a:ea typeface="Arial"/>
                <a:cs typeface="Arial"/>
                <a:sym typeface="Arial"/>
              </a:rPr>
              <a:t>A string constant is treated as a pointer </a:t>
            </a:r>
            <a:endParaRPr/>
          </a:p>
          <a:p>
            <a:pPr indent="-377825" lvl="0" marL="377825" rtl="0" algn="l">
              <a:lnSpc>
                <a:spcPct val="100000"/>
              </a:lnSpc>
              <a:spcBef>
                <a:spcPts val="620"/>
              </a:spcBef>
              <a:spcAft>
                <a:spcPts val="0"/>
              </a:spcAft>
              <a:buClr>
                <a:schemeClr val="dk1"/>
              </a:buClr>
              <a:buSzPts val="3720"/>
              <a:buChar char="•"/>
            </a:pPr>
            <a:r>
              <a:rPr b="0" i="0" lang="en-US" sz="3100" u="none">
                <a:solidFill>
                  <a:schemeClr val="dk1"/>
                </a:solidFill>
                <a:latin typeface="Arial"/>
                <a:ea typeface="Arial"/>
                <a:cs typeface="Arial"/>
                <a:sym typeface="Arial"/>
              </a:rPr>
              <a:t>Its value is the base address of the string</a:t>
            </a:r>
            <a:endParaRPr/>
          </a:p>
          <a:p>
            <a:pPr indent="-315912" lvl="1" marL="819150" rtl="0" algn="l">
              <a:lnSpc>
                <a:spcPct val="100000"/>
              </a:lnSpc>
              <a:spcBef>
                <a:spcPts val="620"/>
              </a:spcBef>
              <a:spcAft>
                <a:spcPts val="0"/>
              </a:spcAft>
              <a:buSzPts val="2480"/>
              <a:buNone/>
            </a:pPr>
            <a:r>
              <a:rPr b="0" i="0" lang="en-US" sz="3100" u="none">
                <a:solidFill>
                  <a:srgbClr val="0000FF"/>
                </a:solidFill>
                <a:latin typeface="Arial"/>
                <a:ea typeface="Arial"/>
                <a:cs typeface="Arial"/>
                <a:sym typeface="Arial"/>
              </a:rPr>
              <a:t>char *p = “abc”;</a:t>
            </a:r>
            <a:endParaRPr/>
          </a:p>
          <a:p>
            <a:pPr indent="-315912" lvl="1" marL="819150" rtl="0" algn="l">
              <a:lnSpc>
                <a:spcPct val="100000"/>
              </a:lnSpc>
              <a:spcBef>
                <a:spcPts val="620"/>
              </a:spcBef>
              <a:spcAft>
                <a:spcPts val="0"/>
              </a:spcAft>
              <a:buSzPts val="2480"/>
              <a:buNone/>
            </a:pPr>
            <a:r>
              <a:t/>
            </a:r>
            <a:endParaRPr b="0" i="0" sz="3100" u="none">
              <a:solidFill>
                <a:srgbClr val="0000CC"/>
              </a:solidFill>
              <a:latin typeface="Arial"/>
              <a:ea typeface="Arial"/>
              <a:cs typeface="Arial"/>
              <a:sym typeface="Arial"/>
            </a:endParaRPr>
          </a:p>
          <a:p>
            <a:pPr indent="-315912" lvl="1" marL="819150" rtl="0" algn="l">
              <a:lnSpc>
                <a:spcPct val="100000"/>
              </a:lnSpc>
              <a:spcBef>
                <a:spcPts val="620"/>
              </a:spcBef>
              <a:spcAft>
                <a:spcPts val="0"/>
              </a:spcAft>
              <a:buSzPts val="2480"/>
              <a:buNone/>
            </a:pPr>
            <a:r>
              <a:t/>
            </a:r>
            <a:endParaRPr b="0" i="0" sz="3100" u="none">
              <a:solidFill>
                <a:srgbClr val="0000CC"/>
              </a:solidFill>
              <a:latin typeface="Arial"/>
              <a:ea typeface="Arial"/>
              <a:cs typeface="Arial"/>
              <a:sym typeface="Arial"/>
            </a:endParaRPr>
          </a:p>
          <a:p>
            <a:pPr indent="-315912" lvl="1" marL="819150" rtl="0" algn="l">
              <a:lnSpc>
                <a:spcPct val="100000"/>
              </a:lnSpc>
              <a:spcBef>
                <a:spcPts val="620"/>
              </a:spcBef>
              <a:spcAft>
                <a:spcPts val="0"/>
              </a:spcAft>
              <a:buSzPts val="2480"/>
              <a:buNone/>
            </a:pPr>
            <a:r>
              <a:t/>
            </a:r>
            <a:endParaRPr b="0" i="0" sz="3100" u="none">
              <a:solidFill>
                <a:srgbClr val="0000CC"/>
              </a:solidFill>
              <a:latin typeface="Arial"/>
              <a:ea typeface="Arial"/>
              <a:cs typeface="Arial"/>
              <a:sym typeface="Arial"/>
            </a:endParaRPr>
          </a:p>
          <a:p>
            <a:pPr indent="-315912" lvl="1" marL="819150" rtl="0" algn="l">
              <a:lnSpc>
                <a:spcPct val="100000"/>
              </a:lnSpc>
              <a:spcBef>
                <a:spcPts val="620"/>
              </a:spcBef>
              <a:spcAft>
                <a:spcPts val="0"/>
              </a:spcAft>
              <a:buSzPts val="2480"/>
              <a:buNone/>
            </a:pPr>
            <a:r>
              <a:rPr b="0" i="0" lang="en-US" sz="3100" u="none">
                <a:solidFill>
                  <a:srgbClr val="0000FF"/>
                </a:solidFill>
                <a:latin typeface="Arial"/>
                <a:ea typeface="Arial"/>
                <a:cs typeface="Arial"/>
                <a:sym typeface="Arial"/>
              </a:rPr>
              <a:t>printf (“%s %s\n”,p,p+1);</a:t>
            </a:r>
            <a:r>
              <a:rPr b="0" i="0" lang="en-US" sz="3100" u="none">
                <a:solidFill>
                  <a:srgbClr val="0000CC"/>
                </a:solidFill>
                <a:latin typeface="Arial"/>
                <a:ea typeface="Arial"/>
                <a:cs typeface="Arial"/>
                <a:sym typeface="Arial"/>
              </a:rPr>
              <a:t> </a:t>
            </a:r>
            <a:r>
              <a:rPr b="0" i="0" lang="en-US" sz="2800" u="none">
                <a:solidFill>
                  <a:schemeClr val="dk1"/>
                </a:solidFill>
                <a:latin typeface="Arial"/>
                <a:ea typeface="Arial"/>
                <a:cs typeface="Arial"/>
                <a:sym typeface="Arial"/>
              </a:rPr>
              <a:t>/* </a:t>
            </a:r>
            <a:r>
              <a:rPr b="0" i="0" lang="en-US" sz="2800" u="none">
                <a:solidFill>
                  <a:srgbClr val="FF0000"/>
                </a:solidFill>
                <a:latin typeface="Arial"/>
                <a:ea typeface="Arial"/>
                <a:cs typeface="Arial"/>
                <a:sym typeface="Arial"/>
              </a:rPr>
              <a:t>abc bc</a:t>
            </a:r>
            <a:r>
              <a:rPr b="0" i="0" lang="en-US" sz="2800" u="none">
                <a:solidFill>
                  <a:schemeClr val="dk1"/>
                </a:solidFill>
                <a:latin typeface="Arial"/>
                <a:ea typeface="Arial"/>
                <a:cs typeface="Arial"/>
                <a:sym typeface="Arial"/>
              </a:rPr>
              <a:t> is printed */</a:t>
            </a:r>
            <a:endParaRPr/>
          </a:p>
          <a:p>
            <a:pPr indent="-244475" lvl="0" marL="377825"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grpSp>
        <p:nvGrpSpPr>
          <p:cNvPr id="325" name="Google Shape;325;p15"/>
          <p:cNvGrpSpPr/>
          <p:nvPr/>
        </p:nvGrpSpPr>
        <p:grpSpPr>
          <a:xfrm>
            <a:off x="2297112" y="4389437"/>
            <a:ext cx="3543300" cy="638175"/>
            <a:chOff x="2736" y="2784"/>
            <a:chExt cx="2040" cy="212"/>
          </a:xfrm>
        </p:grpSpPr>
        <p:sp>
          <p:nvSpPr>
            <p:cNvPr id="326" name="Google Shape;326;p15"/>
            <p:cNvSpPr txBox="1"/>
            <p:nvPr/>
          </p:nvSpPr>
          <p:spPr>
            <a:xfrm>
              <a:off x="3792" y="2784"/>
              <a:ext cx="265" cy="212"/>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a</a:t>
              </a:r>
              <a:endParaRPr/>
            </a:p>
          </p:txBody>
        </p:sp>
        <p:sp>
          <p:nvSpPr>
            <p:cNvPr id="327" name="Google Shape;327;p15"/>
            <p:cNvSpPr txBox="1"/>
            <p:nvPr/>
          </p:nvSpPr>
          <p:spPr>
            <a:xfrm>
              <a:off x="4032" y="2784"/>
              <a:ext cx="264" cy="212"/>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b</a:t>
              </a:r>
              <a:endParaRPr/>
            </a:p>
          </p:txBody>
        </p:sp>
        <p:sp>
          <p:nvSpPr>
            <p:cNvPr id="328" name="Google Shape;328;p15"/>
            <p:cNvSpPr txBox="1"/>
            <p:nvPr/>
          </p:nvSpPr>
          <p:spPr>
            <a:xfrm>
              <a:off x="4272" y="2784"/>
              <a:ext cx="265" cy="212"/>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c</a:t>
              </a:r>
              <a:endParaRPr/>
            </a:p>
          </p:txBody>
        </p:sp>
        <p:sp>
          <p:nvSpPr>
            <p:cNvPr id="329" name="Google Shape;329;p15"/>
            <p:cNvSpPr txBox="1"/>
            <p:nvPr/>
          </p:nvSpPr>
          <p:spPr>
            <a:xfrm>
              <a:off x="4512" y="2784"/>
              <a:ext cx="264" cy="212"/>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\0</a:t>
              </a:r>
              <a:endParaRPr/>
            </a:p>
          </p:txBody>
        </p:sp>
        <p:sp>
          <p:nvSpPr>
            <p:cNvPr id="330" name="Google Shape;330;p15"/>
            <p:cNvSpPr txBox="1"/>
            <p:nvPr/>
          </p:nvSpPr>
          <p:spPr>
            <a:xfrm>
              <a:off x="2736" y="2784"/>
              <a:ext cx="202" cy="163"/>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p</a:t>
              </a:r>
              <a:endParaRPr/>
            </a:p>
          </p:txBody>
        </p:sp>
        <p:cxnSp>
          <p:nvCxnSpPr>
            <p:cNvPr id="331" name="Google Shape;331;p15"/>
            <p:cNvCxnSpPr/>
            <p:nvPr/>
          </p:nvCxnSpPr>
          <p:spPr>
            <a:xfrm>
              <a:off x="2976" y="2928"/>
              <a:ext cx="864" cy="0"/>
            </a:xfrm>
            <a:prstGeom prst="straightConnector1">
              <a:avLst/>
            </a:prstGeom>
            <a:noFill/>
            <a:ln cap="flat" cmpd="sng" w="38100">
              <a:solidFill>
                <a:schemeClr val="dk1"/>
              </a:solidFill>
              <a:prstDash val="solid"/>
              <a:miter lim="800000"/>
              <a:headEnd len="med" w="med" type="none"/>
              <a:tailEnd len="med" w="med" type="triangle"/>
            </a:ln>
          </p:spPr>
        </p:cxnSp>
      </p:grpSp>
      <p:sp>
        <p:nvSpPr>
          <p:cNvPr id="332" name="Google Shape;332;p15"/>
          <p:cNvSpPr txBox="1"/>
          <p:nvPr/>
        </p:nvSpPr>
        <p:spPr>
          <a:xfrm>
            <a:off x="63357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39" name="Google Shape;339;p16"/>
          <p:cNvSpPr txBox="1"/>
          <p:nvPr>
            <p:ph type="title"/>
          </p:nvPr>
        </p:nvSpPr>
        <p:spPr>
          <a:xfrm>
            <a:off x="504825" y="503237"/>
            <a:ext cx="9258300" cy="1371600"/>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Library Functions for String Handling</a:t>
            </a:r>
            <a:endParaRPr/>
          </a:p>
        </p:txBody>
      </p:sp>
      <p:sp>
        <p:nvSpPr>
          <p:cNvPr id="340" name="Google Shape;340;p16"/>
          <p:cNvSpPr txBox="1"/>
          <p:nvPr>
            <p:ph idx="1" type="body"/>
          </p:nvPr>
        </p:nvSpPr>
        <p:spPr>
          <a:xfrm>
            <a:off x="620712" y="2025650"/>
            <a:ext cx="9142412" cy="5184775"/>
          </a:xfrm>
          <a:prstGeom prst="rect">
            <a:avLst/>
          </a:prstGeom>
          <a:noFill/>
          <a:ln>
            <a:noFill/>
          </a:ln>
        </p:spPr>
        <p:txBody>
          <a:bodyPr anchorCtr="0" anchor="t" bIns="50375" lIns="100775" spcFirstLastPara="1" rIns="100775" wrap="square" tIns="50375">
            <a:noAutofit/>
          </a:bodyPr>
          <a:lstStyle/>
          <a:p>
            <a:pPr indent="-377825" lvl="0" marL="377825" rtl="0" algn="l">
              <a:lnSpc>
                <a:spcPct val="90000"/>
              </a:lnSpc>
              <a:spcBef>
                <a:spcPts val="0"/>
              </a:spcBef>
              <a:spcAft>
                <a:spcPts val="0"/>
              </a:spcAft>
              <a:buClr>
                <a:schemeClr val="lt2"/>
              </a:buClr>
              <a:buSzPts val="2325"/>
              <a:buFont typeface="Noto Sans Symbols"/>
              <a:buChar char="■"/>
            </a:pPr>
            <a:r>
              <a:rPr b="0" i="0" lang="en-US" sz="3100" u="none">
                <a:solidFill>
                  <a:schemeClr val="dk1"/>
                </a:solidFill>
                <a:latin typeface="Arial"/>
                <a:ea typeface="Arial"/>
                <a:cs typeface="Arial"/>
                <a:sym typeface="Arial"/>
              </a:rPr>
              <a:t>You can write your own C code to do different operations on strings like finding the length of a string, copying one string to another, appending one string to the end of another etc.</a:t>
            </a:r>
            <a:endParaRPr/>
          </a:p>
          <a:p>
            <a:pPr indent="-377825" lvl="0" marL="377825" rtl="0" algn="l">
              <a:lnSpc>
                <a:spcPct val="90000"/>
              </a:lnSpc>
              <a:spcBef>
                <a:spcPts val="620"/>
              </a:spcBef>
              <a:spcAft>
                <a:spcPts val="0"/>
              </a:spcAft>
              <a:buClr>
                <a:schemeClr val="lt2"/>
              </a:buClr>
              <a:buSzPts val="2325"/>
              <a:buFont typeface="Noto Sans Symbols"/>
              <a:buChar char="■"/>
            </a:pPr>
            <a:r>
              <a:rPr b="0" i="0" lang="en-US" sz="3100" u="none">
                <a:solidFill>
                  <a:schemeClr val="dk1"/>
                </a:solidFill>
                <a:latin typeface="Arial"/>
                <a:ea typeface="Arial"/>
                <a:cs typeface="Arial"/>
                <a:sym typeface="Arial"/>
              </a:rPr>
              <a:t>C library provides standard functions for these that you can call, so no need to write your own code</a:t>
            </a:r>
            <a:endParaRPr/>
          </a:p>
          <a:p>
            <a:pPr indent="-377825" lvl="0" marL="377825" rtl="0" algn="l">
              <a:lnSpc>
                <a:spcPct val="90000"/>
              </a:lnSpc>
              <a:spcBef>
                <a:spcPts val="620"/>
              </a:spcBef>
              <a:spcAft>
                <a:spcPts val="0"/>
              </a:spcAft>
              <a:buClr>
                <a:schemeClr val="lt2"/>
              </a:buClr>
              <a:buSzPts val="2325"/>
              <a:buFont typeface="Noto Sans Symbols"/>
              <a:buChar char="■"/>
            </a:pPr>
            <a:r>
              <a:rPr b="0" i="0" lang="en-US" sz="3100" u="none">
                <a:solidFill>
                  <a:schemeClr val="dk1"/>
                </a:solidFill>
                <a:latin typeface="Arial"/>
                <a:ea typeface="Arial"/>
                <a:cs typeface="Arial"/>
                <a:sym typeface="Arial"/>
              </a:rPr>
              <a:t>To use them, you must do</a:t>
            </a:r>
            <a:endParaRPr/>
          </a:p>
          <a:p>
            <a:pPr indent="-315912" lvl="1" marL="819150" rtl="0" algn="l">
              <a:lnSpc>
                <a:spcPct val="90000"/>
              </a:lnSpc>
              <a:spcBef>
                <a:spcPts val="520"/>
              </a:spcBef>
              <a:spcAft>
                <a:spcPts val="0"/>
              </a:spcAft>
              <a:buSzPts val="2080"/>
              <a:buNone/>
            </a:pPr>
            <a:r>
              <a:rPr b="0" i="0" lang="en-US" sz="2600" u="none">
                <a:solidFill>
                  <a:schemeClr val="dk1"/>
                </a:solidFill>
                <a:latin typeface="Arial"/>
                <a:ea typeface="Arial"/>
                <a:cs typeface="Arial"/>
                <a:sym typeface="Arial"/>
              </a:rPr>
              <a:t>	 #include &lt;string.h&gt;</a:t>
            </a:r>
            <a:endParaRPr/>
          </a:p>
          <a:p>
            <a:pPr indent="-315912" lvl="1" marL="819150" rtl="0" algn="l">
              <a:lnSpc>
                <a:spcPct val="90000"/>
              </a:lnSpc>
              <a:spcBef>
                <a:spcPts val="520"/>
              </a:spcBef>
              <a:spcAft>
                <a:spcPts val="0"/>
              </a:spcAft>
              <a:buSzPts val="2080"/>
              <a:buNone/>
            </a:pPr>
            <a:r>
              <a:rPr b="0" i="0" lang="en-US" sz="2600" u="none">
                <a:solidFill>
                  <a:schemeClr val="dk1"/>
                </a:solidFill>
                <a:latin typeface="Arial"/>
                <a:ea typeface="Arial"/>
                <a:cs typeface="Arial"/>
                <a:sym typeface="Arial"/>
              </a:rPr>
              <a:t>At the beginning of your program (after #include &lt;stdio.h&gt;)</a:t>
            </a:r>
            <a:endParaRPr/>
          </a:p>
        </p:txBody>
      </p:sp>
      <p:sp>
        <p:nvSpPr>
          <p:cNvPr id="341" name="Google Shape;341;p16"/>
          <p:cNvSpPr txBox="1"/>
          <p:nvPr/>
        </p:nvSpPr>
        <p:spPr>
          <a:xfrm>
            <a:off x="64119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7"/>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47" name="Google Shape;347;p17"/>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String functions we will see</a:t>
            </a:r>
            <a:endParaRPr/>
          </a:p>
        </p:txBody>
      </p:sp>
      <p:sp>
        <p:nvSpPr>
          <p:cNvPr id="348" name="Google Shape;348;p17"/>
          <p:cNvSpPr txBox="1"/>
          <p:nvPr>
            <p:ph idx="1" type="body"/>
          </p:nvPr>
        </p:nvSpPr>
        <p:spPr>
          <a:xfrm>
            <a:off x="468312" y="2025650"/>
            <a:ext cx="9067800" cy="4954587"/>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Clr>
                <a:schemeClr val="lt2"/>
              </a:buClr>
              <a:buSzPts val="2625"/>
              <a:buFont typeface="Noto Sans Symbols"/>
              <a:buChar char="■"/>
            </a:pPr>
            <a:r>
              <a:rPr b="0" i="0" lang="en-US" sz="3500" u="none">
                <a:solidFill>
                  <a:srgbClr val="0000FF"/>
                </a:solidFill>
                <a:latin typeface="Arial"/>
                <a:ea typeface="Arial"/>
                <a:cs typeface="Arial"/>
                <a:sym typeface="Arial"/>
              </a:rPr>
              <a:t>strlen</a:t>
            </a:r>
            <a:r>
              <a:rPr b="0" i="0" lang="en-US" sz="3500" u="none">
                <a:solidFill>
                  <a:schemeClr val="dk1"/>
                </a:solidFill>
                <a:latin typeface="Arial"/>
                <a:ea typeface="Arial"/>
                <a:cs typeface="Arial"/>
                <a:sym typeface="Arial"/>
              </a:rPr>
              <a:t> : finds the length of a string</a:t>
            </a:r>
            <a:endParaRPr/>
          </a:p>
          <a:p>
            <a:pPr indent="-377825" lvl="0" marL="377825" rtl="0" algn="l">
              <a:lnSpc>
                <a:spcPct val="100000"/>
              </a:lnSpc>
              <a:spcBef>
                <a:spcPts val="700"/>
              </a:spcBef>
              <a:spcAft>
                <a:spcPts val="0"/>
              </a:spcAft>
              <a:buClr>
                <a:schemeClr val="lt2"/>
              </a:buClr>
              <a:buSzPts val="2625"/>
              <a:buFont typeface="Noto Sans Symbols"/>
              <a:buChar char="■"/>
            </a:pPr>
            <a:r>
              <a:rPr b="0" i="0" lang="en-US" sz="3500" u="none">
                <a:solidFill>
                  <a:srgbClr val="0000FF"/>
                </a:solidFill>
                <a:latin typeface="Arial"/>
                <a:ea typeface="Arial"/>
                <a:cs typeface="Arial"/>
                <a:sym typeface="Arial"/>
              </a:rPr>
              <a:t>strcat</a:t>
            </a:r>
            <a:r>
              <a:rPr b="0" i="0" lang="en-US" sz="3500" u="none">
                <a:solidFill>
                  <a:schemeClr val="dk1"/>
                </a:solidFill>
                <a:latin typeface="Arial"/>
                <a:ea typeface="Arial"/>
                <a:cs typeface="Arial"/>
                <a:sym typeface="Arial"/>
              </a:rPr>
              <a:t> : concatenates one string at the end of another</a:t>
            </a:r>
            <a:endParaRPr/>
          </a:p>
          <a:p>
            <a:pPr indent="-377825" lvl="0" marL="377825" rtl="0" algn="l">
              <a:lnSpc>
                <a:spcPct val="100000"/>
              </a:lnSpc>
              <a:spcBef>
                <a:spcPts val="700"/>
              </a:spcBef>
              <a:spcAft>
                <a:spcPts val="0"/>
              </a:spcAft>
              <a:buClr>
                <a:schemeClr val="lt2"/>
              </a:buClr>
              <a:buSzPts val="2625"/>
              <a:buFont typeface="Noto Sans Symbols"/>
              <a:buChar char="■"/>
            </a:pPr>
            <a:r>
              <a:rPr b="0" i="0" lang="en-US" sz="3500" u="none">
                <a:solidFill>
                  <a:srgbClr val="0000FF"/>
                </a:solidFill>
                <a:latin typeface="Arial"/>
                <a:ea typeface="Arial"/>
                <a:cs typeface="Arial"/>
                <a:sym typeface="Arial"/>
              </a:rPr>
              <a:t>strcmp</a:t>
            </a:r>
            <a:r>
              <a:rPr b="0" i="0" lang="en-US" sz="3500" u="none">
                <a:solidFill>
                  <a:schemeClr val="dk1"/>
                </a:solidFill>
                <a:latin typeface="Arial"/>
                <a:ea typeface="Arial"/>
                <a:cs typeface="Arial"/>
                <a:sym typeface="Arial"/>
              </a:rPr>
              <a:t> : compares two strings lexicographically</a:t>
            </a:r>
            <a:endParaRPr/>
          </a:p>
          <a:p>
            <a:pPr indent="-377825" lvl="0" marL="377825" rtl="0" algn="l">
              <a:lnSpc>
                <a:spcPct val="100000"/>
              </a:lnSpc>
              <a:spcBef>
                <a:spcPts val="700"/>
              </a:spcBef>
              <a:spcAft>
                <a:spcPts val="0"/>
              </a:spcAft>
              <a:buClr>
                <a:schemeClr val="lt2"/>
              </a:buClr>
              <a:buSzPts val="2625"/>
              <a:buFont typeface="Noto Sans Symbols"/>
              <a:buChar char="■"/>
            </a:pPr>
            <a:r>
              <a:rPr b="0" i="0" lang="en-US" sz="3500" u="none">
                <a:solidFill>
                  <a:srgbClr val="0000FF"/>
                </a:solidFill>
                <a:latin typeface="Arial"/>
                <a:ea typeface="Arial"/>
                <a:cs typeface="Arial"/>
                <a:sym typeface="Arial"/>
              </a:rPr>
              <a:t>strcpy</a:t>
            </a:r>
            <a:r>
              <a:rPr b="0" i="0" lang="en-US" sz="3500" u="none">
                <a:solidFill>
                  <a:schemeClr val="dk1"/>
                </a:solidFill>
                <a:latin typeface="Arial"/>
                <a:ea typeface="Arial"/>
                <a:cs typeface="Arial"/>
                <a:sym typeface="Arial"/>
              </a:rPr>
              <a:t> : copies one string to another</a:t>
            </a:r>
            <a:endParaRPr/>
          </a:p>
          <a:p>
            <a:pPr indent="-211137" lvl="0" marL="377825" rtl="0" algn="l">
              <a:spcBef>
                <a:spcPts val="700"/>
              </a:spcBef>
              <a:spcAft>
                <a:spcPts val="0"/>
              </a:spcAft>
              <a:buSzPts val="2625"/>
              <a:buNone/>
            </a:pPr>
            <a:r>
              <a:t/>
            </a:r>
            <a:endParaRPr b="0" i="0" sz="3500" u="none">
              <a:solidFill>
                <a:schemeClr val="dk1"/>
              </a:solidFill>
              <a:latin typeface="Arial"/>
              <a:ea typeface="Arial"/>
              <a:cs typeface="Arial"/>
              <a:sym typeface="Arial"/>
            </a:endParaRPr>
          </a:p>
        </p:txBody>
      </p:sp>
      <p:sp>
        <p:nvSpPr>
          <p:cNvPr id="349" name="Google Shape;349;p17"/>
          <p:cNvSpPr txBox="1"/>
          <p:nvPr/>
        </p:nvSpPr>
        <p:spPr>
          <a:xfrm>
            <a:off x="64119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55" name="Google Shape;355;p18"/>
          <p:cNvSpPr txBox="1"/>
          <p:nvPr>
            <p:ph type="title"/>
          </p:nvPr>
        </p:nvSpPr>
        <p:spPr>
          <a:xfrm>
            <a:off x="468312" y="349250"/>
            <a:ext cx="9072562" cy="1514475"/>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strlen()</a:t>
            </a:r>
            <a:endParaRPr/>
          </a:p>
        </p:txBody>
      </p:sp>
      <p:sp>
        <p:nvSpPr>
          <p:cNvPr id="356" name="Google Shape;356;p18"/>
          <p:cNvSpPr txBox="1"/>
          <p:nvPr>
            <p:ph idx="1" type="body"/>
          </p:nvPr>
        </p:nvSpPr>
        <p:spPr>
          <a:xfrm>
            <a:off x="468312" y="1951037"/>
            <a:ext cx="4459287" cy="4797425"/>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2400"/>
              <a:buNone/>
            </a:pPr>
            <a:r>
              <a:rPr b="0" i="0" lang="en-US" sz="3200" u="none">
                <a:solidFill>
                  <a:srgbClr val="0000FF"/>
                </a:solidFill>
                <a:latin typeface="Arial"/>
                <a:ea typeface="Arial"/>
                <a:cs typeface="Arial"/>
                <a:sym typeface="Arial"/>
              </a:rPr>
              <a:t>int strlen(const char *s)</a:t>
            </a:r>
            <a:endParaRPr/>
          </a:p>
          <a:p>
            <a:pPr indent="-377825" lvl="0" marL="377825" rtl="0" algn="l">
              <a:lnSpc>
                <a:spcPct val="100000"/>
              </a:lnSpc>
              <a:spcBef>
                <a:spcPts val="580"/>
              </a:spcBef>
              <a:spcAft>
                <a:spcPts val="0"/>
              </a:spcAft>
              <a:buClr>
                <a:schemeClr val="lt2"/>
              </a:buClr>
              <a:buSzPts val="2175"/>
              <a:buFont typeface="Noto Sans Symbols"/>
              <a:buChar char="■"/>
            </a:pPr>
            <a:r>
              <a:rPr b="0" i="0" lang="en-US" sz="2900" u="none">
                <a:solidFill>
                  <a:schemeClr val="dk1"/>
                </a:solidFill>
                <a:latin typeface="Arial"/>
                <a:ea typeface="Arial"/>
                <a:cs typeface="Arial"/>
                <a:sym typeface="Arial"/>
              </a:rPr>
              <a:t>Takes a null-terminated strings </a:t>
            </a:r>
            <a:r>
              <a:rPr b="0" i="0" lang="en-US" sz="2400" u="none">
                <a:solidFill>
                  <a:schemeClr val="dk1"/>
                </a:solidFill>
                <a:latin typeface="Arial"/>
                <a:ea typeface="Arial"/>
                <a:cs typeface="Arial"/>
                <a:sym typeface="Arial"/>
              </a:rPr>
              <a:t>(we routinely refer to the char pointer that points to a null-terminated char array as a string)</a:t>
            </a:r>
            <a:endParaRPr/>
          </a:p>
          <a:p>
            <a:pPr indent="-377825" lvl="0" marL="377825" rtl="0" algn="l">
              <a:lnSpc>
                <a:spcPct val="100000"/>
              </a:lnSpc>
              <a:spcBef>
                <a:spcPts val="580"/>
              </a:spcBef>
              <a:spcAft>
                <a:spcPts val="0"/>
              </a:spcAft>
              <a:buClr>
                <a:schemeClr val="lt2"/>
              </a:buClr>
              <a:buSzPts val="2175"/>
              <a:buFont typeface="Noto Sans Symbols"/>
              <a:buChar char="■"/>
            </a:pPr>
            <a:r>
              <a:rPr b="0" i="0" lang="en-US" sz="2900" u="none">
                <a:solidFill>
                  <a:schemeClr val="dk1"/>
                </a:solidFill>
                <a:latin typeface="Arial"/>
                <a:ea typeface="Arial"/>
                <a:cs typeface="Arial"/>
                <a:sym typeface="Arial"/>
              </a:rPr>
              <a:t>Returns the length of the string, not counting the null (\0) character</a:t>
            </a:r>
            <a:endParaRPr/>
          </a:p>
          <a:p>
            <a:pPr indent="-315912" lvl="1" marL="819150" rtl="0" algn="l">
              <a:lnSpc>
                <a:spcPct val="100000"/>
              </a:lnSpc>
              <a:spcBef>
                <a:spcPts val="480"/>
              </a:spcBef>
              <a:spcAft>
                <a:spcPts val="0"/>
              </a:spcAft>
              <a:buSzPts val="1920"/>
              <a:buNone/>
            </a:pPr>
            <a:r>
              <a:t/>
            </a:r>
            <a:endParaRPr b="0" i="0" sz="2400" u="none">
              <a:solidFill>
                <a:schemeClr val="dk1"/>
              </a:solidFill>
              <a:latin typeface="Arial"/>
              <a:ea typeface="Arial"/>
              <a:cs typeface="Arial"/>
              <a:sym typeface="Arial"/>
            </a:endParaRPr>
          </a:p>
          <a:p>
            <a:pPr indent="-173672" lvl="1" marL="819150" rtl="0" algn="l">
              <a:lnSpc>
                <a:spcPct val="100000"/>
              </a:lnSpc>
              <a:spcBef>
                <a:spcPts val="560"/>
              </a:spcBef>
              <a:spcAft>
                <a:spcPts val="0"/>
              </a:spcAft>
              <a:buClr>
                <a:schemeClr val="accent2"/>
              </a:buClr>
              <a:buSzPts val="2240"/>
              <a:buFont typeface="Noto Sans Symbols"/>
              <a:buNone/>
            </a:pPr>
            <a:r>
              <a:t/>
            </a:r>
            <a:endParaRPr b="0" i="0" sz="2800" u="none">
              <a:solidFill>
                <a:schemeClr val="dk1"/>
              </a:solidFill>
              <a:latin typeface="Arial"/>
              <a:ea typeface="Arial"/>
              <a:cs typeface="Arial"/>
              <a:sym typeface="Arial"/>
            </a:endParaRPr>
          </a:p>
          <a:p>
            <a:pPr indent="-244475" lvl="0" marL="377825"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
        <p:nvSpPr>
          <p:cNvPr id="357" name="Google Shape;357;p18"/>
          <p:cNvSpPr txBox="1"/>
          <p:nvPr/>
        </p:nvSpPr>
        <p:spPr>
          <a:xfrm>
            <a:off x="5118100" y="2998787"/>
            <a:ext cx="4570412" cy="2332037"/>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int strlen (const char *s)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int n;</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for (n=0; *s!=‘\0’; ++s)</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++n;</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return n;</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p:txBody>
      </p:sp>
      <p:sp>
        <p:nvSpPr>
          <p:cNvPr id="358" name="Google Shape;358;p18"/>
          <p:cNvSpPr txBox="1"/>
          <p:nvPr/>
        </p:nvSpPr>
        <p:spPr>
          <a:xfrm>
            <a:off x="5376862" y="1176337"/>
            <a:ext cx="3579812"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You cannot change contents</a:t>
            </a:r>
            <a:endParaRPr/>
          </a:p>
          <a:p>
            <a:pPr indent="0" lvl="0" marL="0" marR="0" rtl="0" algn="ctr">
              <a:lnSpc>
                <a:spcPct val="100000"/>
              </a:lnSpc>
              <a:spcBef>
                <a:spcPts val="36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of s in the function</a:t>
            </a:r>
            <a:endParaRPr/>
          </a:p>
        </p:txBody>
      </p:sp>
      <p:cxnSp>
        <p:nvCxnSpPr>
          <p:cNvPr id="359" name="Google Shape;359;p18"/>
          <p:cNvCxnSpPr/>
          <p:nvPr/>
        </p:nvCxnSpPr>
        <p:spPr>
          <a:xfrm>
            <a:off x="6972300" y="2100262"/>
            <a:ext cx="0" cy="755650"/>
          </a:xfrm>
          <a:prstGeom prst="straightConnector1">
            <a:avLst/>
          </a:prstGeom>
          <a:noFill/>
          <a:ln cap="flat" cmpd="sng" w="9525">
            <a:solidFill>
              <a:schemeClr val="dk1"/>
            </a:solidFill>
            <a:prstDash val="solid"/>
            <a:miter lim="800000"/>
            <a:headEnd len="med" w="med" type="none"/>
            <a:tailEnd len="med" w="med" type="triangle"/>
          </a:ln>
        </p:spPr>
      </p:cxnSp>
      <p:sp>
        <p:nvSpPr>
          <p:cNvPr id="360" name="Google Shape;360;p18"/>
          <p:cNvSpPr txBox="1"/>
          <p:nvPr/>
        </p:nvSpPr>
        <p:spPr>
          <a:xfrm>
            <a:off x="64119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66" name="Google Shape;366;p19"/>
          <p:cNvSpPr txBox="1"/>
          <p:nvPr>
            <p:ph type="title"/>
          </p:nvPr>
        </p:nvSpPr>
        <p:spPr>
          <a:xfrm>
            <a:off x="557212" y="304800"/>
            <a:ext cx="9523412" cy="1473200"/>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700"/>
              <a:buFont typeface="Arial"/>
              <a:buNone/>
            </a:pPr>
            <a:r>
              <a:rPr b="0" i="0" lang="en-US" sz="4700" u="none">
                <a:solidFill>
                  <a:schemeClr val="dk1"/>
                </a:solidFill>
                <a:latin typeface="Arial"/>
                <a:ea typeface="Arial"/>
                <a:cs typeface="Arial"/>
                <a:sym typeface="Arial"/>
              </a:rPr>
              <a:t>strcat()</a:t>
            </a:r>
            <a:endParaRPr/>
          </a:p>
        </p:txBody>
      </p:sp>
      <p:sp>
        <p:nvSpPr>
          <p:cNvPr id="367" name="Google Shape;367;p19"/>
          <p:cNvSpPr txBox="1"/>
          <p:nvPr>
            <p:ph idx="1" type="body"/>
          </p:nvPr>
        </p:nvSpPr>
        <p:spPr>
          <a:xfrm>
            <a:off x="336550" y="1847850"/>
            <a:ext cx="4198937" cy="4976812"/>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Clr>
                <a:schemeClr val="lt2"/>
              </a:buClr>
              <a:buSzPts val="2175"/>
              <a:buFont typeface="Noto Sans Symbols"/>
              <a:buChar char="■"/>
            </a:pPr>
            <a:r>
              <a:rPr b="0" i="0" lang="en-US" sz="2900" u="none">
                <a:solidFill>
                  <a:srgbClr val="0000FF"/>
                </a:solidFill>
                <a:latin typeface="Arial"/>
                <a:ea typeface="Arial"/>
                <a:cs typeface="Arial"/>
                <a:sym typeface="Arial"/>
              </a:rPr>
              <a:t>char *strcat (char *s1, const char *s2);</a:t>
            </a:r>
            <a:endParaRPr/>
          </a:p>
          <a:p>
            <a:pPr indent="-377825" lvl="0" marL="377825" rtl="0" algn="l">
              <a:lnSpc>
                <a:spcPct val="100000"/>
              </a:lnSpc>
              <a:spcBef>
                <a:spcPts val="580"/>
              </a:spcBef>
              <a:spcAft>
                <a:spcPts val="0"/>
              </a:spcAft>
              <a:buClr>
                <a:schemeClr val="lt2"/>
              </a:buClr>
              <a:buSzPts val="2175"/>
              <a:buFont typeface="Noto Sans Symbols"/>
              <a:buChar char="■"/>
            </a:pPr>
            <a:r>
              <a:rPr b="0" i="0" lang="en-US" sz="2900" u="none">
                <a:solidFill>
                  <a:schemeClr val="dk1"/>
                </a:solidFill>
                <a:latin typeface="Arial"/>
                <a:ea typeface="Arial"/>
                <a:cs typeface="Arial"/>
                <a:sym typeface="Arial"/>
              </a:rPr>
              <a:t>Takes 2 strings as arguments, concatenates them, and puts the result in s1. Returns s1. Programmer must ensure that s1 points to enough space to hold the result.</a:t>
            </a:r>
            <a:endParaRPr/>
          </a:p>
        </p:txBody>
      </p:sp>
      <p:sp>
        <p:nvSpPr>
          <p:cNvPr id="368" name="Google Shape;368;p19"/>
          <p:cNvSpPr txBox="1"/>
          <p:nvPr/>
        </p:nvSpPr>
        <p:spPr>
          <a:xfrm>
            <a:off x="4535487" y="2519362"/>
            <a:ext cx="5292725" cy="4178300"/>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char *strcat(char *s1, const char *s2)</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char *p = s1;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while (*p != ‘\0’)   /* go to end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++p;</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while(*s2 != ‘\0’)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*p++ = *s2++;  /* copy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*p = ‘\0’;</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return s1;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p:txBody>
      </p:sp>
      <p:sp>
        <p:nvSpPr>
          <p:cNvPr id="369" name="Google Shape;369;p19"/>
          <p:cNvSpPr txBox="1"/>
          <p:nvPr/>
        </p:nvSpPr>
        <p:spPr>
          <a:xfrm>
            <a:off x="6048375" y="1092200"/>
            <a:ext cx="35814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You cannot change contents</a:t>
            </a:r>
            <a:endParaRPr/>
          </a:p>
          <a:p>
            <a:pPr indent="0" lvl="0" marL="0" marR="0" rtl="0" algn="ctr">
              <a:lnSpc>
                <a:spcPct val="100000"/>
              </a:lnSpc>
              <a:spcBef>
                <a:spcPts val="36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of s2 in the function</a:t>
            </a:r>
            <a:endParaRPr/>
          </a:p>
        </p:txBody>
      </p:sp>
      <p:cxnSp>
        <p:nvCxnSpPr>
          <p:cNvPr id="370" name="Google Shape;370;p19"/>
          <p:cNvCxnSpPr/>
          <p:nvPr/>
        </p:nvCxnSpPr>
        <p:spPr>
          <a:xfrm>
            <a:off x="8148637" y="1931987"/>
            <a:ext cx="0" cy="685800"/>
          </a:xfrm>
          <a:prstGeom prst="straightConnector1">
            <a:avLst/>
          </a:prstGeom>
          <a:noFill/>
          <a:ln cap="flat" cmpd="sng" w="38100">
            <a:solidFill>
              <a:srgbClr val="000000"/>
            </a:solidFill>
            <a:prstDash val="solid"/>
            <a:miter lim="800000"/>
            <a:headEnd len="med" w="med" type="none"/>
            <a:tailEnd len="med" w="med" type="triangle"/>
          </a:ln>
        </p:spPr>
      </p:cxnSp>
      <p:sp>
        <p:nvSpPr>
          <p:cNvPr id="371" name="Google Shape;371;p19"/>
          <p:cNvSpPr txBox="1"/>
          <p:nvPr/>
        </p:nvSpPr>
        <p:spPr>
          <a:xfrm>
            <a:off x="61833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504825" y="503237"/>
            <a:ext cx="9072562" cy="974725"/>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Objectives</a:t>
            </a:r>
            <a:endParaRPr/>
          </a:p>
        </p:txBody>
      </p:sp>
      <p:sp>
        <p:nvSpPr>
          <p:cNvPr id="123" name="Google Shape;123;p2"/>
          <p:cNvSpPr txBox="1"/>
          <p:nvPr>
            <p:ph idx="1" type="body"/>
          </p:nvPr>
        </p:nvSpPr>
        <p:spPr>
          <a:xfrm>
            <a:off x="504825" y="1477962"/>
            <a:ext cx="9070975" cy="5326062"/>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625"/>
              <a:buFont typeface="Noto Sans Symbols"/>
              <a:buChar char="■"/>
            </a:pPr>
            <a:r>
              <a:rPr b="0" i="0" lang="en-US" sz="3500" u="none" cap="none" strike="noStrike">
                <a:solidFill>
                  <a:schemeClr val="dk1"/>
                </a:solidFill>
                <a:latin typeface="Arial"/>
                <a:ea typeface="Arial"/>
                <a:cs typeface="Arial"/>
                <a:sym typeface="Arial"/>
              </a:rPr>
              <a:t>Be able to use arrays, pointers, and strings in C programs</a:t>
            </a:r>
            <a:endParaRPr/>
          </a:p>
          <a:p>
            <a:pPr indent="-211137" lvl="0" marL="377825" marR="0" rtl="0" algn="l">
              <a:lnSpc>
                <a:spcPct val="100000"/>
              </a:lnSpc>
              <a:spcBef>
                <a:spcPts val="700"/>
              </a:spcBef>
              <a:spcAft>
                <a:spcPts val="0"/>
              </a:spcAft>
              <a:buClr>
                <a:schemeClr val="lt2"/>
              </a:buClr>
              <a:buSzPts val="2625"/>
              <a:buFont typeface="Noto Sans Symbols"/>
              <a:buNone/>
            </a:pPr>
            <a:r>
              <a:t/>
            </a:r>
            <a:endParaRPr b="0" i="0" sz="3500" u="none" cap="none" strike="noStrike">
              <a:solidFill>
                <a:schemeClr val="dk1"/>
              </a:solidFill>
              <a:latin typeface="Arial"/>
              <a:ea typeface="Arial"/>
              <a:cs typeface="Arial"/>
              <a:sym typeface="Arial"/>
            </a:endParaRPr>
          </a:p>
          <a:p>
            <a:pPr indent="-377825" lvl="0" marL="377825" marR="0" rtl="0" algn="l">
              <a:lnSpc>
                <a:spcPct val="100000"/>
              </a:lnSpc>
              <a:spcBef>
                <a:spcPts val="700"/>
              </a:spcBef>
              <a:spcAft>
                <a:spcPts val="0"/>
              </a:spcAft>
              <a:buClr>
                <a:schemeClr val="lt2"/>
              </a:buClr>
              <a:buSzPts val="2625"/>
              <a:buFont typeface="Noto Sans Symbols"/>
              <a:buChar char="■"/>
            </a:pPr>
            <a:r>
              <a:rPr b="0" i="0" lang="en-US" sz="3500" u="none" cap="none" strike="noStrike">
                <a:solidFill>
                  <a:schemeClr val="dk1"/>
                </a:solidFill>
                <a:latin typeface="Arial"/>
                <a:ea typeface="Arial"/>
                <a:cs typeface="Arial"/>
                <a:sym typeface="Arial"/>
              </a:rPr>
              <a:t>Be able to explain the representation of these data types at the machine level, including their similarities and differences </a:t>
            </a:r>
            <a:endParaRPr/>
          </a:p>
        </p:txBody>
      </p:sp>
      <p:sp>
        <p:nvSpPr>
          <p:cNvPr id="124" name="Google Shape;124;p2"/>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125" name="Google Shape;125;p2"/>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77" name="Google Shape;377;p20"/>
          <p:cNvSpPr txBox="1"/>
          <p:nvPr>
            <p:ph idx="1" type="body"/>
          </p:nvPr>
        </p:nvSpPr>
        <p:spPr>
          <a:xfrm>
            <a:off x="252412" y="755650"/>
            <a:ext cx="9015412" cy="693737"/>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3675"/>
              <a:buNone/>
            </a:pPr>
            <a:r>
              <a:rPr b="0" i="0" lang="en-US" sz="4900" u="none">
                <a:solidFill>
                  <a:schemeClr val="dk1"/>
                </a:solidFill>
                <a:latin typeface="Arial"/>
                <a:ea typeface="Arial"/>
                <a:cs typeface="Arial"/>
                <a:sym typeface="Arial"/>
              </a:rPr>
              <a:t>strcmp()</a:t>
            </a:r>
            <a:endParaRPr/>
          </a:p>
        </p:txBody>
      </p:sp>
      <p:sp>
        <p:nvSpPr>
          <p:cNvPr id="378" name="Google Shape;378;p20"/>
          <p:cNvSpPr txBox="1"/>
          <p:nvPr/>
        </p:nvSpPr>
        <p:spPr>
          <a:xfrm>
            <a:off x="0" y="1798637"/>
            <a:ext cx="4049712" cy="5334000"/>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rgbClr val="0000FF"/>
              </a:buClr>
              <a:buSzPts val="2900"/>
              <a:buFont typeface="Arial"/>
              <a:buNone/>
            </a:pPr>
            <a:r>
              <a:rPr b="0" i="0" lang="en-US" sz="2900" u="none">
                <a:solidFill>
                  <a:srgbClr val="0000FF"/>
                </a:solidFill>
                <a:latin typeface="Arial"/>
                <a:ea typeface="Arial"/>
                <a:cs typeface="Arial"/>
                <a:sym typeface="Arial"/>
              </a:rPr>
              <a:t>int strcmp (const char *s1, const char *s2);</a:t>
            </a:r>
            <a:endParaRPr/>
          </a:p>
          <a:p>
            <a:pPr indent="-377825" lvl="0" marL="377825" marR="0" rtl="0" algn="l">
              <a:lnSpc>
                <a:spcPct val="100000"/>
              </a:lnSpc>
              <a:spcBef>
                <a:spcPts val="580"/>
              </a:spcBef>
              <a:spcAft>
                <a:spcPts val="0"/>
              </a:spcAft>
              <a:buClr>
                <a:schemeClr val="dk1"/>
              </a:buClr>
              <a:buSzPts val="2900"/>
              <a:buFont typeface="Arial"/>
              <a:buNone/>
            </a:pPr>
            <a:r>
              <a:rPr b="0" i="0" lang="en-US" sz="2900" u="none">
                <a:solidFill>
                  <a:schemeClr val="dk1"/>
                </a:solidFill>
                <a:latin typeface="Arial"/>
                <a:ea typeface="Arial"/>
                <a:cs typeface="Arial"/>
                <a:sym typeface="Arial"/>
              </a:rPr>
              <a:t>Two strings are passed as arguments. An integer is returned that is less than, equal to, or greater than 0, depending on whether s1 is lexicographically less than, equal to, or greater than s2.</a:t>
            </a:r>
            <a:endParaRPr/>
          </a:p>
        </p:txBody>
      </p:sp>
      <p:sp>
        <p:nvSpPr>
          <p:cNvPr id="379" name="Google Shape;379;p20"/>
          <p:cNvSpPr txBox="1"/>
          <p:nvPr/>
        </p:nvSpPr>
        <p:spPr>
          <a:xfrm>
            <a:off x="6386512" y="6881812"/>
            <a:ext cx="2887662" cy="501650"/>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1"/>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85" name="Google Shape;385;p21"/>
          <p:cNvSpPr txBox="1"/>
          <p:nvPr>
            <p:ph idx="1" type="body"/>
          </p:nvPr>
        </p:nvSpPr>
        <p:spPr>
          <a:xfrm>
            <a:off x="252412" y="755650"/>
            <a:ext cx="9015412" cy="693737"/>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3675"/>
              <a:buNone/>
            </a:pPr>
            <a:r>
              <a:rPr b="0" i="0" lang="en-US" sz="4900" u="none">
                <a:solidFill>
                  <a:schemeClr val="dk1"/>
                </a:solidFill>
                <a:latin typeface="Arial"/>
                <a:ea typeface="Arial"/>
                <a:cs typeface="Arial"/>
                <a:sym typeface="Arial"/>
              </a:rPr>
              <a:t>strcmp()</a:t>
            </a:r>
            <a:endParaRPr/>
          </a:p>
        </p:txBody>
      </p:sp>
      <p:sp>
        <p:nvSpPr>
          <p:cNvPr id="386" name="Google Shape;386;p21"/>
          <p:cNvSpPr txBox="1"/>
          <p:nvPr/>
        </p:nvSpPr>
        <p:spPr>
          <a:xfrm>
            <a:off x="0" y="1798637"/>
            <a:ext cx="4049712" cy="5334000"/>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rgbClr val="0000CC"/>
              </a:buClr>
              <a:buSzPts val="2900"/>
              <a:buFont typeface="Arial"/>
              <a:buNone/>
            </a:pPr>
            <a:r>
              <a:rPr b="0" i="0" lang="en-US" sz="2900" u="none">
                <a:solidFill>
                  <a:srgbClr val="0000CC"/>
                </a:solidFill>
                <a:latin typeface="Arial"/>
                <a:ea typeface="Arial"/>
                <a:cs typeface="Arial"/>
                <a:sym typeface="Arial"/>
              </a:rPr>
              <a:t>int strcmp (const char *s1, const char *s2);</a:t>
            </a:r>
            <a:endParaRPr/>
          </a:p>
          <a:p>
            <a:pPr indent="-377825" lvl="0" marL="377825" marR="0" rtl="0" algn="l">
              <a:lnSpc>
                <a:spcPct val="100000"/>
              </a:lnSpc>
              <a:spcBef>
                <a:spcPts val="580"/>
              </a:spcBef>
              <a:spcAft>
                <a:spcPts val="0"/>
              </a:spcAft>
              <a:buClr>
                <a:schemeClr val="dk1"/>
              </a:buClr>
              <a:buSzPts val="2900"/>
              <a:buFont typeface="Arial"/>
              <a:buNone/>
            </a:pPr>
            <a:r>
              <a:rPr b="0" i="0" lang="en-US" sz="2900" u="none">
                <a:solidFill>
                  <a:schemeClr val="dk1"/>
                </a:solidFill>
                <a:latin typeface="Arial"/>
                <a:ea typeface="Arial"/>
                <a:cs typeface="Arial"/>
                <a:sym typeface="Arial"/>
              </a:rPr>
              <a:t>Two strings are passed as arguments. An integer is returned that is less than, equal to, or greater than 0, depending on whether s1 is lexicographically less than, equal to, or greater than s2.</a:t>
            </a:r>
            <a:endParaRPr/>
          </a:p>
        </p:txBody>
      </p:sp>
      <p:sp>
        <p:nvSpPr>
          <p:cNvPr id="387" name="Google Shape;387;p21"/>
          <p:cNvSpPr txBox="1"/>
          <p:nvPr/>
        </p:nvSpPr>
        <p:spPr>
          <a:xfrm>
            <a:off x="4060825" y="2179637"/>
            <a:ext cx="6019800" cy="4130675"/>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int strcmp(char *s1, const char *s2)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for (;*s1!=‘\0’&amp;&amp;*s2!=‘\0’; s1++,s2++)</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(*s1&gt;*s2) return 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(*s2&gt;*s1) return -1;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(*s1 != ‘\0’) return 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if (*s2 != ‘\0’) return -1;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return 0;</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t>
            </a:r>
            <a:endParaRPr/>
          </a:p>
        </p:txBody>
      </p:sp>
      <p:sp>
        <p:nvSpPr>
          <p:cNvPr id="388" name="Google Shape;388;p21"/>
          <p:cNvSpPr txBox="1"/>
          <p:nvPr/>
        </p:nvSpPr>
        <p:spPr>
          <a:xfrm>
            <a:off x="6362700" y="6881812"/>
            <a:ext cx="2889250" cy="501650"/>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2"/>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394" name="Google Shape;394;p22"/>
          <p:cNvSpPr txBox="1"/>
          <p:nvPr>
            <p:ph idx="1" type="body"/>
          </p:nvPr>
        </p:nvSpPr>
        <p:spPr>
          <a:xfrm>
            <a:off x="544512" y="1722437"/>
            <a:ext cx="9144000" cy="2514600"/>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2175"/>
              <a:buNone/>
            </a:pPr>
            <a:r>
              <a:rPr b="0" i="0" lang="en-US" sz="2900" u="none">
                <a:solidFill>
                  <a:srgbClr val="0000FF"/>
                </a:solidFill>
                <a:latin typeface="Arial"/>
                <a:ea typeface="Arial"/>
                <a:cs typeface="Arial"/>
                <a:sym typeface="Arial"/>
              </a:rPr>
              <a:t>char *strcpy (char *s1, char *s2);</a:t>
            </a:r>
            <a:endParaRPr/>
          </a:p>
          <a:p>
            <a:pPr indent="-377825" lvl="0" marL="377825" rtl="0" algn="l">
              <a:lnSpc>
                <a:spcPct val="100000"/>
              </a:lnSpc>
              <a:spcBef>
                <a:spcPts val="580"/>
              </a:spcBef>
              <a:spcAft>
                <a:spcPts val="0"/>
              </a:spcAft>
              <a:buSzPts val="2175"/>
              <a:buNone/>
            </a:pPr>
            <a:r>
              <a:rPr b="0" i="0" lang="en-US" sz="2900" u="none">
                <a:solidFill>
                  <a:schemeClr val="dk1"/>
                </a:solidFill>
                <a:latin typeface="Arial"/>
                <a:ea typeface="Arial"/>
                <a:cs typeface="Arial"/>
                <a:sym typeface="Arial"/>
              </a:rPr>
              <a:t>The characters is the string s2 are copied into s1 until \0 is moved. Whatever exists in s1 is overwritten. It is assumed that s1 has enough space to hold the result. The pointer s1 is returned.</a:t>
            </a:r>
            <a:endParaRPr/>
          </a:p>
        </p:txBody>
      </p:sp>
      <p:sp>
        <p:nvSpPr>
          <p:cNvPr id="395" name="Google Shape;395;p22"/>
          <p:cNvSpPr txBox="1"/>
          <p:nvPr/>
        </p:nvSpPr>
        <p:spPr>
          <a:xfrm>
            <a:off x="925512" y="579437"/>
            <a:ext cx="3505200" cy="754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strcpy()</a:t>
            </a:r>
            <a:endParaRPr/>
          </a:p>
        </p:txBody>
      </p:sp>
      <p:sp>
        <p:nvSpPr>
          <p:cNvPr id="396" name="Google Shape;396;p22"/>
          <p:cNvSpPr txBox="1"/>
          <p:nvPr/>
        </p:nvSpPr>
        <p:spPr>
          <a:xfrm>
            <a:off x="63357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402" name="Google Shape;402;p23"/>
          <p:cNvSpPr txBox="1"/>
          <p:nvPr>
            <p:ph idx="1" type="body"/>
          </p:nvPr>
        </p:nvSpPr>
        <p:spPr>
          <a:xfrm>
            <a:off x="544512" y="1722437"/>
            <a:ext cx="9144000" cy="2514600"/>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SzPts val="2175"/>
              <a:buNone/>
            </a:pPr>
            <a:r>
              <a:rPr b="0" i="0" lang="en-US" sz="2900" u="none">
                <a:solidFill>
                  <a:srgbClr val="0000FF"/>
                </a:solidFill>
                <a:latin typeface="Arial"/>
                <a:ea typeface="Arial"/>
                <a:cs typeface="Arial"/>
                <a:sym typeface="Arial"/>
              </a:rPr>
              <a:t>char *strcpy (char *s1, const char *s2);</a:t>
            </a:r>
            <a:endParaRPr/>
          </a:p>
          <a:p>
            <a:pPr indent="-377825" lvl="0" marL="377825" rtl="0" algn="l">
              <a:lnSpc>
                <a:spcPct val="100000"/>
              </a:lnSpc>
              <a:spcBef>
                <a:spcPts val="580"/>
              </a:spcBef>
              <a:spcAft>
                <a:spcPts val="0"/>
              </a:spcAft>
              <a:buSzPts val="2175"/>
              <a:buNone/>
            </a:pPr>
            <a:r>
              <a:rPr b="0" i="0" lang="en-US" sz="2900" u="none">
                <a:solidFill>
                  <a:schemeClr val="dk1"/>
                </a:solidFill>
                <a:latin typeface="Arial"/>
                <a:ea typeface="Arial"/>
                <a:cs typeface="Arial"/>
                <a:sym typeface="Arial"/>
              </a:rPr>
              <a:t>The characters is the string s2 are copied into s1 until ‘\0’ is moved. Whatever exists in s1 is overwritten. It is assumed that s1 has enough space to hold the result. The pointer s1 is returned.</a:t>
            </a:r>
            <a:endParaRPr/>
          </a:p>
        </p:txBody>
      </p:sp>
      <p:sp>
        <p:nvSpPr>
          <p:cNvPr id="403" name="Google Shape;403;p23"/>
          <p:cNvSpPr txBox="1"/>
          <p:nvPr/>
        </p:nvSpPr>
        <p:spPr>
          <a:xfrm>
            <a:off x="1763712" y="4451350"/>
            <a:ext cx="6550025" cy="2530475"/>
          </a:xfrm>
          <a:prstGeom prst="rect">
            <a:avLst/>
          </a:prstGeom>
          <a:solidFill>
            <a:srgbClr val="F8F8F8"/>
          </a:solidFill>
          <a:ln cap="sq"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char * strcpy (char *s1, const char *s2)  </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char *p = s1;</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while (*p++ = *s2++) ;</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return s1;</a:t>
            </a:r>
            <a:endParaRPr/>
          </a:p>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a:t>
            </a:r>
            <a:endParaRPr/>
          </a:p>
        </p:txBody>
      </p:sp>
      <p:sp>
        <p:nvSpPr>
          <p:cNvPr id="404" name="Google Shape;404;p23"/>
          <p:cNvSpPr txBox="1"/>
          <p:nvPr/>
        </p:nvSpPr>
        <p:spPr>
          <a:xfrm>
            <a:off x="925512" y="579437"/>
            <a:ext cx="3505200" cy="754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strcpy()</a:t>
            </a:r>
            <a:endParaRPr/>
          </a:p>
        </p:txBody>
      </p:sp>
      <p:sp>
        <p:nvSpPr>
          <p:cNvPr id="405" name="Google Shape;405;p23"/>
          <p:cNvSpPr txBox="1"/>
          <p:nvPr/>
        </p:nvSpPr>
        <p:spPr>
          <a:xfrm>
            <a:off x="6335712"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411" name="Google Shape;411;p24"/>
          <p:cNvSpPr txBox="1"/>
          <p:nvPr>
            <p:ph idx="4294967295" type="title"/>
          </p:nvPr>
        </p:nvSpPr>
        <p:spPr>
          <a:xfrm>
            <a:off x="557212" y="473075"/>
            <a:ext cx="9523412" cy="77152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300"/>
              <a:buFont typeface="Arial"/>
              <a:buNone/>
            </a:pPr>
            <a:r>
              <a:rPr b="1" i="0" lang="en-US" sz="4300" u="none" cap="none" strike="noStrike">
                <a:solidFill>
                  <a:schemeClr val="dk1"/>
                </a:solidFill>
                <a:latin typeface="Arial"/>
                <a:ea typeface="Arial"/>
                <a:cs typeface="Arial"/>
                <a:sym typeface="Arial"/>
              </a:rPr>
              <a:t>Example: Using string functions</a:t>
            </a:r>
            <a:endParaRPr/>
          </a:p>
        </p:txBody>
      </p:sp>
      <p:sp>
        <p:nvSpPr>
          <p:cNvPr id="412" name="Google Shape;412;p24"/>
          <p:cNvSpPr txBox="1"/>
          <p:nvPr>
            <p:ph idx="4294967295" type="body"/>
          </p:nvPr>
        </p:nvSpPr>
        <p:spPr>
          <a:xfrm>
            <a:off x="0" y="2139950"/>
            <a:ext cx="9050337" cy="4535487"/>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625"/>
              <a:buFont typeface="Noto Sans Symbols"/>
              <a:buNone/>
            </a:pPr>
            <a:r>
              <a:rPr b="0" i="0" lang="en-US" sz="3500" u="none" cap="none" strike="noStrike">
                <a:solidFill>
                  <a:schemeClr val="dk1"/>
                </a:solidFill>
                <a:latin typeface="Arial"/>
                <a:ea typeface="Arial"/>
                <a:cs typeface="Arial"/>
                <a:sym typeface="Arial"/>
              </a:rPr>
              <a:t>   </a:t>
            </a:r>
            <a:endParaRPr/>
          </a:p>
        </p:txBody>
      </p:sp>
      <p:sp>
        <p:nvSpPr>
          <p:cNvPr id="413" name="Google Shape;413;p24"/>
          <p:cNvSpPr txBox="1"/>
          <p:nvPr/>
        </p:nvSpPr>
        <p:spPr>
          <a:xfrm>
            <a:off x="6183312" y="3094037"/>
            <a:ext cx="3429000" cy="2286000"/>
          </a:xfrm>
          <a:prstGeom prst="rect">
            <a:avLst/>
          </a:prstGeom>
          <a:solidFill>
            <a:srgbClr val="CCFFCC"/>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25</a:t>
            </a:r>
            <a:endParaRPr/>
          </a:p>
          <a:p>
            <a:pPr indent="0" lvl="0" marL="0" marR="0" rtl="0" algn="l">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9</a:t>
            </a:r>
            <a:endParaRPr/>
          </a:p>
          <a:p>
            <a:pPr indent="0" lvl="0" marL="0" marR="0" rtl="0" algn="l">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-1</a:t>
            </a:r>
            <a:endParaRPr/>
          </a:p>
          <a:p>
            <a:pPr indent="0" lvl="0" marL="0" marR="0" rtl="0" algn="l">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big sky country</a:t>
            </a:r>
            <a:endParaRPr/>
          </a:p>
          <a:p>
            <a:pPr indent="0" lvl="0" marL="0" marR="0" rtl="0" algn="l">
              <a:lnSpc>
                <a:spcPct val="10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beautiful brown cows!</a:t>
            </a:r>
            <a:endParaRPr/>
          </a:p>
        </p:txBody>
      </p:sp>
      <p:sp>
        <p:nvSpPr>
          <p:cNvPr id="414" name="Google Shape;414;p24"/>
          <p:cNvSpPr txBox="1"/>
          <p:nvPr/>
        </p:nvSpPr>
        <p:spPr>
          <a:xfrm>
            <a:off x="6858000" y="1905000"/>
            <a:ext cx="2668587" cy="1371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24"/>
          <p:cNvSpPr txBox="1"/>
          <p:nvPr/>
        </p:nvSpPr>
        <p:spPr>
          <a:xfrm>
            <a:off x="228600" y="1676400"/>
            <a:ext cx="5735637" cy="5380037"/>
          </a:xfrm>
          <a:prstGeom prst="rect">
            <a:avLst/>
          </a:prstGeom>
          <a:solidFill>
            <a:srgbClr val="F8F8F8"/>
          </a:solidFill>
          <a:ln cap="flat" cmpd="sng" w="127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int main()</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char s1[ ] = "beautiful big sky country",</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s2[ ] = "how now brown cow";</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printf("%d\n",strlen (s1));</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printf("%d\n",strlen (s2+8));</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printf("%d\n", strcmp(s1,s2));</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printf("%s\n",s1+10);</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strcpy(s1+10,s2+8);</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strcat(s1,"s!");</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printf("%s\n", s1);</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return 0;</a:t>
            </a:r>
            <a:endParaRPr/>
          </a:p>
          <a:p>
            <a:pPr indent="0" lvl="0" marL="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 }</a:t>
            </a:r>
            <a:endParaRPr/>
          </a:p>
        </p:txBody>
      </p:sp>
      <p:sp>
        <p:nvSpPr>
          <p:cNvPr id="416" name="Google Shape;416;p24"/>
          <p:cNvSpPr txBox="1"/>
          <p:nvPr/>
        </p:nvSpPr>
        <p:spPr>
          <a:xfrm>
            <a:off x="7097712" y="2636837"/>
            <a:ext cx="1524000"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Output</a:t>
            </a:r>
            <a:endParaRPr/>
          </a:p>
        </p:txBody>
      </p:sp>
      <p:sp>
        <p:nvSpPr>
          <p:cNvPr id="417" name="Google Shape;417;p24"/>
          <p:cNvSpPr txBox="1"/>
          <p:nvPr/>
        </p:nvSpPr>
        <p:spPr>
          <a:xfrm>
            <a:off x="6688137" y="6726237"/>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5"/>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423" name="Google Shape;423;p25"/>
          <p:cNvSpPr txBox="1"/>
          <p:nvPr>
            <p:ph type="ctrTitle"/>
          </p:nvPr>
        </p:nvSpPr>
        <p:spPr>
          <a:xfrm>
            <a:off x="4049712" y="2484437"/>
            <a:ext cx="9753600" cy="1524000"/>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rgbClr val="FFFFFF"/>
              </a:buClr>
              <a:buSzPts val="5500"/>
              <a:buFont typeface="Arial"/>
              <a:buNone/>
            </a:pPr>
            <a:r>
              <a:rPr b="0" i="0" lang="en-US" sz="5500" u="none">
                <a:solidFill>
                  <a:srgbClr val="FFFFFF"/>
                </a:solidFill>
                <a:latin typeface="Arial"/>
                <a:ea typeface="Arial"/>
                <a:cs typeface="Arial"/>
                <a:sym typeface="Arial"/>
              </a:rPr>
              <a:t>Pointers.</a:t>
            </a:r>
            <a:endParaRPr/>
          </a:p>
        </p:txBody>
      </p:sp>
      <p:sp>
        <p:nvSpPr>
          <p:cNvPr id="424" name="Google Shape;424;p25"/>
          <p:cNvSpPr txBox="1"/>
          <p:nvPr>
            <p:ph idx="1" type="subTitle"/>
          </p:nvPr>
        </p:nvSpPr>
        <p:spPr>
          <a:xfrm>
            <a:off x="3276600" y="4703762"/>
            <a:ext cx="6635750" cy="1931987"/>
          </a:xfrm>
          <a:prstGeom prst="rect">
            <a:avLst/>
          </a:prstGeom>
          <a:noFill/>
          <a:ln>
            <a:noFill/>
          </a:ln>
        </p:spPr>
        <p:txBody>
          <a:bodyPr anchorCtr="0" anchor="t" bIns="50375" lIns="100775" spcFirstLastPara="1" rIns="100775" wrap="square" tIns="50375">
            <a:noAutofit/>
          </a:bodyPr>
          <a:lstStyle/>
          <a:p>
            <a:pPr indent="0" lvl="0" marL="0" rtl="0" algn="l">
              <a:spcBef>
                <a:spcPts val="0"/>
              </a:spcBef>
              <a:spcAft>
                <a:spcPts val="0"/>
              </a:spcAft>
              <a:buSzPts val="2775"/>
              <a:buFont typeface="Noto Sans Symbols"/>
              <a:buNone/>
            </a:pPr>
            <a:r>
              <a:t/>
            </a:r>
            <a:endParaRPr sz="3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6"/>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30" name="Google Shape;430;p26"/>
          <p:cNvSpPr txBox="1"/>
          <p:nvPr>
            <p:ph idx="4294967295"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What is a pointer?</a:t>
            </a:r>
            <a:endParaRPr/>
          </a:p>
        </p:txBody>
      </p:sp>
      <p:sp>
        <p:nvSpPr>
          <p:cNvPr id="431" name="Google Shape;431;p26"/>
          <p:cNvSpPr txBox="1"/>
          <p:nvPr>
            <p:ph idx="4294967295" type="body"/>
          </p:nvPr>
        </p:nvSpPr>
        <p:spPr>
          <a:xfrm>
            <a:off x="755650" y="1931987"/>
            <a:ext cx="8672512" cy="4024312"/>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325"/>
              <a:buFont typeface="Noto Sans Symbols"/>
              <a:buChar char="■"/>
            </a:pPr>
            <a:r>
              <a:rPr b="0" i="0" lang="en-US" sz="3100" u="none" cap="none" strike="noStrike">
                <a:solidFill>
                  <a:schemeClr val="dk1"/>
                </a:solidFill>
                <a:latin typeface="Arial"/>
                <a:ea typeface="Arial"/>
                <a:cs typeface="Arial"/>
                <a:sym typeface="Arial"/>
              </a:rPr>
              <a:t>First of all, it is a variable, just like other variables you studied</a:t>
            </a:r>
            <a:endParaRPr/>
          </a:p>
          <a:p>
            <a:pPr indent="-315912" lvl="1" marL="819150" marR="0" rtl="0" algn="l">
              <a:lnSpc>
                <a:spcPct val="10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So it has type, storage etc.</a:t>
            </a:r>
            <a:endParaRPr/>
          </a:p>
          <a:p>
            <a:pPr indent="-377825" lvl="0" marL="377825" marR="0" rtl="0" algn="l">
              <a:lnSpc>
                <a:spcPct val="100000"/>
              </a:lnSpc>
              <a:spcBef>
                <a:spcPts val="620"/>
              </a:spcBef>
              <a:spcAft>
                <a:spcPts val="0"/>
              </a:spcAft>
              <a:buClr>
                <a:schemeClr val="lt2"/>
              </a:buClr>
              <a:buSzPts val="2325"/>
              <a:buFont typeface="Noto Sans Symbols"/>
              <a:buChar char="■"/>
            </a:pPr>
            <a:r>
              <a:rPr b="0" i="0" lang="en-US" sz="3100" u="none" cap="none" strike="noStrike">
                <a:solidFill>
                  <a:srgbClr val="0000FF"/>
                </a:solidFill>
                <a:latin typeface="Arial"/>
                <a:ea typeface="Arial"/>
                <a:cs typeface="Arial"/>
                <a:sym typeface="Arial"/>
              </a:rPr>
              <a:t>Difference:</a:t>
            </a:r>
            <a:r>
              <a:rPr b="0" i="0" lang="en-US" sz="3100" u="none" cap="none" strike="noStrike">
                <a:solidFill>
                  <a:schemeClr val="dk1"/>
                </a:solidFill>
                <a:latin typeface="Arial"/>
                <a:ea typeface="Arial"/>
                <a:cs typeface="Arial"/>
                <a:sym typeface="Arial"/>
              </a:rPr>
              <a:t> it can only store the address (rather than the value) of a data item</a:t>
            </a:r>
            <a:endParaRPr/>
          </a:p>
          <a:p>
            <a:pPr indent="-377825" lvl="0" marL="377825" marR="0" rtl="0" algn="l">
              <a:lnSpc>
                <a:spcPct val="100000"/>
              </a:lnSpc>
              <a:spcBef>
                <a:spcPts val="620"/>
              </a:spcBef>
              <a:spcAft>
                <a:spcPts val="0"/>
              </a:spcAft>
              <a:buClr>
                <a:schemeClr val="lt2"/>
              </a:buClr>
              <a:buSzPts val="2325"/>
              <a:buFont typeface="Noto Sans Symbols"/>
              <a:buChar char="■"/>
            </a:pPr>
            <a:r>
              <a:rPr b="0" i="0" lang="en-US" sz="3100" u="none" cap="none" strike="noStrike">
                <a:solidFill>
                  <a:schemeClr val="dk1"/>
                </a:solidFill>
                <a:latin typeface="Arial"/>
                <a:ea typeface="Arial"/>
                <a:cs typeface="Arial"/>
                <a:sym typeface="Arial"/>
              </a:rPr>
              <a:t>Type of a pointer variable – pointer to the type of the data whose address it will store</a:t>
            </a:r>
            <a:endParaRPr/>
          </a:p>
          <a:p>
            <a:pPr indent="-315912" lvl="1" marL="819150" marR="0" rtl="0" algn="l">
              <a:lnSpc>
                <a:spcPct val="10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Example: int pointer, float pointer,…</a:t>
            </a:r>
            <a:endParaRPr/>
          </a:p>
          <a:p>
            <a:pPr indent="-315912" lvl="1" marL="819150" marR="0" rtl="0" algn="l">
              <a:lnSpc>
                <a:spcPct val="10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Can be pointer to any user-defined types also like structure types</a:t>
            </a:r>
            <a:endParaRPr/>
          </a:p>
        </p:txBody>
      </p:sp>
      <p:sp>
        <p:nvSpPr>
          <p:cNvPr id="432" name="Google Shape;432;p26"/>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7"/>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39" name="Google Shape;439;p27"/>
          <p:cNvSpPr txBox="1"/>
          <p:nvPr>
            <p:ph idx="4294967295" type="title"/>
          </p:nvPr>
        </p:nvSpPr>
        <p:spPr>
          <a:xfrm>
            <a:off x="755650" y="336550"/>
            <a:ext cx="8569325" cy="1258887"/>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Values vs Locations</a:t>
            </a:r>
            <a:endParaRPr/>
          </a:p>
        </p:txBody>
      </p:sp>
      <p:sp>
        <p:nvSpPr>
          <p:cNvPr id="440" name="Google Shape;440;p27"/>
          <p:cNvSpPr txBox="1"/>
          <p:nvPr>
            <p:ph idx="4294967295" type="body"/>
          </p:nvPr>
        </p:nvSpPr>
        <p:spPr>
          <a:xfrm>
            <a:off x="665162" y="2638425"/>
            <a:ext cx="8616950" cy="844550"/>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325"/>
              <a:buFont typeface="Noto Sans Symbols"/>
              <a:buChar char="■"/>
            </a:pPr>
            <a:r>
              <a:rPr b="0" i="0" lang="en-US" sz="3100" u="none" cap="none" strike="noStrike">
                <a:solidFill>
                  <a:schemeClr val="dk1"/>
                </a:solidFill>
                <a:latin typeface="Arial"/>
                <a:ea typeface="Arial"/>
                <a:cs typeface="Arial"/>
                <a:sym typeface="Arial"/>
              </a:rPr>
              <a:t>Variables name memory </a:t>
            </a:r>
            <a:r>
              <a:rPr b="0" i="0" lang="en-US" sz="3100" u="none" cap="none" strike="noStrike">
                <a:solidFill>
                  <a:srgbClr val="0000FF"/>
                </a:solidFill>
                <a:latin typeface="Arial"/>
                <a:ea typeface="Arial"/>
                <a:cs typeface="Arial"/>
                <a:sym typeface="Arial"/>
              </a:rPr>
              <a:t>locations</a:t>
            </a:r>
            <a:r>
              <a:rPr b="0" i="0" lang="en-US" sz="3100" u="none" cap="none" strike="noStrike">
                <a:solidFill>
                  <a:schemeClr val="dk1"/>
                </a:solidFill>
                <a:latin typeface="Arial"/>
                <a:ea typeface="Arial"/>
                <a:cs typeface="Arial"/>
                <a:sym typeface="Arial"/>
              </a:rPr>
              <a:t>, which hold </a:t>
            </a:r>
            <a:r>
              <a:rPr b="0" i="0" lang="en-US" sz="3100" u="none" cap="none" strike="noStrike">
                <a:solidFill>
                  <a:srgbClr val="0000FF"/>
                </a:solidFill>
                <a:latin typeface="Arial"/>
                <a:ea typeface="Arial"/>
                <a:cs typeface="Arial"/>
                <a:sym typeface="Arial"/>
              </a:rPr>
              <a:t>values</a:t>
            </a:r>
            <a:endParaRPr/>
          </a:p>
        </p:txBody>
      </p:sp>
      <p:grpSp>
        <p:nvGrpSpPr>
          <p:cNvPr id="441" name="Google Shape;441;p27"/>
          <p:cNvGrpSpPr/>
          <p:nvPr/>
        </p:nvGrpSpPr>
        <p:grpSpPr>
          <a:xfrm>
            <a:off x="2436812" y="3948112"/>
            <a:ext cx="3956050" cy="1735137"/>
            <a:chOff x="278" y="2042"/>
            <a:chExt cx="2097" cy="812"/>
          </a:xfrm>
        </p:grpSpPr>
        <p:sp>
          <p:nvSpPr>
            <p:cNvPr id="442" name="Google Shape;442;p27"/>
            <p:cNvSpPr txBox="1"/>
            <p:nvPr/>
          </p:nvSpPr>
          <p:spPr>
            <a:xfrm>
              <a:off x="1104" y="2112"/>
              <a:ext cx="624" cy="240"/>
            </a:xfrm>
            <a:prstGeom prst="rect">
              <a:avLst/>
            </a:prstGeom>
            <a:solidFill>
              <a:srgbClr val="FFFFCC"/>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CC"/>
                </a:buClr>
                <a:buSzPts val="2600"/>
                <a:buFont typeface="Times New Roman"/>
                <a:buNone/>
              </a:pPr>
              <a:r>
                <a:rPr b="1" i="0" lang="en-US" sz="2600" u="none">
                  <a:solidFill>
                    <a:srgbClr val="0000CC"/>
                  </a:solidFill>
                  <a:latin typeface="Times New Roman"/>
                  <a:ea typeface="Times New Roman"/>
                  <a:cs typeface="Times New Roman"/>
                  <a:sym typeface="Times New Roman"/>
                </a:rPr>
                <a:t>32</a:t>
              </a:r>
              <a:endParaRPr/>
            </a:p>
          </p:txBody>
        </p:sp>
        <p:sp>
          <p:nvSpPr>
            <p:cNvPr id="443" name="Google Shape;443;p27"/>
            <p:cNvSpPr txBox="1"/>
            <p:nvPr/>
          </p:nvSpPr>
          <p:spPr>
            <a:xfrm>
              <a:off x="1296" y="2304"/>
              <a:ext cx="186" cy="2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600"/>
                <a:buFont typeface="Times New Roman"/>
                <a:buNone/>
              </a:pPr>
              <a:r>
                <a:rPr b="1" i="0" lang="en-US" sz="2600" u="none">
                  <a:solidFill>
                    <a:srgbClr val="008000"/>
                  </a:solidFill>
                  <a:latin typeface="Times New Roman"/>
                  <a:ea typeface="Times New Roman"/>
                  <a:cs typeface="Times New Roman"/>
                  <a:sym typeface="Times New Roman"/>
                </a:rPr>
                <a:t>x</a:t>
              </a:r>
              <a:endParaRPr/>
            </a:p>
          </p:txBody>
        </p:sp>
        <p:sp>
          <p:nvSpPr>
            <p:cNvPr id="444" name="Google Shape;444;p27"/>
            <p:cNvSpPr txBox="1"/>
            <p:nvPr/>
          </p:nvSpPr>
          <p:spPr>
            <a:xfrm>
              <a:off x="614" y="2090"/>
              <a:ext cx="523" cy="2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600"/>
                <a:buFont typeface="Times New Roman"/>
                <a:buNone/>
              </a:pPr>
              <a:r>
                <a:rPr b="1" i="0" lang="en-US" sz="2600" u="none">
                  <a:solidFill>
                    <a:srgbClr val="FF0000"/>
                  </a:solidFill>
                  <a:latin typeface="Times New Roman"/>
                  <a:ea typeface="Times New Roman"/>
                  <a:cs typeface="Times New Roman"/>
                  <a:sym typeface="Times New Roman"/>
                </a:rPr>
                <a:t>1024</a:t>
              </a:r>
              <a:r>
                <a:rPr b="1" i="0" lang="en-US" sz="2600" u="none">
                  <a:solidFill>
                    <a:schemeClr val="dk1"/>
                  </a:solidFill>
                  <a:latin typeface="Times New Roman"/>
                  <a:ea typeface="Times New Roman"/>
                  <a:cs typeface="Times New Roman"/>
                  <a:sym typeface="Times New Roman"/>
                </a:rPr>
                <a:t>:</a:t>
              </a:r>
              <a:endParaRPr/>
            </a:p>
          </p:txBody>
        </p:sp>
        <p:sp>
          <p:nvSpPr>
            <p:cNvPr id="445" name="Google Shape;445;p27"/>
            <p:cNvSpPr txBox="1"/>
            <p:nvPr/>
          </p:nvSpPr>
          <p:spPr>
            <a:xfrm>
              <a:off x="278" y="2522"/>
              <a:ext cx="692" cy="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600"/>
                <a:buFont typeface="Times New Roman"/>
                <a:buNone/>
              </a:pPr>
              <a:r>
                <a:rPr b="1" i="0" lang="en-US" sz="2600" u="none">
                  <a:solidFill>
                    <a:srgbClr val="FF0000"/>
                  </a:solidFill>
                  <a:latin typeface="Times New Roman"/>
                  <a:ea typeface="Times New Roman"/>
                  <a:cs typeface="Times New Roman"/>
                  <a:sym typeface="Times New Roman"/>
                </a:rPr>
                <a:t>address</a:t>
              </a:r>
              <a:endParaRPr/>
            </a:p>
          </p:txBody>
        </p:sp>
        <p:cxnSp>
          <p:nvCxnSpPr>
            <p:cNvPr id="446" name="Google Shape;446;p27"/>
            <p:cNvCxnSpPr/>
            <p:nvPr/>
          </p:nvCxnSpPr>
          <p:spPr>
            <a:xfrm flipH="1" rot="10800000">
              <a:off x="672" y="2304"/>
              <a:ext cx="144" cy="288"/>
            </a:xfrm>
            <a:prstGeom prst="straightConnector1">
              <a:avLst/>
            </a:prstGeom>
            <a:noFill/>
            <a:ln cap="sq" cmpd="sng" w="12700">
              <a:solidFill>
                <a:schemeClr val="dk1"/>
              </a:solidFill>
              <a:prstDash val="solid"/>
              <a:miter lim="800000"/>
              <a:headEnd len="med" w="med" type="none"/>
              <a:tailEnd len="med" w="med" type="triangle"/>
            </a:ln>
          </p:spPr>
        </p:cxnSp>
        <p:sp>
          <p:nvSpPr>
            <p:cNvPr id="447" name="Google Shape;447;p27"/>
            <p:cNvSpPr txBox="1"/>
            <p:nvPr/>
          </p:nvSpPr>
          <p:spPr>
            <a:xfrm>
              <a:off x="1334" y="2618"/>
              <a:ext cx="523" cy="2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600"/>
                <a:buFont typeface="Times New Roman"/>
                <a:buNone/>
              </a:pPr>
              <a:r>
                <a:rPr b="1" i="0" lang="en-US" sz="2600" u="none">
                  <a:solidFill>
                    <a:srgbClr val="008000"/>
                  </a:solidFill>
                  <a:latin typeface="Times New Roman"/>
                  <a:ea typeface="Times New Roman"/>
                  <a:cs typeface="Times New Roman"/>
                  <a:sym typeface="Times New Roman"/>
                </a:rPr>
                <a:t>name</a:t>
              </a:r>
              <a:endParaRPr/>
            </a:p>
          </p:txBody>
        </p:sp>
        <p:cxnSp>
          <p:nvCxnSpPr>
            <p:cNvPr id="448" name="Google Shape;448;p27"/>
            <p:cNvCxnSpPr/>
            <p:nvPr/>
          </p:nvCxnSpPr>
          <p:spPr>
            <a:xfrm rot="10800000">
              <a:off x="1440" y="2544"/>
              <a:ext cx="48" cy="192"/>
            </a:xfrm>
            <a:prstGeom prst="straightConnector1">
              <a:avLst/>
            </a:prstGeom>
            <a:noFill/>
            <a:ln cap="sq" cmpd="sng" w="12700">
              <a:solidFill>
                <a:schemeClr val="dk1"/>
              </a:solidFill>
              <a:prstDash val="solid"/>
              <a:miter lim="800000"/>
              <a:headEnd len="med" w="med" type="none"/>
              <a:tailEnd len="med" w="med" type="triangle"/>
            </a:ln>
          </p:spPr>
        </p:cxnSp>
        <p:sp>
          <p:nvSpPr>
            <p:cNvPr id="449" name="Google Shape;449;p27"/>
            <p:cNvSpPr txBox="1"/>
            <p:nvPr/>
          </p:nvSpPr>
          <p:spPr>
            <a:xfrm>
              <a:off x="1862" y="2042"/>
              <a:ext cx="513" cy="2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600"/>
                <a:buFont typeface="Times New Roman"/>
                <a:buNone/>
              </a:pPr>
              <a:r>
                <a:rPr b="1" i="0" lang="en-US" sz="2600" u="none">
                  <a:solidFill>
                    <a:srgbClr val="0000CC"/>
                  </a:solidFill>
                  <a:latin typeface="Times New Roman"/>
                  <a:ea typeface="Times New Roman"/>
                  <a:cs typeface="Times New Roman"/>
                  <a:sym typeface="Times New Roman"/>
                </a:rPr>
                <a:t>value</a:t>
              </a:r>
              <a:endParaRPr/>
            </a:p>
          </p:txBody>
        </p:sp>
        <p:cxnSp>
          <p:nvCxnSpPr>
            <p:cNvPr id="450" name="Google Shape;450;p27"/>
            <p:cNvCxnSpPr/>
            <p:nvPr/>
          </p:nvCxnSpPr>
          <p:spPr>
            <a:xfrm rot="10800000">
              <a:off x="1536" y="2208"/>
              <a:ext cx="384" cy="0"/>
            </a:xfrm>
            <a:prstGeom prst="straightConnector1">
              <a:avLst/>
            </a:prstGeom>
            <a:noFill/>
            <a:ln cap="sq" cmpd="sng" w="12700">
              <a:solidFill>
                <a:schemeClr val="dk1"/>
              </a:solidFill>
              <a:prstDash val="solid"/>
              <a:miter lim="800000"/>
              <a:headEnd len="med" w="med" type="none"/>
              <a:tailEnd len="med" w="med" type="triangle"/>
            </a:ln>
          </p:spPr>
        </p:cxnSp>
      </p:grpSp>
      <p:sp>
        <p:nvSpPr>
          <p:cNvPr id="451" name="Google Shape;451;p27"/>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57" name="Google Shape;457;p28"/>
          <p:cNvSpPr txBox="1"/>
          <p:nvPr>
            <p:ph idx="4294967295"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Contd.</a:t>
            </a:r>
            <a:endParaRPr/>
          </a:p>
        </p:txBody>
      </p:sp>
      <p:sp>
        <p:nvSpPr>
          <p:cNvPr id="458" name="Google Shape;458;p28"/>
          <p:cNvSpPr txBox="1"/>
          <p:nvPr>
            <p:ph idx="4294967295"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325"/>
              <a:buFont typeface="Noto Sans Symbols"/>
              <a:buChar char="■"/>
            </a:pPr>
            <a:r>
              <a:rPr b="0" i="0" lang="en-US" sz="3100" u="none" cap="none" strike="noStrike">
                <a:solidFill>
                  <a:schemeClr val="dk1"/>
                </a:solidFill>
                <a:latin typeface="Arial"/>
                <a:ea typeface="Arial"/>
                <a:cs typeface="Arial"/>
                <a:sym typeface="Arial"/>
              </a:rPr>
              <a:t>Consider the statement</a:t>
            </a:r>
            <a:endParaRPr/>
          </a:p>
          <a:p>
            <a:pPr indent="-315912" lvl="1" marL="819150" marR="0" rtl="0" algn="l">
              <a:lnSpc>
                <a:spcPct val="100000"/>
              </a:lnSpc>
              <a:spcBef>
                <a:spcPts val="620"/>
              </a:spcBef>
              <a:spcAft>
                <a:spcPts val="0"/>
              </a:spcAft>
              <a:buClr>
                <a:schemeClr val="accent2"/>
              </a:buClr>
              <a:buSzPts val="2480"/>
              <a:buFont typeface="Noto Sans Symbols"/>
              <a:buNone/>
            </a:pPr>
            <a:r>
              <a:rPr b="0" i="0" lang="en-US" sz="3100" u="none" cap="none" strike="noStrike">
                <a:solidFill>
                  <a:schemeClr val="dk1"/>
                </a:solidFill>
                <a:latin typeface="Arial"/>
                <a:ea typeface="Arial"/>
                <a:cs typeface="Arial"/>
                <a:sym typeface="Arial"/>
              </a:rPr>
              <a:t>        </a:t>
            </a:r>
            <a:r>
              <a:rPr b="0" i="0" lang="en-US" sz="3100" u="none" cap="none" strike="noStrike">
                <a:solidFill>
                  <a:srgbClr val="0000FF"/>
                </a:solidFill>
                <a:latin typeface="Arial"/>
                <a:ea typeface="Arial"/>
                <a:cs typeface="Arial"/>
                <a:sym typeface="Arial"/>
              </a:rPr>
              <a:t>int  xyz = 50;</a:t>
            </a:r>
            <a:endParaRPr/>
          </a:p>
          <a:p>
            <a:pPr indent="-315912" lvl="1" marL="819150" marR="0" rtl="0" algn="l">
              <a:lnSpc>
                <a:spcPct val="100000"/>
              </a:lnSpc>
              <a:spcBef>
                <a:spcPts val="620"/>
              </a:spcBef>
              <a:spcAft>
                <a:spcPts val="0"/>
              </a:spcAft>
              <a:buClr>
                <a:schemeClr val="accent2"/>
              </a:buClr>
              <a:buSzPts val="2480"/>
              <a:buFont typeface="Noto Sans Symbols"/>
              <a:buChar char="◻"/>
            </a:pPr>
            <a:r>
              <a:rPr b="0" i="0" lang="en-US" sz="3100" u="none" cap="none" strike="noStrike">
                <a:solidFill>
                  <a:schemeClr val="dk1"/>
                </a:solidFill>
                <a:latin typeface="Arial"/>
                <a:ea typeface="Arial"/>
                <a:cs typeface="Arial"/>
                <a:sym typeface="Arial"/>
              </a:rPr>
              <a:t>This statement instructs the compiler to allocate a location for the integer variable </a:t>
            </a:r>
            <a:r>
              <a:rPr b="0" i="0" lang="en-US" sz="3100" u="none" cap="none" strike="noStrike">
                <a:solidFill>
                  <a:srgbClr val="0000FF"/>
                </a:solidFill>
                <a:latin typeface="Arial"/>
                <a:ea typeface="Arial"/>
                <a:cs typeface="Arial"/>
                <a:sym typeface="Arial"/>
              </a:rPr>
              <a:t>xyz</a:t>
            </a:r>
            <a:r>
              <a:rPr b="0" i="0" lang="en-US" sz="3100" u="none" cap="none" strike="noStrike">
                <a:solidFill>
                  <a:schemeClr val="dk1"/>
                </a:solidFill>
                <a:latin typeface="Arial"/>
                <a:ea typeface="Arial"/>
                <a:cs typeface="Arial"/>
                <a:sym typeface="Arial"/>
              </a:rPr>
              <a:t>, and put the value </a:t>
            </a:r>
            <a:r>
              <a:rPr b="0" i="0" lang="en-US" sz="3100" u="none" cap="none" strike="noStrike">
                <a:solidFill>
                  <a:srgbClr val="0000FF"/>
                </a:solidFill>
                <a:latin typeface="Arial"/>
                <a:ea typeface="Arial"/>
                <a:cs typeface="Arial"/>
                <a:sym typeface="Arial"/>
              </a:rPr>
              <a:t>50</a:t>
            </a:r>
            <a:r>
              <a:rPr b="0" i="0" lang="en-US" sz="3100" u="none" cap="none" strike="noStrike">
                <a:solidFill>
                  <a:schemeClr val="dk1"/>
                </a:solidFill>
                <a:latin typeface="Arial"/>
                <a:ea typeface="Arial"/>
                <a:cs typeface="Arial"/>
                <a:sym typeface="Arial"/>
              </a:rPr>
              <a:t> in that location</a:t>
            </a:r>
            <a:endParaRPr/>
          </a:p>
          <a:p>
            <a:pPr indent="-315912" lvl="1" marL="819150" marR="0" rtl="0" algn="l">
              <a:lnSpc>
                <a:spcPct val="100000"/>
              </a:lnSpc>
              <a:spcBef>
                <a:spcPts val="620"/>
              </a:spcBef>
              <a:spcAft>
                <a:spcPts val="0"/>
              </a:spcAft>
              <a:buClr>
                <a:schemeClr val="accent2"/>
              </a:buClr>
              <a:buSzPts val="2480"/>
              <a:buFont typeface="Noto Sans Symbols"/>
              <a:buChar char="◻"/>
            </a:pPr>
            <a:r>
              <a:rPr b="0" i="0" lang="en-US" sz="3100" u="none" cap="none" strike="noStrike">
                <a:solidFill>
                  <a:schemeClr val="dk1"/>
                </a:solidFill>
                <a:latin typeface="Arial"/>
                <a:ea typeface="Arial"/>
                <a:cs typeface="Arial"/>
                <a:sym typeface="Arial"/>
              </a:rPr>
              <a:t>Suppose that the address location chosen is </a:t>
            </a:r>
            <a:r>
              <a:rPr b="0" i="0" lang="en-US" sz="3100" u="none" cap="none" strike="noStrike">
                <a:solidFill>
                  <a:srgbClr val="0000FF"/>
                </a:solidFill>
                <a:latin typeface="Arial"/>
                <a:ea typeface="Arial"/>
                <a:cs typeface="Arial"/>
                <a:sym typeface="Arial"/>
              </a:rPr>
              <a:t>1380</a:t>
            </a:r>
            <a:endParaRPr/>
          </a:p>
        </p:txBody>
      </p:sp>
      <p:sp>
        <p:nvSpPr>
          <p:cNvPr id="459" name="Google Shape;459;p28"/>
          <p:cNvSpPr txBox="1"/>
          <p:nvPr/>
        </p:nvSpPr>
        <p:spPr>
          <a:xfrm>
            <a:off x="4116387" y="5291137"/>
            <a:ext cx="4124325" cy="1703387"/>
          </a:xfrm>
          <a:prstGeom prst="rect">
            <a:avLst/>
          </a:prstGeom>
          <a:solidFill>
            <a:srgbClr val="EAEAEA"/>
          </a:solidFill>
          <a:ln cap="flat" cmpd="sng" w="1905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xyz   	🡺       variable</a:t>
            </a:r>
            <a:endParaRPr/>
          </a:p>
          <a:p>
            <a:pPr indent="0" lvl="0" marL="0" marR="0" rtl="0" algn="l">
              <a:lnSpc>
                <a:spcPct val="100000"/>
              </a:lnSpc>
              <a:spcBef>
                <a:spcPts val="130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50   	🡺       value</a:t>
            </a:r>
            <a:endParaRPr/>
          </a:p>
          <a:p>
            <a:pPr indent="0" lvl="0" marL="0" marR="0" rtl="0" algn="l">
              <a:lnSpc>
                <a:spcPct val="100000"/>
              </a:lnSpc>
              <a:spcBef>
                <a:spcPts val="130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1380  	🡺  address</a:t>
            </a:r>
            <a:endParaRPr/>
          </a:p>
        </p:txBody>
      </p:sp>
      <p:sp>
        <p:nvSpPr>
          <p:cNvPr id="460" name="Google Shape;460;p28"/>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66" name="Google Shape;466;p29"/>
          <p:cNvSpPr txBox="1"/>
          <p:nvPr>
            <p:ph idx="4294967295" type="title"/>
          </p:nvPr>
        </p:nvSpPr>
        <p:spPr>
          <a:xfrm>
            <a:off x="503237" y="503237"/>
            <a:ext cx="9074150" cy="120967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Contd.</a:t>
            </a:r>
            <a:endParaRPr/>
          </a:p>
        </p:txBody>
      </p:sp>
      <p:sp>
        <p:nvSpPr>
          <p:cNvPr id="467" name="Google Shape;467;p29"/>
          <p:cNvSpPr txBox="1"/>
          <p:nvPr>
            <p:ph idx="4294967295" type="body"/>
          </p:nvPr>
        </p:nvSpPr>
        <p:spPr>
          <a:xfrm>
            <a:off x="503237" y="1847850"/>
            <a:ext cx="8569325" cy="5711825"/>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9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During execution of the program, the system always associates the name </a:t>
            </a:r>
            <a:r>
              <a:rPr b="0" i="0" lang="en-US" sz="2600" u="none" cap="none" strike="noStrike">
                <a:solidFill>
                  <a:srgbClr val="0000FF"/>
                </a:solidFill>
                <a:latin typeface="Arial"/>
                <a:ea typeface="Arial"/>
                <a:cs typeface="Arial"/>
                <a:sym typeface="Arial"/>
              </a:rPr>
              <a:t>xyz</a:t>
            </a:r>
            <a:r>
              <a:rPr b="0" i="0" lang="en-US" sz="2600" u="none" cap="none" strike="noStrike">
                <a:solidFill>
                  <a:schemeClr val="dk1"/>
                </a:solidFill>
                <a:latin typeface="Arial"/>
                <a:ea typeface="Arial"/>
                <a:cs typeface="Arial"/>
                <a:sym typeface="Arial"/>
              </a:rPr>
              <a:t> with the address </a:t>
            </a:r>
            <a:r>
              <a:rPr b="0" i="0" lang="en-US" sz="2600" u="none" cap="none" strike="noStrike">
                <a:solidFill>
                  <a:srgbClr val="0000FF"/>
                </a:solidFill>
                <a:latin typeface="Arial"/>
                <a:ea typeface="Arial"/>
                <a:cs typeface="Arial"/>
                <a:sym typeface="Arial"/>
              </a:rPr>
              <a:t>1380</a:t>
            </a:r>
            <a:endParaRPr/>
          </a:p>
          <a:p>
            <a:pPr indent="-315912" lvl="1" marL="819150" marR="0" rtl="0" algn="l">
              <a:lnSpc>
                <a:spcPct val="9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The value </a:t>
            </a:r>
            <a:r>
              <a:rPr b="0" i="0" lang="en-US" sz="2600" u="none" cap="none" strike="noStrike">
                <a:solidFill>
                  <a:srgbClr val="0000FF"/>
                </a:solidFill>
                <a:latin typeface="Arial"/>
                <a:ea typeface="Arial"/>
                <a:cs typeface="Arial"/>
                <a:sym typeface="Arial"/>
              </a:rPr>
              <a:t>50</a:t>
            </a:r>
            <a:r>
              <a:rPr b="0" i="0" lang="en-US" sz="2600" u="none" cap="none" strike="noStrike">
                <a:solidFill>
                  <a:schemeClr val="dk1"/>
                </a:solidFill>
                <a:latin typeface="Arial"/>
                <a:ea typeface="Arial"/>
                <a:cs typeface="Arial"/>
                <a:sym typeface="Arial"/>
              </a:rPr>
              <a:t> can be accessed by using either the name </a:t>
            </a:r>
            <a:r>
              <a:rPr b="0" i="0" lang="en-US" sz="2600" u="none" cap="none" strike="noStrike">
                <a:solidFill>
                  <a:srgbClr val="0000FF"/>
                </a:solidFill>
                <a:latin typeface="Arial"/>
                <a:ea typeface="Arial"/>
                <a:cs typeface="Arial"/>
                <a:sym typeface="Arial"/>
              </a:rPr>
              <a:t>xyz</a:t>
            </a:r>
            <a:r>
              <a:rPr b="0" i="0" lang="en-US" sz="2600" u="none" cap="none" strike="noStrike">
                <a:solidFill>
                  <a:schemeClr val="dk1"/>
                </a:solidFill>
                <a:latin typeface="Arial"/>
                <a:ea typeface="Arial"/>
                <a:cs typeface="Arial"/>
                <a:sym typeface="Arial"/>
              </a:rPr>
              <a:t> or the address </a:t>
            </a:r>
            <a:r>
              <a:rPr b="0" i="0" lang="en-US" sz="2600" u="none" cap="none" strike="noStrike">
                <a:solidFill>
                  <a:srgbClr val="0000FF"/>
                </a:solidFill>
                <a:latin typeface="Arial"/>
                <a:ea typeface="Arial"/>
                <a:cs typeface="Arial"/>
                <a:sym typeface="Arial"/>
              </a:rPr>
              <a:t>1380</a:t>
            </a:r>
            <a:endParaRPr b="0" i="0" sz="2200" u="none" cap="none" strike="noStrike">
              <a:solidFill>
                <a:schemeClr val="dk1"/>
              </a:solidFill>
              <a:latin typeface="Arial"/>
              <a:ea typeface="Arial"/>
              <a:cs typeface="Arial"/>
              <a:sym typeface="Arial"/>
            </a:endParaRPr>
          </a:p>
          <a:p>
            <a:pPr indent="-377825" lvl="0" marL="377825" marR="0" rtl="0" algn="l">
              <a:lnSpc>
                <a:spcPct val="90000"/>
              </a:lnSpc>
              <a:spcBef>
                <a:spcPts val="52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Since memory addresses are simply numbers, they can be assigned to some variables which can be stored in memory</a:t>
            </a:r>
            <a:endParaRPr/>
          </a:p>
          <a:p>
            <a:pPr indent="-315912" lvl="1" marL="819150" marR="0" rtl="0" algn="l">
              <a:lnSpc>
                <a:spcPct val="9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Such variables that hold memory addresses are called </a:t>
            </a:r>
            <a:r>
              <a:rPr b="0" i="0" lang="en-US" sz="2600" u="none" cap="none" strike="noStrike">
                <a:solidFill>
                  <a:srgbClr val="0000FF"/>
                </a:solidFill>
                <a:latin typeface="Arial"/>
                <a:ea typeface="Arial"/>
                <a:cs typeface="Arial"/>
                <a:sym typeface="Arial"/>
              </a:rPr>
              <a:t>pointers</a:t>
            </a:r>
            <a:endParaRPr/>
          </a:p>
          <a:p>
            <a:pPr indent="-315912" lvl="1" marL="819150" marR="0" rtl="0" algn="l">
              <a:lnSpc>
                <a:spcPct val="9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Since a pointer is a variable, its value is also stored in some memory location</a:t>
            </a:r>
            <a:endParaRPr/>
          </a:p>
        </p:txBody>
      </p:sp>
      <p:sp>
        <p:nvSpPr>
          <p:cNvPr id="468" name="Google Shape;468;p29"/>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131" name="Google Shape;131;p3"/>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Arrays in C</a:t>
            </a:r>
            <a:endParaRPr/>
          </a:p>
        </p:txBody>
      </p:sp>
      <p:sp>
        <p:nvSpPr>
          <p:cNvPr id="132" name="Google Shape;132;p3"/>
          <p:cNvSpPr txBox="1"/>
          <p:nvPr/>
        </p:nvSpPr>
        <p:spPr>
          <a:xfrm>
            <a:off x="2436812" y="5534025"/>
            <a:ext cx="4943475" cy="1014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No bounds checking!</a:t>
            </a:r>
            <a:endParaRPr/>
          </a:p>
          <a:p>
            <a:pPr indent="0" lvl="0" marL="0" marR="0" rtl="0" algn="l">
              <a:lnSpc>
                <a:spcPct val="100000"/>
              </a:lnSpc>
              <a:spcBef>
                <a:spcPts val="34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Allowed – usually causes no </a:t>
            </a:r>
            <a:r>
              <a:rPr b="1" i="1" lang="en-US" sz="1700" u="none">
                <a:solidFill>
                  <a:schemeClr val="dk1"/>
                </a:solidFill>
                <a:latin typeface="Tahoma"/>
                <a:ea typeface="Tahoma"/>
                <a:cs typeface="Tahoma"/>
                <a:sym typeface="Tahoma"/>
              </a:rPr>
              <a:t>obvious</a:t>
            </a:r>
            <a:r>
              <a:rPr b="1" i="0" lang="en-US" sz="1700" u="none">
                <a:solidFill>
                  <a:schemeClr val="dk1"/>
                </a:solidFill>
                <a:latin typeface="Tahoma"/>
                <a:ea typeface="Tahoma"/>
                <a:cs typeface="Tahoma"/>
                <a:sym typeface="Tahoma"/>
              </a:rPr>
              <a:t> error</a:t>
            </a:r>
            <a:endParaRPr/>
          </a:p>
          <a:p>
            <a:pPr indent="0" lvl="0" marL="0" marR="0" rtl="0" algn="l">
              <a:lnSpc>
                <a:spcPct val="100000"/>
              </a:lnSpc>
              <a:spcBef>
                <a:spcPts val="34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  array[10] may overwrite b</a:t>
            </a:r>
            <a:endParaRPr/>
          </a:p>
        </p:txBody>
      </p:sp>
      <p:sp>
        <p:nvSpPr>
          <p:cNvPr id="133" name="Google Shape;133;p3"/>
          <p:cNvSpPr txBox="1"/>
          <p:nvPr/>
        </p:nvSpPr>
        <p:spPr>
          <a:xfrm>
            <a:off x="4678362" y="2236787"/>
            <a:ext cx="4343400" cy="363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Unlike Java, array size in declaration</a:t>
            </a:r>
            <a:endParaRPr/>
          </a:p>
        </p:txBody>
      </p:sp>
      <p:cxnSp>
        <p:nvCxnSpPr>
          <p:cNvPr id="134" name="Google Shape;134;p3"/>
          <p:cNvCxnSpPr/>
          <p:nvPr/>
        </p:nvCxnSpPr>
        <p:spPr>
          <a:xfrm flipH="1">
            <a:off x="2855912" y="2435225"/>
            <a:ext cx="1847850" cy="420687"/>
          </a:xfrm>
          <a:prstGeom prst="straightConnector1">
            <a:avLst/>
          </a:prstGeom>
          <a:noFill/>
          <a:ln cap="flat" cmpd="sng" w="19050">
            <a:solidFill>
              <a:schemeClr val="dk1"/>
            </a:solidFill>
            <a:prstDash val="solid"/>
            <a:miter lim="800000"/>
            <a:headEnd len="med" w="med" type="none"/>
            <a:tailEnd len="med" w="med" type="triangle"/>
          </a:ln>
        </p:spPr>
      </p:cxnSp>
      <p:sp>
        <p:nvSpPr>
          <p:cNvPr id="135" name="Google Shape;135;p3"/>
          <p:cNvSpPr txBox="1"/>
          <p:nvPr/>
        </p:nvSpPr>
        <p:spPr>
          <a:xfrm>
            <a:off x="839787" y="2776537"/>
            <a:ext cx="2470150" cy="25971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int array[10];</a:t>
            </a:r>
            <a:endParaRPr/>
          </a:p>
          <a:p>
            <a:pPr indent="0" lvl="0" marL="0" marR="0" rtl="0" algn="l">
              <a:lnSpc>
                <a:spcPct val="100000"/>
              </a:lnSpc>
              <a:spcBef>
                <a:spcPts val="38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int b;</a:t>
            </a:r>
            <a:endParaRPr/>
          </a:p>
          <a:p>
            <a:pPr indent="0" lvl="0" marL="0" marR="0" rtl="0" algn="l">
              <a:lnSpc>
                <a:spcPct val="100000"/>
              </a:lnSpc>
              <a:spcBef>
                <a:spcPts val="380"/>
              </a:spcBef>
              <a:spcAft>
                <a:spcPts val="0"/>
              </a:spcAft>
              <a:buClr>
                <a:schemeClr val="dk1"/>
              </a:buClr>
              <a:buSzPts val="1900"/>
              <a:buFont typeface="Arial"/>
              <a:buNone/>
            </a:pPr>
            <a:r>
              <a:t/>
            </a:r>
            <a:endParaRPr b="1" i="0" sz="1900" u="none">
              <a:solidFill>
                <a:schemeClr val="dk1"/>
              </a:solidFill>
              <a:latin typeface="Courier New"/>
              <a:ea typeface="Courier New"/>
              <a:cs typeface="Courier New"/>
              <a:sym typeface="Courier New"/>
            </a:endParaRPr>
          </a:p>
          <a:p>
            <a:pPr indent="0" lvl="0" marL="0" marR="0" rtl="0" algn="l">
              <a:lnSpc>
                <a:spcPct val="100000"/>
              </a:lnSpc>
              <a:spcBef>
                <a:spcPts val="38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array[0]   = 3;</a:t>
            </a:r>
            <a:endParaRPr/>
          </a:p>
          <a:p>
            <a:pPr indent="0" lvl="0" marL="0" marR="0" rtl="0" algn="l">
              <a:lnSpc>
                <a:spcPct val="100000"/>
              </a:lnSpc>
              <a:spcBef>
                <a:spcPts val="38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array[9]   = 4;</a:t>
            </a:r>
            <a:endParaRPr/>
          </a:p>
          <a:p>
            <a:pPr indent="0" lvl="0" marL="0" marR="0" rtl="0" algn="l">
              <a:lnSpc>
                <a:spcPct val="100000"/>
              </a:lnSpc>
              <a:spcBef>
                <a:spcPts val="38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array[10]  = 5;</a:t>
            </a:r>
            <a:endParaRPr/>
          </a:p>
          <a:p>
            <a:pPr indent="0" lvl="0" marL="0" marR="0" rtl="0" algn="l">
              <a:lnSpc>
                <a:spcPct val="100000"/>
              </a:lnSpc>
              <a:spcBef>
                <a:spcPts val="380"/>
              </a:spcBef>
              <a:spcAft>
                <a:spcPts val="0"/>
              </a:spcAft>
              <a:buClr>
                <a:schemeClr val="dk1"/>
              </a:buClr>
              <a:buSzPts val="1900"/>
              <a:buFont typeface="Courier New"/>
              <a:buNone/>
            </a:pPr>
            <a:r>
              <a:rPr b="1" i="0" lang="en-US" sz="1900" u="none">
                <a:solidFill>
                  <a:schemeClr val="dk1"/>
                </a:solidFill>
                <a:latin typeface="Courier New"/>
                <a:ea typeface="Courier New"/>
                <a:cs typeface="Courier New"/>
                <a:sym typeface="Courier New"/>
              </a:rPr>
              <a:t>array[-1]  = 6;</a:t>
            </a:r>
            <a:endParaRPr/>
          </a:p>
        </p:txBody>
      </p:sp>
      <p:grpSp>
        <p:nvGrpSpPr>
          <p:cNvPr id="136" name="Google Shape;136;p3"/>
          <p:cNvGrpSpPr/>
          <p:nvPr/>
        </p:nvGrpSpPr>
        <p:grpSpPr>
          <a:xfrm>
            <a:off x="3276600" y="2855912"/>
            <a:ext cx="6246812" cy="688975"/>
            <a:chOff x="1872" y="2112"/>
            <a:chExt cx="3570" cy="394"/>
          </a:xfrm>
        </p:grpSpPr>
        <p:sp>
          <p:nvSpPr>
            <p:cNvPr id="137" name="Google Shape;137;p3"/>
            <p:cNvSpPr txBox="1"/>
            <p:nvPr/>
          </p:nvSpPr>
          <p:spPr>
            <a:xfrm>
              <a:off x="2784" y="2112"/>
              <a:ext cx="2658" cy="3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sng">
                  <a:solidFill>
                    <a:schemeClr val="dk1"/>
                  </a:solidFill>
                  <a:latin typeface="Tahoma"/>
                  <a:ea typeface="Tahoma"/>
                  <a:cs typeface="Tahoma"/>
                  <a:sym typeface="Tahoma"/>
                </a:rPr>
                <a:t>Compare:</a:t>
              </a:r>
              <a:r>
                <a:rPr b="1" i="0" lang="en-US" sz="1700" u="none">
                  <a:solidFill>
                    <a:schemeClr val="dk1"/>
                  </a:solidFill>
                  <a:latin typeface="Tahoma"/>
                  <a:ea typeface="Tahoma"/>
                  <a:cs typeface="Tahoma"/>
                  <a:sym typeface="Tahoma"/>
                </a:rPr>
                <a:t>  C:</a:t>
              </a:r>
              <a:r>
                <a:rPr b="1" i="0" lang="en-US" sz="1700" u="none">
                  <a:solidFill>
                    <a:schemeClr val="dk1"/>
                  </a:solidFill>
                  <a:latin typeface="Courier New"/>
                  <a:ea typeface="Courier New"/>
                  <a:cs typeface="Courier New"/>
                  <a:sym typeface="Courier New"/>
                </a:rPr>
                <a:t>	int array[10];</a:t>
              </a:r>
              <a:endParaRPr/>
            </a:p>
            <a:p>
              <a:pPr indent="0" lvl="0" marL="0" marR="0" rtl="0" algn="l">
                <a:lnSpc>
                  <a:spcPct val="100000"/>
                </a:lnSpc>
                <a:spcBef>
                  <a:spcPts val="34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Java:</a:t>
              </a:r>
              <a:r>
                <a:rPr b="1" i="0" lang="en-US" sz="1700" u="none">
                  <a:solidFill>
                    <a:schemeClr val="dk1"/>
                  </a:solidFill>
                  <a:latin typeface="Courier New"/>
                  <a:ea typeface="Courier New"/>
                  <a:cs typeface="Courier New"/>
                  <a:sym typeface="Courier New"/>
                </a:rPr>
                <a:t>	int[] array = new int[10];</a:t>
              </a:r>
              <a:endParaRPr/>
            </a:p>
          </p:txBody>
        </p:sp>
        <p:cxnSp>
          <p:nvCxnSpPr>
            <p:cNvPr id="138" name="Google Shape;138;p3"/>
            <p:cNvCxnSpPr/>
            <p:nvPr/>
          </p:nvCxnSpPr>
          <p:spPr>
            <a:xfrm rot="10800000">
              <a:off x="1872" y="2199"/>
              <a:ext cx="912" cy="0"/>
            </a:xfrm>
            <a:prstGeom prst="straightConnector1">
              <a:avLst/>
            </a:prstGeom>
            <a:noFill/>
            <a:ln cap="flat" cmpd="sng" w="19050">
              <a:solidFill>
                <a:schemeClr val="dk1"/>
              </a:solidFill>
              <a:prstDash val="solid"/>
              <a:miter lim="800000"/>
              <a:headEnd len="med" w="med" type="none"/>
              <a:tailEnd len="med" w="med" type="triangle"/>
            </a:ln>
          </p:spPr>
        </p:cxnSp>
      </p:grpSp>
      <p:sp>
        <p:nvSpPr>
          <p:cNvPr id="139" name="Google Shape;139;p3"/>
          <p:cNvSpPr txBox="1"/>
          <p:nvPr/>
        </p:nvSpPr>
        <p:spPr>
          <a:xfrm>
            <a:off x="4686300" y="1731962"/>
            <a:ext cx="4854575" cy="363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All elements of same type – homogenous</a:t>
            </a:r>
            <a:endParaRPr/>
          </a:p>
        </p:txBody>
      </p:sp>
      <p:cxnSp>
        <p:nvCxnSpPr>
          <p:cNvPr id="140" name="Google Shape;140;p3"/>
          <p:cNvCxnSpPr/>
          <p:nvPr/>
        </p:nvCxnSpPr>
        <p:spPr>
          <a:xfrm flipH="1">
            <a:off x="1260475" y="1931987"/>
            <a:ext cx="3443287" cy="923925"/>
          </a:xfrm>
          <a:prstGeom prst="straightConnector1">
            <a:avLst/>
          </a:prstGeom>
          <a:noFill/>
          <a:ln cap="flat" cmpd="sng" w="19050">
            <a:solidFill>
              <a:schemeClr val="dk1"/>
            </a:solidFill>
            <a:prstDash val="solid"/>
            <a:miter lim="800000"/>
            <a:headEnd len="med" w="med" type="none"/>
            <a:tailEnd len="med" w="med" type="triangle"/>
          </a:ln>
        </p:spPr>
      </p:cxnSp>
      <p:cxnSp>
        <p:nvCxnSpPr>
          <p:cNvPr id="141" name="Google Shape;141;p3"/>
          <p:cNvCxnSpPr/>
          <p:nvPr/>
        </p:nvCxnSpPr>
        <p:spPr>
          <a:xfrm rot="10800000">
            <a:off x="2100262" y="5459412"/>
            <a:ext cx="336550" cy="252412"/>
          </a:xfrm>
          <a:prstGeom prst="straightConnector1">
            <a:avLst/>
          </a:prstGeom>
          <a:noFill/>
          <a:ln cap="flat" cmpd="sng" w="19050">
            <a:solidFill>
              <a:schemeClr val="dk1"/>
            </a:solidFill>
            <a:prstDash val="solid"/>
            <a:miter lim="800000"/>
            <a:headEnd len="med" w="med" type="none"/>
            <a:tailEnd len="med" w="med" type="triangle"/>
          </a:ln>
        </p:spPr>
      </p:cxnSp>
      <p:sp>
        <p:nvSpPr>
          <p:cNvPr id="142" name="Google Shape;142;p3"/>
          <p:cNvSpPr/>
          <p:nvPr/>
        </p:nvSpPr>
        <p:spPr>
          <a:xfrm>
            <a:off x="1681162" y="4576762"/>
            <a:ext cx="671512" cy="839787"/>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3" name="Google Shape;143;p3"/>
          <p:cNvCxnSpPr/>
          <p:nvPr/>
        </p:nvCxnSpPr>
        <p:spPr>
          <a:xfrm flipH="1">
            <a:off x="2100262" y="3779837"/>
            <a:ext cx="1595437" cy="252412"/>
          </a:xfrm>
          <a:prstGeom prst="straightConnector1">
            <a:avLst/>
          </a:prstGeom>
          <a:noFill/>
          <a:ln cap="flat" cmpd="sng" w="19050">
            <a:solidFill>
              <a:schemeClr val="dk1"/>
            </a:solidFill>
            <a:prstDash val="solid"/>
            <a:miter lim="800000"/>
            <a:headEnd len="med" w="med" type="none"/>
            <a:tailEnd len="med" w="med" type="triangle"/>
          </a:ln>
        </p:spPr>
      </p:cxnSp>
      <p:sp>
        <p:nvSpPr>
          <p:cNvPr id="144" name="Google Shape;144;p3"/>
          <p:cNvSpPr txBox="1"/>
          <p:nvPr/>
        </p:nvSpPr>
        <p:spPr>
          <a:xfrm>
            <a:off x="3695700" y="3611562"/>
            <a:ext cx="2797175" cy="363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First element (index 0)</a:t>
            </a:r>
            <a:endParaRPr/>
          </a:p>
        </p:txBody>
      </p:sp>
      <p:cxnSp>
        <p:nvCxnSpPr>
          <p:cNvPr id="145" name="Google Shape;145;p3"/>
          <p:cNvCxnSpPr/>
          <p:nvPr/>
        </p:nvCxnSpPr>
        <p:spPr>
          <a:xfrm flipH="1">
            <a:off x="2100262" y="4116387"/>
            <a:ext cx="1595437" cy="250825"/>
          </a:xfrm>
          <a:prstGeom prst="straightConnector1">
            <a:avLst/>
          </a:prstGeom>
          <a:noFill/>
          <a:ln cap="flat" cmpd="sng" w="19050">
            <a:solidFill>
              <a:schemeClr val="dk1"/>
            </a:solidFill>
            <a:prstDash val="solid"/>
            <a:miter lim="800000"/>
            <a:headEnd len="med" w="med" type="none"/>
            <a:tailEnd len="med" w="med" type="triangle"/>
          </a:ln>
        </p:spPr>
      </p:cxnSp>
      <p:sp>
        <p:nvSpPr>
          <p:cNvPr id="146" name="Google Shape;146;p3"/>
          <p:cNvSpPr txBox="1"/>
          <p:nvPr/>
        </p:nvSpPr>
        <p:spPr>
          <a:xfrm>
            <a:off x="3695700" y="3913187"/>
            <a:ext cx="3432175" cy="363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Last element (index size - 1)</a:t>
            </a:r>
            <a:endParaRPr/>
          </a:p>
        </p:txBody>
      </p:sp>
      <p:sp>
        <p:nvSpPr>
          <p:cNvPr id="147" name="Google Shape;147;p3"/>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74" name="Google Shape;474;p30"/>
          <p:cNvSpPr txBox="1"/>
          <p:nvPr>
            <p:ph idx="4294967295"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Contd.</a:t>
            </a:r>
            <a:endParaRPr/>
          </a:p>
        </p:txBody>
      </p:sp>
      <p:sp>
        <p:nvSpPr>
          <p:cNvPr id="475" name="Google Shape;475;p30"/>
          <p:cNvSpPr txBox="1"/>
          <p:nvPr>
            <p:ph idx="4294967295"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2325"/>
              <a:buFont typeface="Noto Sans Symbols"/>
              <a:buChar char="■"/>
            </a:pPr>
            <a:r>
              <a:rPr b="0" i="0" lang="en-US" sz="3100" u="none" cap="none" strike="noStrike">
                <a:solidFill>
                  <a:schemeClr val="dk1"/>
                </a:solidFill>
                <a:latin typeface="Arial"/>
                <a:ea typeface="Arial"/>
                <a:cs typeface="Arial"/>
                <a:sym typeface="Arial"/>
              </a:rPr>
              <a:t>Suppose we assign the address of </a:t>
            </a:r>
            <a:r>
              <a:rPr b="0" i="0" lang="en-US" sz="2600" u="none" cap="none" strike="noStrike">
                <a:solidFill>
                  <a:srgbClr val="0000FF"/>
                </a:solidFill>
                <a:latin typeface="Arial"/>
                <a:ea typeface="Arial"/>
                <a:cs typeface="Arial"/>
                <a:sym typeface="Arial"/>
              </a:rPr>
              <a:t>xyz</a:t>
            </a:r>
            <a:r>
              <a:rPr b="0" i="0" lang="en-US" sz="3100" u="none" cap="none" strike="noStrike">
                <a:solidFill>
                  <a:schemeClr val="dk1"/>
                </a:solidFill>
                <a:latin typeface="Arial"/>
                <a:ea typeface="Arial"/>
                <a:cs typeface="Arial"/>
                <a:sym typeface="Arial"/>
              </a:rPr>
              <a:t> to a variable </a:t>
            </a:r>
            <a:r>
              <a:rPr b="0" i="0" lang="en-US" sz="2600" u="none" cap="none" strike="noStrike">
                <a:solidFill>
                  <a:srgbClr val="0000FF"/>
                </a:solidFill>
                <a:latin typeface="Arial"/>
                <a:ea typeface="Arial"/>
                <a:cs typeface="Arial"/>
                <a:sym typeface="Arial"/>
              </a:rPr>
              <a:t>p</a:t>
            </a:r>
            <a:endParaRPr b="0" i="0" sz="3100" u="none" cap="none" strike="noStrike">
              <a:solidFill>
                <a:schemeClr val="dk1"/>
              </a:solidFill>
              <a:latin typeface="Arial"/>
              <a:ea typeface="Arial"/>
              <a:cs typeface="Arial"/>
              <a:sym typeface="Arial"/>
            </a:endParaRPr>
          </a:p>
          <a:p>
            <a:pPr indent="-315912" lvl="1" marL="819150" marR="0" rtl="0" algn="l">
              <a:lnSpc>
                <a:spcPct val="100000"/>
              </a:lnSpc>
              <a:spcBef>
                <a:spcPts val="620"/>
              </a:spcBef>
              <a:spcAft>
                <a:spcPts val="0"/>
              </a:spcAft>
              <a:buClr>
                <a:schemeClr val="accent2"/>
              </a:buClr>
              <a:buSzPts val="2080"/>
              <a:buFont typeface="Noto Sans Symbols"/>
              <a:buChar char="◻"/>
            </a:pPr>
            <a:r>
              <a:rPr b="0" i="0" lang="en-US" sz="2600" u="none" cap="none" strike="noStrike">
                <a:solidFill>
                  <a:srgbClr val="0000FF"/>
                </a:solidFill>
                <a:latin typeface="Arial"/>
                <a:ea typeface="Arial"/>
                <a:cs typeface="Arial"/>
                <a:sym typeface="Arial"/>
              </a:rPr>
              <a:t>p</a:t>
            </a:r>
            <a:r>
              <a:rPr b="0" i="0" lang="en-US" sz="3100" u="none" cap="none" strike="noStrike">
                <a:solidFill>
                  <a:schemeClr val="dk1"/>
                </a:solidFill>
                <a:latin typeface="Arial"/>
                <a:ea typeface="Arial"/>
                <a:cs typeface="Arial"/>
                <a:sym typeface="Arial"/>
              </a:rPr>
              <a:t> is said to point to the variable </a:t>
            </a:r>
            <a:r>
              <a:rPr b="0" i="0" lang="en-US" sz="2600" u="none" cap="none" strike="noStrike">
                <a:solidFill>
                  <a:srgbClr val="0000FF"/>
                </a:solidFill>
                <a:latin typeface="Arial"/>
                <a:ea typeface="Arial"/>
                <a:cs typeface="Arial"/>
                <a:sym typeface="Arial"/>
              </a:rPr>
              <a:t>xyz</a:t>
            </a:r>
            <a:endParaRPr/>
          </a:p>
        </p:txBody>
      </p:sp>
      <p:sp>
        <p:nvSpPr>
          <p:cNvPr id="476" name="Google Shape;476;p30"/>
          <p:cNvSpPr txBox="1"/>
          <p:nvPr/>
        </p:nvSpPr>
        <p:spPr>
          <a:xfrm>
            <a:off x="1512887" y="4367212"/>
            <a:ext cx="4703762" cy="1460500"/>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t" bIns="50375" lIns="100775" spcFirstLastPara="1" rIns="100775" wrap="square" tIns="50375">
            <a:spAutoFit/>
          </a:bodyPr>
          <a:lstStyle/>
          <a:p>
            <a:pPr indent="0" lvl="0" marL="0" marR="0" rtl="0" algn="l">
              <a:lnSpc>
                <a:spcPct val="100000"/>
              </a:lnSpc>
              <a:spcBef>
                <a:spcPts val="0"/>
              </a:spcBef>
              <a:spcAft>
                <a:spcPts val="0"/>
              </a:spcAft>
              <a:buClr>
                <a:schemeClr val="dk1"/>
              </a:buClr>
              <a:buSzPts val="2200"/>
              <a:buFont typeface="Arial"/>
              <a:buNone/>
            </a:pPr>
            <a:r>
              <a:rPr b="1" i="0" lang="en-US" sz="2200" u="sng">
                <a:solidFill>
                  <a:schemeClr val="dk1"/>
                </a:solidFill>
                <a:latin typeface="Arial"/>
                <a:ea typeface="Arial"/>
                <a:cs typeface="Arial"/>
                <a:sym typeface="Arial"/>
              </a:rPr>
              <a:t>Variable</a:t>
            </a:r>
            <a:r>
              <a:rPr b="1" i="0" lang="en-US" sz="2200" u="none">
                <a:solidFill>
                  <a:schemeClr val="dk1"/>
                </a:solidFill>
                <a:latin typeface="Arial"/>
                <a:ea typeface="Arial"/>
                <a:cs typeface="Arial"/>
                <a:sym typeface="Arial"/>
              </a:rPr>
              <a:t>       </a:t>
            </a:r>
            <a:r>
              <a:rPr b="1" i="0" lang="en-US" sz="2200" u="sng">
                <a:solidFill>
                  <a:schemeClr val="dk1"/>
                </a:solidFill>
                <a:latin typeface="Arial"/>
                <a:ea typeface="Arial"/>
                <a:cs typeface="Arial"/>
                <a:sym typeface="Arial"/>
              </a:rPr>
              <a:t>Value</a:t>
            </a:r>
            <a:r>
              <a:rPr b="1" i="0" lang="en-US" sz="2200" u="none">
                <a:solidFill>
                  <a:schemeClr val="dk1"/>
                </a:solidFill>
                <a:latin typeface="Arial"/>
                <a:ea typeface="Arial"/>
                <a:cs typeface="Arial"/>
                <a:sym typeface="Arial"/>
              </a:rPr>
              <a:t>       </a:t>
            </a:r>
            <a:r>
              <a:rPr b="1" i="0" lang="en-US" sz="2200" u="sng">
                <a:solidFill>
                  <a:schemeClr val="dk1"/>
                </a:solidFill>
                <a:latin typeface="Arial"/>
                <a:ea typeface="Arial"/>
                <a:cs typeface="Arial"/>
                <a:sym typeface="Arial"/>
              </a:rPr>
              <a:t>Address</a:t>
            </a:r>
            <a:endParaRPr/>
          </a:p>
          <a:p>
            <a:pPr indent="0" lvl="0" marL="0" marR="0" rtl="0" algn="l">
              <a:lnSpc>
                <a:spcPct val="100000"/>
              </a:lnSpc>
              <a:spcBef>
                <a:spcPts val="110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xyz                50             1380</a:t>
            </a:r>
            <a:endParaRPr/>
          </a:p>
          <a:p>
            <a:pPr indent="0" lvl="0" marL="0" marR="0" rtl="0" algn="l">
              <a:lnSpc>
                <a:spcPct val="100000"/>
              </a:lnSpc>
              <a:spcBef>
                <a:spcPts val="110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      p                1380           2545</a:t>
            </a:r>
            <a:endParaRPr/>
          </a:p>
        </p:txBody>
      </p:sp>
      <p:sp>
        <p:nvSpPr>
          <p:cNvPr id="477" name="Google Shape;477;p30"/>
          <p:cNvSpPr txBox="1"/>
          <p:nvPr/>
        </p:nvSpPr>
        <p:spPr>
          <a:xfrm>
            <a:off x="7158037" y="4200525"/>
            <a:ext cx="2413000" cy="1293812"/>
          </a:xfrm>
          <a:prstGeom prst="rect">
            <a:avLst/>
          </a:prstGeom>
          <a:noFill/>
          <a:ln>
            <a:noFill/>
          </a:ln>
        </p:spPr>
        <p:txBody>
          <a:bodyPr anchorCtr="0" anchor="t" bIns="50375" lIns="100775" spcFirstLastPara="1" rIns="100775" wrap="square" tIns="50375">
            <a:spAutoFit/>
          </a:bodyPr>
          <a:lstStyle/>
          <a:p>
            <a:pPr indent="0" lvl="0" marL="0" marR="0" rtl="0" algn="ctr">
              <a:lnSpc>
                <a:spcPct val="100000"/>
              </a:lnSpc>
              <a:spcBef>
                <a:spcPts val="0"/>
              </a:spcBef>
              <a:spcAft>
                <a:spcPts val="0"/>
              </a:spcAft>
              <a:buClr>
                <a:srgbClr val="0000FF"/>
              </a:buClr>
              <a:buSzPts val="3100"/>
              <a:buFont typeface="Arial"/>
              <a:buNone/>
            </a:pPr>
            <a:r>
              <a:rPr b="0" i="0" lang="en-US" sz="3100" u="none">
                <a:solidFill>
                  <a:srgbClr val="0000FF"/>
                </a:solidFill>
                <a:latin typeface="Arial"/>
                <a:ea typeface="Arial"/>
                <a:cs typeface="Arial"/>
                <a:sym typeface="Arial"/>
              </a:rPr>
              <a:t>p = &amp;xyz;</a:t>
            </a:r>
            <a:endParaRPr/>
          </a:p>
          <a:p>
            <a:pPr indent="0" lvl="0" marL="0" marR="0" rtl="0" algn="l">
              <a:lnSpc>
                <a:spcPct val="100000"/>
              </a:lnSpc>
              <a:spcBef>
                <a:spcPts val="1550"/>
              </a:spcBef>
              <a:spcAft>
                <a:spcPts val="0"/>
              </a:spcAft>
              <a:buClr>
                <a:srgbClr val="0000FF"/>
              </a:buClr>
              <a:buSzPts val="3100"/>
              <a:buFont typeface="Arial"/>
              <a:buNone/>
            </a:pPr>
            <a:r>
              <a:rPr b="0" i="0" lang="en-US" sz="3100" u="none">
                <a:solidFill>
                  <a:srgbClr val="0000FF"/>
                </a:solidFill>
                <a:latin typeface="Arial"/>
                <a:ea typeface="Arial"/>
                <a:cs typeface="Arial"/>
                <a:sym typeface="Arial"/>
              </a:rPr>
              <a:t> *p=xyz (50)</a:t>
            </a:r>
            <a:endParaRPr/>
          </a:p>
        </p:txBody>
      </p:sp>
      <p:sp>
        <p:nvSpPr>
          <p:cNvPr id="478" name="Google Shape;478;p30"/>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1"/>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85" name="Google Shape;485;p31"/>
          <p:cNvSpPr txBox="1"/>
          <p:nvPr>
            <p:ph idx="4294967295" type="title"/>
          </p:nvPr>
        </p:nvSpPr>
        <p:spPr>
          <a:xfrm>
            <a:off x="587375" y="252412"/>
            <a:ext cx="2779712" cy="1511300"/>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Pointers</a:t>
            </a:r>
            <a:endParaRPr/>
          </a:p>
        </p:txBody>
      </p:sp>
      <p:sp>
        <p:nvSpPr>
          <p:cNvPr id="486" name="Google Shape;486;p31"/>
          <p:cNvSpPr txBox="1"/>
          <p:nvPr>
            <p:ph idx="4294967295" type="body"/>
          </p:nvPr>
        </p:nvSpPr>
        <p:spPr>
          <a:xfrm>
            <a:off x="587375" y="1595437"/>
            <a:ext cx="8269287" cy="4070350"/>
          </a:xfrm>
          <a:prstGeom prst="rect">
            <a:avLst/>
          </a:prstGeom>
          <a:noFill/>
          <a:ln>
            <a:noFill/>
          </a:ln>
        </p:spPr>
        <p:txBody>
          <a:bodyPr anchorCtr="0" anchor="t" bIns="50375" lIns="100775" spcFirstLastPara="1" rIns="100775" wrap="square" tIns="50375">
            <a:noAutofit/>
          </a:bodyPr>
          <a:lstStyle/>
          <a:p>
            <a:pPr indent="-223836" lvl="0" marL="223836" marR="0" rtl="0" algn="l">
              <a:lnSpc>
                <a:spcPct val="95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A pointer is just a C variable whose </a:t>
            </a:r>
            <a:r>
              <a:rPr b="0" i="0" lang="en-US" sz="2600" u="none" cap="none" strike="noStrike">
                <a:solidFill>
                  <a:srgbClr val="0000FF"/>
                </a:solidFill>
                <a:latin typeface="Arial"/>
                <a:ea typeface="Arial"/>
                <a:cs typeface="Arial"/>
                <a:sym typeface="Arial"/>
              </a:rPr>
              <a:t>value</a:t>
            </a:r>
            <a:r>
              <a:rPr b="0" i="0" lang="en-US" sz="2600" u="none" cap="none" strike="noStrike">
                <a:solidFill>
                  <a:schemeClr val="dk1"/>
                </a:solidFill>
                <a:latin typeface="Arial"/>
                <a:ea typeface="Arial"/>
                <a:cs typeface="Arial"/>
                <a:sym typeface="Arial"/>
              </a:rPr>
              <a:t> can contain the </a:t>
            </a:r>
            <a:r>
              <a:rPr b="0" i="0" lang="en-US" sz="2600" u="none" cap="none" strike="noStrike">
                <a:solidFill>
                  <a:srgbClr val="0000FF"/>
                </a:solidFill>
                <a:latin typeface="Arial"/>
                <a:ea typeface="Arial"/>
                <a:cs typeface="Arial"/>
                <a:sym typeface="Arial"/>
              </a:rPr>
              <a:t>address</a:t>
            </a:r>
            <a:r>
              <a:rPr b="0" i="0" lang="en-US" sz="2600" u="none" cap="none" strike="noStrike">
                <a:solidFill>
                  <a:schemeClr val="dk1"/>
                </a:solidFill>
                <a:latin typeface="Arial"/>
                <a:ea typeface="Arial"/>
                <a:cs typeface="Arial"/>
                <a:sym typeface="Arial"/>
              </a:rPr>
              <a:t> of another variable</a:t>
            </a:r>
            <a:endParaRPr/>
          </a:p>
          <a:p>
            <a:pPr indent="-223836" lvl="0" marL="223836" marR="0" rtl="0" algn="l">
              <a:lnSpc>
                <a:spcPct val="95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Needs to be declared before use just like any other variable</a:t>
            </a:r>
            <a:endParaRPr/>
          </a:p>
          <a:p>
            <a:pPr indent="-223836" lvl="0" marL="223836" marR="0" rtl="0" algn="l">
              <a:lnSpc>
                <a:spcPct val="95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General form:</a:t>
            </a:r>
            <a:endParaRPr/>
          </a:p>
          <a:p>
            <a:pPr indent="-223836" lvl="0" marL="223836" marR="0" rtl="0" algn="l">
              <a:lnSpc>
                <a:spcPct val="95000"/>
              </a:lnSpc>
              <a:spcBef>
                <a:spcPts val="0"/>
              </a:spcBef>
              <a:spcAft>
                <a:spcPts val="0"/>
              </a:spcAft>
              <a:buClr>
                <a:schemeClr val="lt2"/>
              </a:buClr>
              <a:buSzPts val="1950"/>
              <a:buFont typeface="Noto Sans Symbols"/>
              <a:buNone/>
            </a:pPr>
            <a:r>
              <a:t/>
            </a:r>
            <a:endParaRPr b="0" i="0" sz="2600" u="none" cap="none" strike="noStrike">
              <a:solidFill>
                <a:schemeClr val="dk1"/>
              </a:solidFill>
              <a:latin typeface="Arial"/>
              <a:ea typeface="Arial"/>
              <a:cs typeface="Arial"/>
              <a:sym typeface="Arial"/>
            </a:endParaRPr>
          </a:p>
          <a:p>
            <a:pPr indent="-209550" lvl="1" marL="755650" marR="0" rtl="0" algn="l">
              <a:lnSpc>
                <a:spcPct val="95000"/>
              </a:lnSpc>
              <a:spcBef>
                <a:spcPts val="0"/>
              </a:spcBef>
              <a:spcAft>
                <a:spcPts val="0"/>
              </a:spcAft>
              <a:buClr>
                <a:schemeClr val="accent2"/>
              </a:buClr>
              <a:buSzPts val="2080"/>
              <a:buFont typeface="Noto Sans Symbols"/>
              <a:buNone/>
            </a:pPr>
            <a:r>
              <a:rPr b="0" i="0" lang="en-US" sz="2600" u="none" cap="none" strike="noStrike">
                <a:solidFill>
                  <a:schemeClr val="dk1"/>
                </a:solidFill>
                <a:latin typeface="Arial"/>
                <a:ea typeface="Arial"/>
                <a:cs typeface="Arial"/>
                <a:sym typeface="Arial"/>
              </a:rPr>
              <a:t>           </a:t>
            </a:r>
            <a:r>
              <a:rPr b="0" i="0" lang="en-US" sz="2600" u="none" cap="none" strike="noStrike">
                <a:solidFill>
                  <a:srgbClr val="0000FF"/>
                </a:solidFill>
                <a:latin typeface="Arial"/>
                <a:ea typeface="Arial"/>
                <a:cs typeface="Arial"/>
                <a:sym typeface="Arial"/>
              </a:rPr>
              <a:t>data_type *pointer_name;</a:t>
            </a:r>
            <a:endParaRPr/>
          </a:p>
          <a:p>
            <a:pPr indent="-100011" lvl="0" marL="223836" marR="0" rtl="0" algn="l">
              <a:lnSpc>
                <a:spcPct val="95000"/>
              </a:lnSpc>
              <a:spcBef>
                <a:spcPts val="0"/>
              </a:spcBef>
              <a:spcAft>
                <a:spcPts val="0"/>
              </a:spcAft>
              <a:buClr>
                <a:schemeClr val="lt2"/>
              </a:buClr>
              <a:buSzPts val="1950"/>
              <a:buFont typeface="Noto Sans Symbols"/>
              <a:buNone/>
            </a:pPr>
            <a:r>
              <a:t/>
            </a:r>
            <a:endParaRPr b="0" i="0" sz="2600" u="none" cap="none" strike="noStrike">
              <a:solidFill>
                <a:schemeClr val="dk1"/>
              </a:solidFill>
              <a:latin typeface="Arial"/>
              <a:ea typeface="Arial"/>
              <a:cs typeface="Arial"/>
              <a:sym typeface="Arial"/>
            </a:endParaRPr>
          </a:p>
          <a:p>
            <a:pPr indent="-223836" lvl="0" marL="223836" marR="0" rtl="0" algn="l">
              <a:lnSpc>
                <a:spcPct val="95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Arial"/>
                <a:ea typeface="Arial"/>
                <a:cs typeface="Arial"/>
                <a:sym typeface="Arial"/>
              </a:rPr>
              <a:t>Three things are specified in the above declaration:</a:t>
            </a:r>
            <a:endParaRPr/>
          </a:p>
          <a:p>
            <a:pPr indent="-252412" lvl="2" marL="1260475" marR="0" rtl="0" algn="l">
              <a:lnSpc>
                <a:spcPct val="95000"/>
              </a:lnSpc>
              <a:spcBef>
                <a:spcPts val="0"/>
              </a:spcBef>
              <a:spcAft>
                <a:spcPts val="0"/>
              </a:spcAft>
              <a:buClr>
                <a:schemeClr val="lt2"/>
              </a:buClr>
              <a:buSzPts val="1690"/>
              <a:buFont typeface="Noto Sans Symbols"/>
              <a:buChar char="■"/>
            </a:pPr>
            <a:r>
              <a:rPr b="0" i="0" lang="en-US" sz="2600" u="none" cap="none" strike="noStrike">
                <a:solidFill>
                  <a:schemeClr val="dk1"/>
                </a:solidFill>
                <a:latin typeface="Arial"/>
                <a:ea typeface="Arial"/>
                <a:cs typeface="Arial"/>
                <a:sym typeface="Arial"/>
              </a:rPr>
              <a:t>The asterisk (*) tells that the variable </a:t>
            </a:r>
            <a:r>
              <a:rPr b="0" i="0" lang="en-US" sz="2600" u="none" cap="none" strike="noStrike">
                <a:solidFill>
                  <a:srgbClr val="0000FF"/>
                </a:solidFill>
                <a:latin typeface="Arial"/>
                <a:ea typeface="Arial"/>
                <a:cs typeface="Arial"/>
                <a:sym typeface="Arial"/>
              </a:rPr>
              <a:t>pointer_name</a:t>
            </a:r>
            <a:r>
              <a:rPr b="0" i="0" lang="en-US" sz="2600" u="none" cap="none" strike="noStrike">
                <a:solidFill>
                  <a:schemeClr val="dk1"/>
                </a:solidFill>
                <a:latin typeface="Arial"/>
                <a:ea typeface="Arial"/>
                <a:cs typeface="Arial"/>
                <a:sym typeface="Arial"/>
              </a:rPr>
              <a:t> is a pointer variable</a:t>
            </a:r>
            <a:endParaRPr/>
          </a:p>
          <a:p>
            <a:pPr indent="-252412" lvl="2" marL="1260475" marR="0" rtl="0" algn="l">
              <a:lnSpc>
                <a:spcPct val="95000"/>
              </a:lnSpc>
              <a:spcBef>
                <a:spcPts val="0"/>
              </a:spcBef>
              <a:spcAft>
                <a:spcPts val="0"/>
              </a:spcAft>
              <a:buClr>
                <a:schemeClr val="lt2"/>
              </a:buClr>
              <a:buSzPts val="1690"/>
              <a:buFont typeface="Noto Sans Symbols"/>
              <a:buChar char="■"/>
            </a:pPr>
            <a:r>
              <a:rPr b="0" i="0" lang="en-US" sz="2600" u="none" cap="none" strike="noStrike">
                <a:solidFill>
                  <a:srgbClr val="0000FF"/>
                </a:solidFill>
                <a:latin typeface="Arial"/>
                <a:ea typeface="Arial"/>
                <a:cs typeface="Arial"/>
                <a:sym typeface="Arial"/>
              </a:rPr>
              <a:t>pointer_name</a:t>
            </a:r>
            <a:r>
              <a:rPr b="0" i="0" lang="en-US" sz="2600" u="none" cap="none" strike="noStrike">
                <a:solidFill>
                  <a:schemeClr val="dk1"/>
                </a:solidFill>
                <a:latin typeface="Arial"/>
                <a:ea typeface="Arial"/>
                <a:cs typeface="Arial"/>
                <a:sym typeface="Arial"/>
              </a:rPr>
              <a:t> needs a memory location</a:t>
            </a:r>
            <a:endParaRPr/>
          </a:p>
          <a:p>
            <a:pPr indent="-252412" lvl="2" marL="1260475" marR="0" rtl="0" algn="l">
              <a:lnSpc>
                <a:spcPct val="95000"/>
              </a:lnSpc>
              <a:spcBef>
                <a:spcPts val="0"/>
              </a:spcBef>
              <a:spcAft>
                <a:spcPts val="0"/>
              </a:spcAft>
              <a:buClr>
                <a:schemeClr val="lt2"/>
              </a:buClr>
              <a:buSzPts val="1690"/>
              <a:buFont typeface="Noto Sans Symbols"/>
              <a:buChar char="■"/>
            </a:pPr>
            <a:r>
              <a:rPr b="0" i="0" lang="en-US" sz="2600" u="none" cap="none" strike="noStrike">
                <a:solidFill>
                  <a:srgbClr val="0000FF"/>
                </a:solidFill>
                <a:latin typeface="Arial"/>
                <a:ea typeface="Arial"/>
                <a:cs typeface="Arial"/>
                <a:sym typeface="Arial"/>
              </a:rPr>
              <a:t>pointer_name</a:t>
            </a:r>
            <a:r>
              <a:rPr b="0" i="0" lang="en-US" sz="2600" u="none" cap="none" strike="noStrike">
                <a:solidFill>
                  <a:schemeClr val="dk1"/>
                </a:solidFill>
                <a:latin typeface="Arial"/>
                <a:ea typeface="Arial"/>
                <a:cs typeface="Arial"/>
                <a:sym typeface="Arial"/>
              </a:rPr>
              <a:t> points to a variable of type </a:t>
            </a:r>
            <a:r>
              <a:rPr b="0" i="0" lang="en-US" sz="2600" u="none" cap="none" strike="noStrike">
                <a:solidFill>
                  <a:srgbClr val="0000FF"/>
                </a:solidFill>
                <a:latin typeface="Arial"/>
                <a:ea typeface="Arial"/>
                <a:cs typeface="Arial"/>
                <a:sym typeface="Arial"/>
              </a:rPr>
              <a:t>data_type</a:t>
            </a:r>
            <a:endParaRPr b="0" i="0" sz="2600" u="none" cap="none" strike="noStrike">
              <a:solidFill>
                <a:schemeClr val="dk1"/>
              </a:solidFill>
              <a:latin typeface="Arial"/>
              <a:ea typeface="Arial"/>
              <a:cs typeface="Arial"/>
              <a:sym typeface="Arial"/>
            </a:endParaRPr>
          </a:p>
          <a:p>
            <a:pPr indent="-100011" lvl="0" marL="223836" marR="0" rtl="0" algn="l">
              <a:lnSpc>
                <a:spcPct val="90000"/>
              </a:lnSpc>
              <a:spcBef>
                <a:spcPts val="520"/>
              </a:spcBef>
              <a:spcAft>
                <a:spcPts val="0"/>
              </a:spcAft>
              <a:buClr>
                <a:schemeClr val="lt2"/>
              </a:buClr>
              <a:buSzPts val="1950"/>
              <a:buFont typeface="Noto Sans Symbols"/>
              <a:buNone/>
            </a:pPr>
            <a:r>
              <a:t/>
            </a:r>
            <a:endParaRPr b="0" i="0" sz="2600" u="none" cap="none" strike="noStrike">
              <a:solidFill>
                <a:schemeClr val="dk1"/>
              </a:solidFill>
              <a:latin typeface="Arial"/>
              <a:ea typeface="Arial"/>
              <a:cs typeface="Arial"/>
              <a:sym typeface="Arial"/>
            </a:endParaRPr>
          </a:p>
          <a:p>
            <a:pPr indent="-254000" lvl="0" marL="377825" marR="0" rtl="0" algn="l">
              <a:spcBef>
                <a:spcPts val="520"/>
              </a:spcBef>
              <a:spcAft>
                <a:spcPts val="0"/>
              </a:spcAft>
              <a:buClr>
                <a:schemeClr val="lt2"/>
              </a:buClr>
              <a:buSzPts val="1950"/>
              <a:buFont typeface="Noto Sans Symbols"/>
              <a:buNone/>
            </a:pPr>
            <a:r>
              <a:t/>
            </a:r>
            <a:endParaRPr b="0" i="0" sz="2600" u="none">
              <a:solidFill>
                <a:schemeClr val="dk1"/>
              </a:solidFill>
              <a:latin typeface="Arial"/>
              <a:ea typeface="Arial"/>
              <a:cs typeface="Arial"/>
              <a:sym typeface="Arial"/>
            </a:endParaRPr>
          </a:p>
        </p:txBody>
      </p:sp>
      <p:sp>
        <p:nvSpPr>
          <p:cNvPr id="487" name="Google Shape;487;p31"/>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2"/>
          <p:cNvSpPr txBox="1"/>
          <p:nvPr/>
        </p:nvSpPr>
        <p:spPr>
          <a:xfrm>
            <a:off x="9240837" y="6888162"/>
            <a:ext cx="587375" cy="503237"/>
          </a:xfrm>
          <a:prstGeom prst="rect">
            <a:avLst/>
          </a:prstGeom>
          <a:noFill/>
          <a:ln>
            <a:noFill/>
          </a:ln>
        </p:spPr>
        <p:txBody>
          <a:bodyPr anchorCtr="0" anchor="t" bIns="50375" lIns="100775" spcFirstLastPara="1" rIns="100775" wrap="square" tIns="50375">
            <a:noAutofit/>
          </a:bodyPr>
          <a:lstStyle/>
          <a:p>
            <a:pPr indent="0" lvl="0" marL="0" marR="0" rtl="0" algn="r">
              <a:lnSpc>
                <a:spcPct val="100000"/>
              </a:lnSpc>
              <a:spcBef>
                <a:spcPts val="0"/>
              </a:spcBef>
              <a:spcAft>
                <a:spcPts val="0"/>
              </a:spcAft>
              <a:buClr>
                <a:schemeClr val="accent2"/>
              </a:buClr>
              <a:buSzPts val="1800"/>
              <a:buFont typeface="Arial"/>
              <a:buNone/>
            </a:pPr>
            <a:fld id="{00000000-1234-1234-1234-123412341234}" type="slidenum">
              <a:rPr b="0" i="0" lang="en-US" sz="1800" u="none">
                <a:solidFill>
                  <a:schemeClr val="accent2"/>
                </a:solidFill>
                <a:latin typeface="Arial"/>
                <a:ea typeface="Arial"/>
                <a:cs typeface="Arial"/>
                <a:sym typeface="Arial"/>
              </a:rPr>
              <a:t>‹#›</a:t>
            </a:fld>
            <a:endParaRPr/>
          </a:p>
        </p:txBody>
      </p:sp>
      <p:sp>
        <p:nvSpPr>
          <p:cNvPr id="493" name="Google Shape;493;p32"/>
          <p:cNvSpPr txBox="1"/>
          <p:nvPr>
            <p:ph idx="4294967295"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chemeClr val="dk1"/>
              </a:buClr>
              <a:buSzPts val="4900"/>
              <a:buFont typeface="Arial"/>
              <a:buNone/>
            </a:pPr>
            <a:r>
              <a:rPr b="0" i="0" lang="en-US" sz="4900" u="none" cap="none" strike="noStrike">
                <a:solidFill>
                  <a:schemeClr val="dk1"/>
                </a:solidFill>
                <a:latin typeface="Arial"/>
                <a:ea typeface="Arial"/>
                <a:cs typeface="Arial"/>
                <a:sym typeface="Arial"/>
              </a:rPr>
              <a:t>Example</a:t>
            </a:r>
            <a:endParaRPr/>
          </a:p>
        </p:txBody>
      </p:sp>
      <p:sp>
        <p:nvSpPr>
          <p:cNvPr id="494" name="Google Shape;494;p32"/>
          <p:cNvSpPr txBox="1"/>
          <p:nvPr>
            <p:ph idx="4294967295" type="body"/>
          </p:nvPr>
        </p:nvSpPr>
        <p:spPr>
          <a:xfrm>
            <a:off x="420687" y="1679575"/>
            <a:ext cx="9491662" cy="5627687"/>
          </a:xfrm>
          <a:prstGeom prst="rect">
            <a:avLst/>
          </a:prstGeom>
          <a:noFill/>
          <a:ln>
            <a:noFill/>
          </a:ln>
        </p:spPr>
        <p:txBody>
          <a:bodyPr anchorCtr="0" anchor="t" bIns="50375" lIns="100775" spcFirstLastPara="1" rIns="100775" wrap="square" tIns="50375">
            <a:noAutofit/>
          </a:bodyPr>
          <a:lstStyle/>
          <a:p>
            <a:pPr indent="-377825" lvl="0" marL="377825" marR="0" rtl="0" algn="l">
              <a:lnSpc>
                <a:spcPct val="100000"/>
              </a:lnSpc>
              <a:spcBef>
                <a:spcPts val="0"/>
              </a:spcBef>
              <a:spcAft>
                <a:spcPts val="0"/>
              </a:spcAft>
              <a:buClr>
                <a:schemeClr val="lt2"/>
              </a:buClr>
              <a:buSzPts val="1950"/>
              <a:buFont typeface="Noto Sans Symbols"/>
              <a:buNone/>
            </a:pPr>
            <a:r>
              <a:t/>
            </a:r>
            <a:endParaRPr b="0" i="0" sz="2600" u="none">
              <a:solidFill>
                <a:schemeClr val="dk1"/>
              </a:solidFill>
              <a:latin typeface="Arial"/>
              <a:ea typeface="Arial"/>
              <a:cs typeface="Arial"/>
              <a:sym typeface="Arial"/>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chemeClr val="dk1"/>
                </a:solidFill>
                <a:latin typeface="Arial"/>
                <a:ea typeface="Arial"/>
                <a:cs typeface="Arial"/>
                <a:sym typeface="Arial"/>
              </a:rPr>
              <a:t>    	</a:t>
            </a:r>
            <a:r>
              <a:rPr b="0" i="0" lang="en-US" sz="2600" u="none" cap="none" strike="noStrike">
                <a:solidFill>
                  <a:srgbClr val="0000FF"/>
                </a:solidFill>
                <a:latin typeface="Arial"/>
                <a:ea typeface="Arial"/>
                <a:cs typeface="Arial"/>
                <a:sym typeface="Arial"/>
              </a:rPr>
              <a:t>int 	*count;</a:t>
            </a:r>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rgbClr val="0000FF"/>
                </a:solidFill>
                <a:latin typeface="Arial"/>
                <a:ea typeface="Arial"/>
                <a:cs typeface="Arial"/>
                <a:sym typeface="Arial"/>
              </a:rPr>
              <a:t>  	  float   *speed;</a:t>
            </a:r>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rgbClr val="0000FF"/>
                </a:solidFill>
                <a:latin typeface="Arial"/>
                <a:ea typeface="Arial"/>
                <a:cs typeface="Arial"/>
                <a:sym typeface="Arial"/>
              </a:rPr>
              <a:t>	  char *c;</a:t>
            </a:r>
            <a:endParaRPr/>
          </a:p>
          <a:p>
            <a:pPr indent="-254000" lvl="0" marL="377825" marR="0" rtl="0" algn="l">
              <a:lnSpc>
                <a:spcPct val="100000"/>
              </a:lnSpc>
              <a:spcBef>
                <a:spcPts val="520"/>
              </a:spcBef>
              <a:spcAft>
                <a:spcPts val="0"/>
              </a:spcAft>
              <a:buClr>
                <a:schemeClr val="lt2"/>
              </a:buClr>
              <a:buSzPts val="1950"/>
              <a:buFont typeface="Noto Sans Symbols"/>
              <a:buNone/>
            </a:pPr>
            <a:r>
              <a:t/>
            </a:r>
            <a:endParaRPr b="0" i="0" sz="2600" u="none">
              <a:solidFill>
                <a:srgbClr val="0000FF"/>
              </a:solidFill>
              <a:latin typeface="Arial"/>
              <a:ea typeface="Arial"/>
              <a:cs typeface="Arial"/>
              <a:sym typeface="Arial"/>
            </a:endParaRPr>
          </a:p>
          <a:p>
            <a:pPr indent="-377825" lvl="0" marL="377825" marR="0" rtl="0" algn="l">
              <a:lnSpc>
                <a:spcPct val="100000"/>
              </a:lnSpc>
              <a:spcBef>
                <a:spcPts val="520"/>
              </a:spcBef>
              <a:spcAft>
                <a:spcPts val="0"/>
              </a:spcAft>
              <a:buClr>
                <a:schemeClr val="lt2"/>
              </a:buClr>
              <a:buSzPts val="1950"/>
              <a:buFont typeface="Noto Sans Symbols"/>
              <a:buChar char="■"/>
            </a:pPr>
            <a:r>
              <a:rPr b="0" i="0" lang="en-US" sz="2600" u="none">
                <a:solidFill>
                  <a:schemeClr val="dk1"/>
                </a:solidFill>
                <a:latin typeface="Arial"/>
                <a:ea typeface="Arial"/>
                <a:cs typeface="Arial"/>
                <a:sym typeface="Arial"/>
              </a:rPr>
              <a:t>Once a pointer variable has been declared, it can be made to point to a variable using an assignment statement like</a:t>
            </a:r>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chemeClr val="dk1"/>
                </a:solidFill>
                <a:latin typeface="Arial"/>
                <a:ea typeface="Arial"/>
                <a:cs typeface="Arial"/>
                <a:sym typeface="Arial"/>
              </a:rPr>
              <a:t>     </a:t>
            </a:r>
            <a:r>
              <a:rPr b="0" i="0" lang="en-US" sz="2600" u="none" cap="none" strike="noStrike">
                <a:solidFill>
                  <a:srgbClr val="0000FF"/>
                </a:solidFill>
                <a:latin typeface="Arial"/>
                <a:ea typeface="Arial"/>
                <a:cs typeface="Arial"/>
                <a:sym typeface="Arial"/>
              </a:rPr>
              <a:t> int *p, xyz;</a:t>
            </a:r>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rgbClr val="0000FF"/>
                </a:solidFill>
                <a:latin typeface="Arial"/>
                <a:ea typeface="Arial"/>
                <a:cs typeface="Arial"/>
                <a:sym typeface="Arial"/>
              </a:rPr>
              <a:t>          :</a:t>
            </a:r>
            <a:endParaRPr/>
          </a:p>
          <a:p>
            <a:pPr indent="-315912" lvl="1" marL="819150" marR="0" rtl="0" algn="l">
              <a:lnSpc>
                <a:spcPct val="100000"/>
              </a:lnSpc>
              <a:spcBef>
                <a:spcPts val="520"/>
              </a:spcBef>
              <a:spcAft>
                <a:spcPts val="0"/>
              </a:spcAft>
              <a:buClr>
                <a:schemeClr val="accent2"/>
              </a:buClr>
              <a:buSzPts val="2080"/>
              <a:buFont typeface="Noto Sans Symbols"/>
              <a:buNone/>
            </a:pPr>
            <a:r>
              <a:rPr b="0" i="0" lang="en-US" sz="2600" u="none" cap="none" strike="noStrike">
                <a:solidFill>
                  <a:srgbClr val="0000FF"/>
                </a:solidFill>
                <a:latin typeface="Arial"/>
                <a:ea typeface="Arial"/>
                <a:cs typeface="Arial"/>
                <a:sym typeface="Arial"/>
              </a:rPr>
              <a:t>      p = &amp;xyz;</a:t>
            </a:r>
            <a:endParaRPr/>
          </a:p>
          <a:p>
            <a:pPr indent="-315912" lvl="1" marL="819150" marR="0" rtl="0" algn="l">
              <a:lnSpc>
                <a:spcPct val="100000"/>
              </a:lnSpc>
              <a:spcBef>
                <a:spcPts val="520"/>
              </a:spcBef>
              <a:spcAft>
                <a:spcPts val="0"/>
              </a:spcAft>
              <a:buClr>
                <a:schemeClr val="accent2"/>
              </a:buClr>
              <a:buSzPts val="2080"/>
              <a:buFont typeface="Noto Sans Symbols"/>
              <a:buChar char="◻"/>
            </a:pPr>
            <a:r>
              <a:rPr b="0" i="0" lang="en-US" sz="2600" u="none" cap="none" strike="noStrike">
                <a:solidFill>
                  <a:schemeClr val="dk1"/>
                </a:solidFill>
                <a:latin typeface="Arial"/>
                <a:ea typeface="Arial"/>
                <a:cs typeface="Arial"/>
                <a:sym typeface="Arial"/>
              </a:rPr>
              <a:t>This is called </a:t>
            </a:r>
            <a:r>
              <a:rPr b="0" i="0" lang="en-US" sz="2600" u="none" cap="none" strike="noStrike">
                <a:solidFill>
                  <a:srgbClr val="0000FF"/>
                </a:solidFill>
                <a:latin typeface="Arial"/>
                <a:ea typeface="Arial"/>
                <a:cs typeface="Arial"/>
                <a:sym typeface="Arial"/>
              </a:rPr>
              <a:t>pointer initialization</a:t>
            </a:r>
            <a:endParaRPr/>
          </a:p>
        </p:txBody>
      </p:sp>
      <p:sp>
        <p:nvSpPr>
          <p:cNvPr id="495" name="Google Shape;495;p32"/>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153" name="Google Shape;153;p4"/>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Array Representation</a:t>
            </a:r>
            <a:endParaRPr/>
          </a:p>
        </p:txBody>
      </p:sp>
      <p:sp>
        <p:nvSpPr>
          <p:cNvPr id="154" name="Google Shape;154;p4"/>
          <p:cNvSpPr txBox="1"/>
          <p:nvPr>
            <p:ph idx="1" type="body"/>
          </p:nvPr>
        </p:nvSpPr>
        <p:spPr>
          <a:xfrm>
            <a:off x="504825" y="1874837"/>
            <a:ext cx="9070975" cy="2998787"/>
          </a:xfrm>
          <a:prstGeom prst="rect">
            <a:avLst/>
          </a:prstGeom>
          <a:noFill/>
          <a:ln>
            <a:noFill/>
          </a:ln>
        </p:spPr>
        <p:txBody>
          <a:bodyPr anchorCtr="0" anchor="t" bIns="50375" lIns="100775" spcFirstLastPara="1" rIns="100775" wrap="square" tIns="50375">
            <a:noAutofit/>
          </a:bodyPr>
          <a:lstStyle/>
          <a:p>
            <a:pPr indent="-377825" lvl="0" marL="377825" rtl="0" algn="l">
              <a:lnSpc>
                <a:spcPct val="100000"/>
              </a:lnSpc>
              <a:spcBef>
                <a:spcPts val="0"/>
              </a:spcBef>
              <a:spcAft>
                <a:spcPts val="0"/>
              </a:spcAft>
              <a:buClr>
                <a:schemeClr val="lt2"/>
              </a:buClr>
              <a:buSzPts val="1650"/>
              <a:buFont typeface="Noto Sans Symbols"/>
              <a:buChar char="■"/>
            </a:pPr>
            <a:r>
              <a:rPr b="0" i="0" lang="en-US" sz="2200" u="none">
                <a:solidFill>
                  <a:schemeClr val="dk1"/>
                </a:solidFill>
                <a:latin typeface="Arial"/>
                <a:ea typeface="Arial"/>
                <a:cs typeface="Arial"/>
                <a:sym typeface="Arial"/>
              </a:rPr>
              <a:t>Homogeneous → Each element same size – s bytes</a:t>
            </a:r>
            <a:endParaRPr/>
          </a:p>
          <a:p>
            <a:pPr indent="-315912" lvl="1" marL="819150" rtl="0" algn="l">
              <a:lnSpc>
                <a:spcPct val="100000"/>
              </a:lnSpc>
              <a:spcBef>
                <a:spcPts val="380"/>
              </a:spcBef>
              <a:spcAft>
                <a:spcPts val="0"/>
              </a:spcAft>
              <a:buClr>
                <a:schemeClr val="accent2"/>
              </a:buClr>
              <a:buSzPts val="1520"/>
              <a:buFont typeface="Noto Sans Symbols"/>
              <a:buChar char="◻"/>
            </a:pPr>
            <a:r>
              <a:rPr b="0" i="0" lang="en-US" sz="1900" u="none">
                <a:solidFill>
                  <a:schemeClr val="dk1"/>
                </a:solidFill>
                <a:latin typeface="Arial"/>
                <a:ea typeface="Arial"/>
                <a:cs typeface="Arial"/>
                <a:sym typeface="Arial"/>
              </a:rPr>
              <a:t>An array of m data values is a sequence of m×s bytes</a:t>
            </a:r>
            <a:endParaRPr/>
          </a:p>
          <a:p>
            <a:pPr indent="-315912" lvl="1" marL="819150" rtl="0" algn="l">
              <a:lnSpc>
                <a:spcPct val="100000"/>
              </a:lnSpc>
              <a:spcBef>
                <a:spcPts val="380"/>
              </a:spcBef>
              <a:spcAft>
                <a:spcPts val="0"/>
              </a:spcAft>
              <a:buClr>
                <a:schemeClr val="accent2"/>
              </a:buClr>
              <a:buSzPts val="1520"/>
              <a:buFont typeface="Noto Sans Symbols"/>
              <a:buChar char="◻"/>
            </a:pPr>
            <a:r>
              <a:rPr b="0" i="0" lang="en-US" sz="1900" u="none">
                <a:solidFill>
                  <a:schemeClr val="dk1"/>
                </a:solidFill>
                <a:latin typeface="Arial"/>
                <a:ea typeface="Arial"/>
                <a:cs typeface="Arial"/>
                <a:sym typeface="Arial"/>
              </a:rPr>
              <a:t>Indexing: 0</a:t>
            </a:r>
            <a:r>
              <a:rPr b="0" baseline="30000" i="0" lang="en-US" sz="1900" u="none">
                <a:solidFill>
                  <a:schemeClr val="dk1"/>
                </a:solidFill>
                <a:latin typeface="Arial"/>
                <a:ea typeface="Arial"/>
                <a:cs typeface="Arial"/>
                <a:sym typeface="Arial"/>
              </a:rPr>
              <a:t>th</a:t>
            </a:r>
            <a:r>
              <a:rPr b="0" i="0" lang="en-US" sz="1900" u="none">
                <a:solidFill>
                  <a:schemeClr val="dk1"/>
                </a:solidFill>
                <a:latin typeface="Arial"/>
                <a:ea typeface="Arial"/>
                <a:cs typeface="Arial"/>
                <a:sym typeface="Arial"/>
              </a:rPr>
              <a:t> value at byte s×0, 1</a:t>
            </a:r>
            <a:r>
              <a:rPr b="0" baseline="30000" i="0" lang="en-US" sz="1900" u="none">
                <a:solidFill>
                  <a:schemeClr val="dk1"/>
                </a:solidFill>
                <a:latin typeface="Arial"/>
                <a:ea typeface="Arial"/>
                <a:cs typeface="Arial"/>
                <a:sym typeface="Arial"/>
              </a:rPr>
              <a:t>st</a:t>
            </a:r>
            <a:r>
              <a:rPr b="0" i="0" lang="en-US" sz="1900" u="none">
                <a:solidFill>
                  <a:schemeClr val="dk1"/>
                </a:solidFill>
                <a:latin typeface="Arial"/>
                <a:ea typeface="Arial"/>
                <a:cs typeface="Arial"/>
                <a:sym typeface="Arial"/>
              </a:rPr>
              <a:t> value at byte s×1, …</a:t>
            </a:r>
            <a:endParaRPr/>
          </a:p>
          <a:p>
            <a:pPr indent="-273050" lvl="0" marL="377825" rtl="0" algn="l">
              <a:lnSpc>
                <a:spcPct val="100000"/>
              </a:lnSpc>
              <a:spcBef>
                <a:spcPts val="440"/>
              </a:spcBef>
              <a:spcAft>
                <a:spcPts val="0"/>
              </a:spcAft>
              <a:buClr>
                <a:schemeClr val="lt2"/>
              </a:buClr>
              <a:buSzPts val="1650"/>
              <a:buFont typeface="Noto Sans Symbols"/>
              <a:buNone/>
            </a:pPr>
            <a:r>
              <a:t/>
            </a:r>
            <a:endParaRPr b="0" i="0" sz="2200" u="none">
              <a:solidFill>
                <a:schemeClr val="dk1"/>
              </a:solidFill>
              <a:latin typeface="Arial"/>
              <a:ea typeface="Arial"/>
              <a:cs typeface="Arial"/>
              <a:sym typeface="Arial"/>
            </a:endParaRPr>
          </a:p>
          <a:p>
            <a:pPr indent="-377825" lvl="0" marL="377825" rtl="0" algn="l">
              <a:lnSpc>
                <a:spcPct val="100000"/>
              </a:lnSpc>
              <a:spcBef>
                <a:spcPts val="440"/>
              </a:spcBef>
              <a:spcAft>
                <a:spcPts val="0"/>
              </a:spcAft>
              <a:buClr>
                <a:schemeClr val="lt2"/>
              </a:buClr>
              <a:buSzPts val="1650"/>
              <a:buFont typeface="Noto Sans Symbols"/>
              <a:buChar char="■"/>
            </a:pPr>
            <a:r>
              <a:rPr b="0" i="0" lang="en-US" sz="2200" u="none">
                <a:solidFill>
                  <a:schemeClr val="dk1"/>
                </a:solidFill>
                <a:latin typeface="Arial"/>
                <a:ea typeface="Arial"/>
                <a:cs typeface="Arial"/>
                <a:sym typeface="Arial"/>
              </a:rPr>
              <a:t>m and s are </a:t>
            </a:r>
            <a:r>
              <a:rPr b="0" i="0" lang="en-US" sz="2200" u="sng">
                <a:solidFill>
                  <a:schemeClr val="dk1"/>
                </a:solidFill>
                <a:latin typeface="Arial"/>
                <a:ea typeface="Arial"/>
                <a:cs typeface="Arial"/>
                <a:sym typeface="Arial"/>
              </a:rPr>
              <a:t>not</a:t>
            </a:r>
            <a:r>
              <a:rPr b="0" i="0" lang="en-US" sz="2200" u="none">
                <a:solidFill>
                  <a:schemeClr val="dk1"/>
                </a:solidFill>
                <a:latin typeface="Arial"/>
                <a:ea typeface="Arial"/>
                <a:cs typeface="Arial"/>
                <a:sym typeface="Arial"/>
              </a:rPr>
              <a:t> part of representation</a:t>
            </a:r>
            <a:endParaRPr/>
          </a:p>
          <a:p>
            <a:pPr indent="-315912" lvl="1" marL="819150" rtl="0" algn="l">
              <a:lnSpc>
                <a:spcPct val="100000"/>
              </a:lnSpc>
              <a:spcBef>
                <a:spcPts val="380"/>
              </a:spcBef>
              <a:spcAft>
                <a:spcPts val="0"/>
              </a:spcAft>
              <a:buClr>
                <a:schemeClr val="accent2"/>
              </a:buClr>
              <a:buSzPts val="1520"/>
              <a:buFont typeface="Noto Sans Symbols"/>
              <a:buChar char="◻"/>
            </a:pPr>
            <a:r>
              <a:rPr b="0" i="0" lang="en-US" sz="1900" u="none">
                <a:solidFill>
                  <a:schemeClr val="dk1"/>
                </a:solidFill>
                <a:latin typeface="Arial"/>
                <a:ea typeface="Arial"/>
                <a:cs typeface="Arial"/>
                <a:sym typeface="Arial"/>
              </a:rPr>
              <a:t>Unlike in some other languages</a:t>
            </a:r>
            <a:endParaRPr/>
          </a:p>
          <a:p>
            <a:pPr indent="-315912" lvl="1" marL="819150" rtl="0" algn="l">
              <a:lnSpc>
                <a:spcPct val="100000"/>
              </a:lnSpc>
              <a:spcBef>
                <a:spcPts val="380"/>
              </a:spcBef>
              <a:spcAft>
                <a:spcPts val="0"/>
              </a:spcAft>
              <a:buClr>
                <a:schemeClr val="accent2"/>
              </a:buClr>
              <a:buSzPts val="1520"/>
              <a:buFont typeface="Noto Sans Symbols"/>
              <a:buChar char="◻"/>
            </a:pPr>
            <a:r>
              <a:rPr b="0" i="0" lang="en-US" sz="1900" u="none">
                <a:solidFill>
                  <a:schemeClr val="dk1"/>
                </a:solidFill>
                <a:latin typeface="Arial"/>
                <a:ea typeface="Arial"/>
                <a:cs typeface="Arial"/>
                <a:sym typeface="Arial"/>
              </a:rPr>
              <a:t>s known by compiler – usually irrelevant to programmer</a:t>
            </a:r>
            <a:endParaRPr/>
          </a:p>
          <a:p>
            <a:pPr indent="-315912" lvl="1" marL="819150" rtl="0" algn="l">
              <a:lnSpc>
                <a:spcPct val="100000"/>
              </a:lnSpc>
              <a:spcBef>
                <a:spcPts val="380"/>
              </a:spcBef>
              <a:spcAft>
                <a:spcPts val="0"/>
              </a:spcAft>
              <a:buClr>
                <a:schemeClr val="accent2"/>
              </a:buClr>
              <a:buSzPts val="1520"/>
              <a:buFont typeface="Noto Sans Symbols"/>
              <a:buChar char="◻"/>
            </a:pPr>
            <a:r>
              <a:rPr b="0" i="0" lang="en-US" sz="1900" u="none">
                <a:solidFill>
                  <a:schemeClr val="dk1"/>
                </a:solidFill>
                <a:latin typeface="Arial"/>
                <a:ea typeface="Arial"/>
                <a:cs typeface="Arial"/>
                <a:sym typeface="Arial"/>
              </a:rPr>
              <a:t>m often known by compiler – if not, must be saved by programmer</a:t>
            </a:r>
            <a:endParaRPr/>
          </a:p>
        </p:txBody>
      </p:sp>
      <p:grpSp>
        <p:nvGrpSpPr>
          <p:cNvPr id="155" name="Google Shape;155;p4"/>
          <p:cNvGrpSpPr/>
          <p:nvPr/>
        </p:nvGrpSpPr>
        <p:grpSpPr>
          <a:xfrm>
            <a:off x="2274887" y="5040312"/>
            <a:ext cx="4525962" cy="1511300"/>
            <a:chOff x="1254" y="3072"/>
            <a:chExt cx="2586" cy="864"/>
          </a:xfrm>
        </p:grpSpPr>
        <p:sp>
          <p:nvSpPr>
            <p:cNvPr id="156" name="Google Shape;156;p4"/>
            <p:cNvSpPr txBox="1"/>
            <p:nvPr/>
          </p:nvSpPr>
          <p:spPr>
            <a:xfrm>
              <a:off x="1920" y="3648"/>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a[0]</a:t>
              </a:r>
              <a:endParaRPr/>
            </a:p>
          </p:txBody>
        </p:sp>
        <p:sp>
          <p:nvSpPr>
            <p:cNvPr id="157" name="Google Shape;157;p4"/>
            <p:cNvSpPr txBox="1"/>
            <p:nvPr/>
          </p:nvSpPr>
          <p:spPr>
            <a:xfrm>
              <a:off x="1920" y="3360"/>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a[1]</a:t>
              </a:r>
              <a:endParaRPr/>
            </a:p>
          </p:txBody>
        </p:sp>
        <p:sp>
          <p:nvSpPr>
            <p:cNvPr id="158" name="Google Shape;158;p4"/>
            <p:cNvSpPr txBox="1"/>
            <p:nvPr/>
          </p:nvSpPr>
          <p:spPr>
            <a:xfrm>
              <a:off x="1920" y="3072"/>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a[2]</a:t>
              </a:r>
              <a:endParaRPr/>
            </a:p>
          </p:txBody>
        </p:sp>
        <p:sp>
          <p:nvSpPr>
            <p:cNvPr id="159" name="Google Shape;159;p4"/>
            <p:cNvSpPr txBox="1"/>
            <p:nvPr/>
          </p:nvSpPr>
          <p:spPr>
            <a:xfrm>
              <a:off x="1254" y="3679"/>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0x1000</a:t>
              </a:r>
              <a:endParaRPr/>
            </a:p>
          </p:txBody>
        </p:sp>
        <p:sp>
          <p:nvSpPr>
            <p:cNvPr id="160" name="Google Shape;160;p4"/>
            <p:cNvSpPr txBox="1"/>
            <p:nvPr/>
          </p:nvSpPr>
          <p:spPr>
            <a:xfrm>
              <a:off x="1254" y="3391"/>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0x1004</a:t>
              </a:r>
              <a:endParaRPr/>
            </a:p>
          </p:txBody>
        </p:sp>
        <p:sp>
          <p:nvSpPr>
            <p:cNvPr id="161" name="Google Shape;161;p4"/>
            <p:cNvSpPr txBox="1"/>
            <p:nvPr/>
          </p:nvSpPr>
          <p:spPr>
            <a:xfrm>
              <a:off x="1254" y="3103"/>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0x1008</a:t>
              </a:r>
              <a:endParaRPr/>
            </a:p>
          </p:txBody>
        </p:sp>
      </p:grpSp>
      <p:sp>
        <p:nvSpPr>
          <p:cNvPr id="162" name="Google Shape;162;p4"/>
          <p:cNvSpPr txBox="1"/>
          <p:nvPr/>
        </p:nvSpPr>
        <p:spPr>
          <a:xfrm>
            <a:off x="7313612" y="5543550"/>
            <a:ext cx="1714500" cy="431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a[3];</a:t>
            </a:r>
            <a:endParaRPr/>
          </a:p>
        </p:txBody>
      </p:sp>
      <p:sp>
        <p:nvSpPr>
          <p:cNvPr id="163" name="Google Shape;163;p4"/>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169" name="Google Shape;169;p5"/>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Array Representation</a:t>
            </a:r>
            <a:endParaRPr/>
          </a:p>
        </p:txBody>
      </p:sp>
      <p:sp>
        <p:nvSpPr>
          <p:cNvPr id="170" name="Google Shape;170;p5"/>
          <p:cNvSpPr txBox="1"/>
          <p:nvPr/>
        </p:nvSpPr>
        <p:spPr>
          <a:xfrm>
            <a:off x="3211512" y="1631950"/>
            <a:ext cx="2393950" cy="14493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char    c1;</a:t>
            </a:r>
            <a:endParaRPr/>
          </a:p>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a[3];</a:t>
            </a:r>
            <a:endParaRPr/>
          </a:p>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char    c2;</a:t>
            </a:r>
            <a:endParaRPr/>
          </a:p>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i;</a:t>
            </a:r>
            <a:endParaRPr/>
          </a:p>
        </p:txBody>
      </p:sp>
      <p:grpSp>
        <p:nvGrpSpPr>
          <p:cNvPr id="171" name="Google Shape;171;p5"/>
          <p:cNvGrpSpPr/>
          <p:nvPr/>
        </p:nvGrpSpPr>
        <p:grpSpPr>
          <a:xfrm>
            <a:off x="1433512" y="3306762"/>
            <a:ext cx="4533900" cy="3024187"/>
            <a:chOff x="1249" y="2160"/>
            <a:chExt cx="2591" cy="1728"/>
          </a:xfrm>
        </p:grpSpPr>
        <p:sp>
          <p:nvSpPr>
            <p:cNvPr id="172" name="Google Shape;172;p5"/>
            <p:cNvSpPr txBox="1"/>
            <p:nvPr/>
          </p:nvSpPr>
          <p:spPr>
            <a:xfrm>
              <a:off x="1920" y="3600"/>
              <a:ext cx="48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c1</a:t>
              </a:r>
              <a:endParaRPr/>
            </a:p>
          </p:txBody>
        </p:sp>
        <p:sp>
          <p:nvSpPr>
            <p:cNvPr id="173" name="Google Shape;173;p5"/>
            <p:cNvSpPr txBox="1"/>
            <p:nvPr/>
          </p:nvSpPr>
          <p:spPr>
            <a:xfrm>
              <a:off x="2400" y="3600"/>
              <a:ext cx="1440" cy="288"/>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5"/>
            <p:cNvSpPr txBox="1"/>
            <p:nvPr/>
          </p:nvSpPr>
          <p:spPr>
            <a:xfrm>
              <a:off x="1920" y="3312"/>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a[0]</a:t>
              </a:r>
              <a:endParaRPr/>
            </a:p>
          </p:txBody>
        </p:sp>
        <p:sp>
          <p:nvSpPr>
            <p:cNvPr id="175" name="Google Shape;175;p5"/>
            <p:cNvSpPr txBox="1"/>
            <p:nvPr/>
          </p:nvSpPr>
          <p:spPr>
            <a:xfrm>
              <a:off x="1920" y="3024"/>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a[1]</a:t>
              </a:r>
              <a:endParaRPr/>
            </a:p>
          </p:txBody>
        </p:sp>
        <p:sp>
          <p:nvSpPr>
            <p:cNvPr id="176" name="Google Shape;176;p5"/>
            <p:cNvSpPr txBox="1"/>
            <p:nvPr/>
          </p:nvSpPr>
          <p:spPr>
            <a:xfrm>
              <a:off x="1920" y="2736"/>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a[2]</a:t>
              </a:r>
              <a:endParaRPr/>
            </a:p>
          </p:txBody>
        </p:sp>
        <p:sp>
          <p:nvSpPr>
            <p:cNvPr id="177" name="Google Shape;177;p5"/>
            <p:cNvSpPr txBox="1"/>
            <p:nvPr/>
          </p:nvSpPr>
          <p:spPr>
            <a:xfrm>
              <a:off x="1920" y="2160"/>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a:t>
              </a:r>
              <a:endParaRPr/>
            </a:p>
          </p:txBody>
        </p:sp>
        <p:sp>
          <p:nvSpPr>
            <p:cNvPr id="178" name="Google Shape;178;p5"/>
            <p:cNvSpPr txBox="1"/>
            <p:nvPr/>
          </p:nvSpPr>
          <p:spPr>
            <a:xfrm>
              <a:off x="1254" y="3679"/>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0x1000</a:t>
              </a:r>
              <a:endParaRPr/>
            </a:p>
          </p:txBody>
        </p:sp>
        <p:sp>
          <p:nvSpPr>
            <p:cNvPr id="179" name="Google Shape;179;p5"/>
            <p:cNvSpPr txBox="1"/>
            <p:nvPr/>
          </p:nvSpPr>
          <p:spPr>
            <a:xfrm>
              <a:off x="1254" y="3391"/>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0x1004</a:t>
              </a:r>
              <a:endParaRPr/>
            </a:p>
          </p:txBody>
        </p:sp>
        <p:sp>
          <p:nvSpPr>
            <p:cNvPr id="180" name="Google Shape;180;p5"/>
            <p:cNvSpPr txBox="1"/>
            <p:nvPr/>
          </p:nvSpPr>
          <p:spPr>
            <a:xfrm>
              <a:off x="1254" y="3103"/>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0x1008</a:t>
              </a:r>
              <a:endParaRPr/>
            </a:p>
          </p:txBody>
        </p:sp>
        <p:sp>
          <p:nvSpPr>
            <p:cNvPr id="181" name="Google Shape;181;p5"/>
            <p:cNvSpPr txBox="1"/>
            <p:nvPr/>
          </p:nvSpPr>
          <p:spPr>
            <a:xfrm>
              <a:off x="1249" y="2815"/>
              <a:ext cx="530"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0x100C</a:t>
              </a:r>
              <a:endParaRPr/>
            </a:p>
          </p:txBody>
        </p:sp>
        <p:sp>
          <p:nvSpPr>
            <p:cNvPr id="182" name="Google Shape;182;p5"/>
            <p:cNvSpPr txBox="1"/>
            <p:nvPr/>
          </p:nvSpPr>
          <p:spPr>
            <a:xfrm>
              <a:off x="1252" y="2208"/>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0x1014</a:t>
              </a:r>
              <a:endParaRPr/>
            </a:p>
          </p:txBody>
        </p:sp>
        <p:sp>
          <p:nvSpPr>
            <p:cNvPr id="183" name="Google Shape;183;p5"/>
            <p:cNvSpPr txBox="1"/>
            <p:nvPr/>
          </p:nvSpPr>
          <p:spPr>
            <a:xfrm>
              <a:off x="1920" y="2448"/>
              <a:ext cx="48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c2</a:t>
              </a:r>
              <a:endParaRPr/>
            </a:p>
          </p:txBody>
        </p:sp>
        <p:sp>
          <p:nvSpPr>
            <p:cNvPr id="184" name="Google Shape;184;p5"/>
            <p:cNvSpPr txBox="1"/>
            <p:nvPr/>
          </p:nvSpPr>
          <p:spPr>
            <a:xfrm>
              <a:off x="2400" y="2448"/>
              <a:ext cx="1440" cy="288"/>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5"/>
            <p:cNvSpPr txBox="1"/>
            <p:nvPr/>
          </p:nvSpPr>
          <p:spPr>
            <a:xfrm>
              <a:off x="1252" y="2496"/>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0x1010</a:t>
              </a:r>
              <a:endParaRPr/>
            </a:p>
          </p:txBody>
        </p:sp>
      </p:grpSp>
      <p:sp>
        <p:nvSpPr>
          <p:cNvPr id="186" name="Google Shape;186;p5"/>
          <p:cNvSpPr txBox="1"/>
          <p:nvPr/>
        </p:nvSpPr>
        <p:spPr>
          <a:xfrm>
            <a:off x="6472237" y="4535487"/>
            <a:ext cx="2851150" cy="1177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Could be optimized by making these adjacent, and reducing padding  (by default, not)</a:t>
            </a:r>
            <a:endParaRPr/>
          </a:p>
        </p:txBody>
      </p:sp>
      <p:cxnSp>
        <p:nvCxnSpPr>
          <p:cNvPr id="187" name="Google Shape;187;p5"/>
          <p:cNvCxnSpPr/>
          <p:nvPr/>
        </p:nvCxnSpPr>
        <p:spPr>
          <a:xfrm rot="10800000">
            <a:off x="5967412" y="4116387"/>
            <a:ext cx="625475" cy="671512"/>
          </a:xfrm>
          <a:prstGeom prst="straightConnector1">
            <a:avLst/>
          </a:prstGeom>
          <a:noFill/>
          <a:ln cap="flat" cmpd="sng" w="15875">
            <a:solidFill>
              <a:schemeClr val="dk1"/>
            </a:solidFill>
            <a:prstDash val="solid"/>
            <a:miter lim="800000"/>
            <a:headEnd len="med" w="med" type="none"/>
            <a:tailEnd len="med" w="med" type="triangle"/>
          </a:ln>
        </p:spPr>
      </p:cxnSp>
      <p:cxnSp>
        <p:nvCxnSpPr>
          <p:cNvPr id="188" name="Google Shape;188;p5"/>
          <p:cNvCxnSpPr/>
          <p:nvPr/>
        </p:nvCxnSpPr>
        <p:spPr>
          <a:xfrm flipH="1">
            <a:off x="5967412" y="5375275"/>
            <a:ext cx="625475" cy="673100"/>
          </a:xfrm>
          <a:prstGeom prst="straightConnector1">
            <a:avLst/>
          </a:prstGeom>
          <a:noFill/>
          <a:ln cap="flat" cmpd="sng" w="15875">
            <a:solidFill>
              <a:schemeClr val="dk1"/>
            </a:solidFill>
            <a:prstDash val="solid"/>
            <a:miter lim="800000"/>
            <a:headEnd len="med" w="med" type="none"/>
            <a:tailEnd len="med" w="med" type="triangle"/>
          </a:ln>
        </p:spPr>
      </p:cxnSp>
      <p:cxnSp>
        <p:nvCxnSpPr>
          <p:cNvPr id="189" name="Google Shape;189;p5"/>
          <p:cNvCxnSpPr/>
          <p:nvPr/>
        </p:nvCxnSpPr>
        <p:spPr>
          <a:xfrm rot="10800000">
            <a:off x="5967412" y="5575300"/>
            <a:ext cx="755650" cy="839787"/>
          </a:xfrm>
          <a:prstGeom prst="straightConnector1">
            <a:avLst/>
          </a:prstGeom>
          <a:noFill/>
          <a:ln cap="flat" cmpd="sng" w="15875">
            <a:solidFill>
              <a:schemeClr val="dk1"/>
            </a:solidFill>
            <a:prstDash val="solid"/>
            <a:miter lim="800000"/>
            <a:headEnd len="med" w="med" type="none"/>
            <a:tailEnd len="med" w="med" type="triangle"/>
          </a:ln>
        </p:spPr>
      </p:cxnSp>
      <p:sp>
        <p:nvSpPr>
          <p:cNvPr id="190" name="Google Shape;190;p5"/>
          <p:cNvSpPr txBox="1"/>
          <p:nvPr/>
        </p:nvSpPr>
        <p:spPr>
          <a:xfrm>
            <a:off x="6723062" y="6078537"/>
            <a:ext cx="2041525" cy="6365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Array aligned by</a:t>
            </a:r>
            <a:endParaRPr/>
          </a:p>
          <a:p>
            <a:pPr indent="0" lvl="0" marL="0" marR="0" rtl="0" algn="l">
              <a:lnSpc>
                <a:spcPct val="100000"/>
              </a:lnSpc>
              <a:spcBef>
                <a:spcPts val="0"/>
              </a:spcBef>
              <a:spcAft>
                <a:spcPts val="0"/>
              </a:spcAft>
              <a:buClr>
                <a:schemeClr val="dk1"/>
              </a:buClr>
              <a:buSzPts val="1700"/>
              <a:buFont typeface="Tahoma"/>
              <a:buNone/>
            </a:pPr>
            <a:r>
              <a:rPr b="1" i="0" lang="en-US" sz="1700" u="none">
                <a:solidFill>
                  <a:schemeClr val="dk1"/>
                </a:solidFill>
                <a:latin typeface="Tahoma"/>
                <a:ea typeface="Tahoma"/>
                <a:cs typeface="Tahoma"/>
                <a:sym typeface="Tahoma"/>
              </a:rPr>
              <a:t>size of elements</a:t>
            </a:r>
            <a:endParaRPr/>
          </a:p>
        </p:txBody>
      </p:sp>
      <p:sp>
        <p:nvSpPr>
          <p:cNvPr id="191" name="Google Shape;191;p5"/>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197" name="Google Shape;197;p6"/>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Array Sizes</a:t>
            </a:r>
            <a:endParaRPr/>
          </a:p>
        </p:txBody>
      </p:sp>
      <p:sp>
        <p:nvSpPr>
          <p:cNvPr id="198" name="Google Shape;198;p6"/>
          <p:cNvSpPr txBox="1"/>
          <p:nvPr>
            <p:ph idx="1" type="body"/>
          </p:nvPr>
        </p:nvSpPr>
        <p:spPr>
          <a:xfrm>
            <a:off x="504825" y="2184400"/>
            <a:ext cx="9072562" cy="4283075"/>
          </a:xfrm>
          <a:prstGeom prst="rect">
            <a:avLst/>
          </a:prstGeom>
          <a:noFill/>
          <a:ln>
            <a:noFill/>
          </a:ln>
        </p:spPr>
        <p:txBody>
          <a:bodyPr anchorCtr="0" anchor="t" bIns="50375" lIns="100775" spcFirstLastPara="1" rIns="100775" wrap="square" tIns="50375">
            <a:noAutofit/>
          </a:bodyPr>
          <a:lstStyle/>
          <a:p>
            <a:pPr indent="-211137" lvl="0" marL="377825" rtl="0" algn="ctr">
              <a:lnSpc>
                <a:spcPct val="100000"/>
              </a:lnSpc>
              <a:spcBef>
                <a:spcPts val="0"/>
              </a:spcBef>
              <a:spcAft>
                <a:spcPts val="0"/>
              </a:spcAft>
              <a:buClr>
                <a:schemeClr val="lt2"/>
              </a:buClr>
              <a:buSzPts val="2625"/>
              <a:buFont typeface="Noto Sans Symbols"/>
              <a:buNone/>
            </a:pPr>
            <a:r>
              <a:t/>
            </a:r>
            <a:endParaRPr b="0" i="0" sz="3500" u="none">
              <a:solidFill>
                <a:schemeClr val="dk1"/>
              </a:solidFill>
              <a:latin typeface="Arial"/>
              <a:ea typeface="Arial"/>
              <a:cs typeface="Arial"/>
              <a:sym typeface="Arial"/>
            </a:endParaRPr>
          </a:p>
          <a:p>
            <a:pPr indent="-211137" lvl="0" marL="377825" rtl="0" algn="ctr">
              <a:lnSpc>
                <a:spcPct val="100000"/>
              </a:lnSpc>
              <a:spcBef>
                <a:spcPts val="700"/>
              </a:spcBef>
              <a:spcAft>
                <a:spcPts val="0"/>
              </a:spcAft>
              <a:buClr>
                <a:schemeClr val="lt2"/>
              </a:buClr>
              <a:buSzPts val="2625"/>
              <a:buFont typeface="Noto Sans Symbols"/>
              <a:buNone/>
            </a:pPr>
            <a:r>
              <a:t/>
            </a:r>
            <a:endParaRPr b="0" i="0" sz="3500" u="none">
              <a:solidFill>
                <a:schemeClr val="dk1"/>
              </a:solidFill>
              <a:latin typeface="Arial"/>
              <a:ea typeface="Arial"/>
              <a:cs typeface="Arial"/>
              <a:sym typeface="Arial"/>
            </a:endParaRPr>
          </a:p>
          <a:p>
            <a:pPr indent="-377825" lvl="0" marL="377825" rtl="0" algn="ctr">
              <a:lnSpc>
                <a:spcPct val="100000"/>
              </a:lnSpc>
              <a:spcBef>
                <a:spcPts val="440"/>
              </a:spcBef>
              <a:spcAft>
                <a:spcPts val="0"/>
              </a:spcAft>
              <a:buSzPts val="1650"/>
              <a:buNone/>
            </a:pPr>
            <a:r>
              <a:rPr b="0" i="0" lang="en-US" sz="2200" u="none">
                <a:solidFill>
                  <a:schemeClr val="dk1"/>
                </a:solidFill>
                <a:latin typeface="Arial"/>
                <a:ea typeface="Arial"/>
                <a:cs typeface="Arial"/>
                <a:sym typeface="Arial"/>
              </a:rPr>
              <a:t>What is</a:t>
            </a:r>
            <a:endParaRPr/>
          </a:p>
          <a:p>
            <a:pPr indent="-273050" lvl="0" marL="377825" rtl="0" algn="ctr">
              <a:lnSpc>
                <a:spcPct val="100000"/>
              </a:lnSpc>
              <a:spcBef>
                <a:spcPts val="440"/>
              </a:spcBef>
              <a:spcAft>
                <a:spcPts val="0"/>
              </a:spcAft>
              <a:buClr>
                <a:schemeClr val="lt2"/>
              </a:buClr>
              <a:buSzPts val="1650"/>
              <a:buFont typeface="Noto Sans Symbols"/>
              <a:buNone/>
            </a:pPr>
            <a:r>
              <a:t/>
            </a:r>
            <a:endParaRPr b="0" i="0" sz="2200" u="none">
              <a:solidFill>
                <a:schemeClr val="dk1"/>
              </a:solidFill>
              <a:latin typeface="Arial"/>
              <a:ea typeface="Arial"/>
              <a:cs typeface="Arial"/>
              <a:sym typeface="Arial"/>
            </a:endParaRPr>
          </a:p>
          <a:p>
            <a:pPr indent="-377825" lvl="0" marL="377825" rtl="0" algn="ctr">
              <a:lnSpc>
                <a:spcPct val="100000"/>
              </a:lnSpc>
              <a:spcBef>
                <a:spcPts val="440"/>
              </a:spcBef>
              <a:spcAft>
                <a:spcPts val="0"/>
              </a:spcAft>
              <a:buClr>
                <a:schemeClr val="lt2"/>
              </a:buClr>
              <a:buSzPts val="1650"/>
              <a:buFont typeface="Noto Sans Symbols"/>
              <a:buChar char="■"/>
            </a:pPr>
            <a:r>
              <a:rPr b="0" i="0" lang="en-US" sz="2200" u="none">
                <a:solidFill>
                  <a:schemeClr val="dk1"/>
                </a:solidFill>
                <a:latin typeface="Courier New"/>
                <a:ea typeface="Courier New"/>
                <a:cs typeface="Courier New"/>
                <a:sym typeface="Courier New"/>
              </a:rPr>
              <a:t>sizeof(array[3])</a:t>
            </a:r>
            <a:r>
              <a:rPr b="0" i="0" lang="en-US" sz="2200" u="none">
                <a:solidFill>
                  <a:schemeClr val="dk1"/>
                </a:solidFill>
                <a:latin typeface="Arial"/>
                <a:ea typeface="Arial"/>
                <a:cs typeface="Arial"/>
                <a:sym typeface="Arial"/>
              </a:rPr>
              <a:t>?</a:t>
            </a:r>
            <a:endParaRPr/>
          </a:p>
          <a:p>
            <a:pPr indent="-211137" lvl="0" marL="377825" rtl="0" algn="ctr">
              <a:lnSpc>
                <a:spcPct val="100000"/>
              </a:lnSpc>
              <a:spcBef>
                <a:spcPts val="700"/>
              </a:spcBef>
              <a:spcAft>
                <a:spcPts val="0"/>
              </a:spcAft>
              <a:buClr>
                <a:schemeClr val="lt2"/>
              </a:buClr>
              <a:buSzPts val="2625"/>
              <a:buFont typeface="Noto Sans Symbols"/>
              <a:buNone/>
            </a:pPr>
            <a:r>
              <a:t/>
            </a:r>
            <a:endParaRPr b="0" i="0" sz="3500" u="none">
              <a:solidFill>
                <a:srgbClr val="339933"/>
              </a:solidFill>
              <a:latin typeface="Century Gothic"/>
              <a:ea typeface="Century Gothic"/>
              <a:cs typeface="Century Gothic"/>
              <a:sym typeface="Century Gothic"/>
            </a:endParaRPr>
          </a:p>
          <a:p>
            <a:pPr indent="-377825" lvl="0" marL="377825" rtl="0" algn="ctr">
              <a:lnSpc>
                <a:spcPct val="100000"/>
              </a:lnSpc>
              <a:spcBef>
                <a:spcPts val="440"/>
              </a:spcBef>
              <a:spcAft>
                <a:spcPts val="0"/>
              </a:spcAft>
              <a:buClr>
                <a:schemeClr val="lt2"/>
              </a:buClr>
              <a:buSzPts val="1650"/>
              <a:buFont typeface="Noto Sans Symbols"/>
              <a:buChar char="■"/>
            </a:pPr>
            <a:r>
              <a:rPr b="0" i="0" lang="en-US" sz="2200" u="none">
                <a:solidFill>
                  <a:schemeClr val="dk1"/>
                </a:solidFill>
                <a:latin typeface="Courier New"/>
                <a:ea typeface="Courier New"/>
                <a:cs typeface="Courier New"/>
                <a:sym typeface="Courier New"/>
              </a:rPr>
              <a:t>sizeof(array)</a:t>
            </a:r>
            <a:r>
              <a:rPr b="0" i="0" lang="en-US" sz="2200" u="none">
                <a:solidFill>
                  <a:schemeClr val="dk1"/>
                </a:solidFill>
                <a:latin typeface="Arial"/>
                <a:ea typeface="Arial"/>
                <a:cs typeface="Arial"/>
                <a:sym typeface="Arial"/>
              </a:rPr>
              <a:t>?</a:t>
            </a:r>
            <a:endParaRPr/>
          </a:p>
        </p:txBody>
      </p:sp>
      <p:sp>
        <p:nvSpPr>
          <p:cNvPr id="199" name="Google Shape;199;p6"/>
          <p:cNvSpPr txBox="1"/>
          <p:nvPr/>
        </p:nvSpPr>
        <p:spPr>
          <a:xfrm>
            <a:off x="3673475" y="2560637"/>
            <a:ext cx="2733675" cy="431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array[10];</a:t>
            </a:r>
            <a:endParaRPr/>
          </a:p>
        </p:txBody>
      </p:sp>
      <p:sp>
        <p:nvSpPr>
          <p:cNvPr id="200" name="Google Shape;200;p6"/>
          <p:cNvSpPr txBox="1"/>
          <p:nvPr/>
        </p:nvSpPr>
        <p:spPr>
          <a:xfrm>
            <a:off x="6956425" y="4224337"/>
            <a:ext cx="298450"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Verdana"/>
              <a:buNone/>
            </a:pPr>
            <a:r>
              <a:rPr b="1" i="0" lang="en-US" sz="2200" u="none">
                <a:solidFill>
                  <a:schemeClr val="dk1"/>
                </a:solidFill>
                <a:latin typeface="Verdana"/>
                <a:ea typeface="Verdana"/>
                <a:cs typeface="Verdana"/>
                <a:sym typeface="Verdana"/>
              </a:rPr>
              <a:t>4</a:t>
            </a:r>
            <a:endParaRPr/>
          </a:p>
        </p:txBody>
      </p:sp>
      <p:sp>
        <p:nvSpPr>
          <p:cNvPr id="201" name="Google Shape;201;p6"/>
          <p:cNvSpPr txBox="1"/>
          <p:nvPr/>
        </p:nvSpPr>
        <p:spPr>
          <a:xfrm>
            <a:off x="6813550" y="5227637"/>
            <a:ext cx="585787"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Verdana"/>
              <a:buNone/>
            </a:pPr>
            <a:r>
              <a:rPr b="1" i="0" lang="en-US" sz="2200" u="none">
                <a:solidFill>
                  <a:schemeClr val="dk1"/>
                </a:solidFill>
                <a:latin typeface="Verdana"/>
                <a:ea typeface="Verdana"/>
                <a:cs typeface="Verdana"/>
                <a:sym typeface="Verdana"/>
              </a:rPr>
              <a:t>40</a:t>
            </a:r>
            <a:endParaRPr/>
          </a:p>
        </p:txBody>
      </p:sp>
      <p:sp>
        <p:nvSpPr>
          <p:cNvPr id="202" name="Google Shape;202;p6"/>
          <p:cNvSpPr txBox="1"/>
          <p:nvPr/>
        </p:nvSpPr>
        <p:spPr>
          <a:xfrm>
            <a:off x="504825" y="4200525"/>
            <a:ext cx="2063750" cy="688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returns the size of </a:t>
            </a:r>
            <a:endParaRPr/>
          </a:p>
          <a:p>
            <a:pPr indent="0" lvl="0" marL="0" marR="0" rtl="0" algn="l">
              <a:lnSpc>
                <a:spcPct val="100000"/>
              </a:lnSpc>
              <a:spcBef>
                <a:spcPts val="34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an object in bytes</a:t>
            </a:r>
            <a:endParaRPr/>
          </a:p>
        </p:txBody>
      </p:sp>
      <p:cxnSp>
        <p:nvCxnSpPr>
          <p:cNvPr id="203" name="Google Shape;203;p6"/>
          <p:cNvCxnSpPr/>
          <p:nvPr/>
        </p:nvCxnSpPr>
        <p:spPr>
          <a:xfrm>
            <a:off x="2476500" y="4514850"/>
            <a:ext cx="1290637" cy="141287"/>
          </a:xfrm>
          <a:prstGeom prst="straightConnector1">
            <a:avLst/>
          </a:prstGeom>
          <a:noFill/>
          <a:ln cap="flat" cmpd="sng" w="19050">
            <a:solidFill>
              <a:schemeClr val="dk1"/>
            </a:solidFill>
            <a:prstDash val="solid"/>
            <a:miter lim="800000"/>
            <a:headEnd len="med" w="med" type="none"/>
            <a:tailEnd len="med" w="med" type="triangle"/>
          </a:ln>
        </p:spPr>
      </p:cxnSp>
      <p:sp>
        <p:nvSpPr>
          <p:cNvPr id="204" name="Google Shape;204;p6"/>
          <p:cNvSpPr/>
          <p:nvPr/>
        </p:nvSpPr>
        <p:spPr>
          <a:xfrm>
            <a:off x="3673475" y="4200525"/>
            <a:ext cx="1260475" cy="587375"/>
          </a:xfrm>
          <a:prstGeom prst="ellipse">
            <a:avLst/>
          </a:prstGeom>
          <a:no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6"/>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211" name="Google Shape;211;p7"/>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Multi-Dimensional Arrays</a:t>
            </a:r>
            <a:endParaRPr/>
          </a:p>
        </p:txBody>
      </p:sp>
      <p:sp>
        <p:nvSpPr>
          <p:cNvPr id="212" name="Google Shape;212;p7"/>
          <p:cNvSpPr txBox="1"/>
          <p:nvPr/>
        </p:nvSpPr>
        <p:spPr>
          <a:xfrm>
            <a:off x="504825" y="2352675"/>
            <a:ext cx="3243262" cy="12446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matrix[2][3];</a:t>
            </a:r>
            <a:endParaRPr/>
          </a:p>
          <a:p>
            <a:pPr indent="0" lvl="0" marL="0" marR="0" rtl="0" algn="l">
              <a:lnSpc>
                <a:spcPct val="100000"/>
              </a:lnSpc>
              <a:spcBef>
                <a:spcPts val="440"/>
              </a:spcBef>
              <a:spcAft>
                <a:spcPts val="0"/>
              </a:spcAft>
              <a:buClr>
                <a:schemeClr val="dk1"/>
              </a:buClr>
              <a:buSzPts val="2200"/>
              <a:buFont typeface="Arial"/>
              <a:buNone/>
            </a:pPr>
            <a:r>
              <a:t/>
            </a:r>
            <a:endParaRPr b="1" i="0" sz="2200" u="none">
              <a:solidFill>
                <a:schemeClr val="dk1"/>
              </a:solidFill>
              <a:latin typeface="Courier New"/>
              <a:ea typeface="Courier New"/>
              <a:cs typeface="Courier New"/>
              <a:sym typeface="Courier New"/>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matrix[1][0] = 17;</a:t>
            </a:r>
            <a:endParaRPr/>
          </a:p>
        </p:txBody>
      </p:sp>
      <p:grpSp>
        <p:nvGrpSpPr>
          <p:cNvPr id="213" name="Google Shape;213;p7"/>
          <p:cNvGrpSpPr/>
          <p:nvPr/>
        </p:nvGrpSpPr>
        <p:grpSpPr>
          <a:xfrm>
            <a:off x="5045075" y="1511300"/>
            <a:ext cx="4532312" cy="3024187"/>
            <a:chOff x="1586" y="2352"/>
            <a:chExt cx="2590" cy="1728"/>
          </a:xfrm>
        </p:grpSpPr>
        <p:sp>
          <p:nvSpPr>
            <p:cNvPr id="214" name="Google Shape;214;p7"/>
            <p:cNvSpPr txBox="1"/>
            <p:nvPr/>
          </p:nvSpPr>
          <p:spPr>
            <a:xfrm>
              <a:off x="2256" y="3792"/>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matrix[0][0]</a:t>
              </a:r>
              <a:endParaRPr/>
            </a:p>
          </p:txBody>
        </p:sp>
        <p:sp>
          <p:nvSpPr>
            <p:cNvPr id="215" name="Google Shape;215;p7"/>
            <p:cNvSpPr txBox="1"/>
            <p:nvPr/>
          </p:nvSpPr>
          <p:spPr>
            <a:xfrm>
              <a:off x="2256" y="3504"/>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matrix[0][1]</a:t>
              </a:r>
              <a:endParaRPr/>
            </a:p>
          </p:txBody>
        </p:sp>
        <p:sp>
          <p:nvSpPr>
            <p:cNvPr id="216" name="Google Shape;216;p7"/>
            <p:cNvSpPr txBox="1"/>
            <p:nvPr/>
          </p:nvSpPr>
          <p:spPr>
            <a:xfrm>
              <a:off x="2256" y="3216"/>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matrix[0][2]</a:t>
              </a:r>
              <a:endParaRPr/>
            </a:p>
          </p:txBody>
        </p:sp>
        <p:sp>
          <p:nvSpPr>
            <p:cNvPr id="217" name="Google Shape;217;p7"/>
            <p:cNvSpPr txBox="1"/>
            <p:nvPr/>
          </p:nvSpPr>
          <p:spPr>
            <a:xfrm>
              <a:off x="1590" y="3823"/>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0x1000</a:t>
              </a:r>
              <a:endParaRPr/>
            </a:p>
          </p:txBody>
        </p:sp>
        <p:sp>
          <p:nvSpPr>
            <p:cNvPr id="218" name="Google Shape;218;p7"/>
            <p:cNvSpPr txBox="1"/>
            <p:nvPr/>
          </p:nvSpPr>
          <p:spPr>
            <a:xfrm>
              <a:off x="1590" y="3535"/>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0x1004</a:t>
              </a:r>
              <a:endParaRPr/>
            </a:p>
          </p:txBody>
        </p:sp>
        <p:sp>
          <p:nvSpPr>
            <p:cNvPr id="219" name="Google Shape;219;p7"/>
            <p:cNvSpPr txBox="1"/>
            <p:nvPr/>
          </p:nvSpPr>
          <p:spPr>
            <a:xfrm>
              <a:off x="1590" y="3247"/>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0x1008</a:t>
              </a:r>
              <a:endParaRPr/>
            </a:p>
          </p:txBody>
        </p:sp>
        <p:sp>
          <p:nvSpPr>
            <p:cNvPr id="220" name="Google Shape;220;p7"/>
            <p:cNvSpPr txBox="1"/>
            <p:nvPr/>
          </p:nvSpPr>
          <p:spPr>
            <a:xfrm>
              <a:off x="2256" y="2928"/>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matrix[1][0]</a:t>
              </a:r>
              <a:endParaRPr/>
            </a:p>
          </p:txBody>
        </p:sp>
        <p:sp>
          <p:nvSpPr>
            <p:cNvPr id="221" name="Google Shape;221;p7"/>
            <p:cNvSpPr txBox="1"/>
            <p:nvPr/>
          </p:nvSpPr>
          <p:spPr>
            <a:xfrm>
              <a:off x="2256" y="2640"/>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matrix[1][1]</a:t>
              </a:r>
              <a:endParaRPr/>
            </a:p>
          </p:txBody>
        </p:sp>
        <p:sp>
          <p:nvSpPr>
            <p:cNvPr id="222" name="Google Shape;222;p7"/>
            <p:cNvSpPr txBox="1"/>
            <p:nvPr/>
          </p:nvSpPr>
          <p:spPr>
            <a:xfrm>
              <a:off x="2256" y="2352"/>
              <a:ext cx="1920" cy="288"/>
            </a:xfrm>
            <a:prstGeom prst="rect">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matrix[1][2]</a:t>
              </a:r>
              <a:endParaRPr/>
            </a:p>
          </p:txBody>
        </p:sp>
        <p:sp>
          <p:nvSpPr>
            <p:cNvPr id="223" name="Google Shape;223;p7"/>
            <p:cNvSpPr txBox="1"/>
            <p:nvPr/>
          </p:nvSpPr>
          <p:spPr>
            <a:xfrm>
              <a:off x="1586" y="2959"/>
              <a:ext cx="530"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0x100C</a:t>
              </a:r>
              <a:endParaRPr/>
            </a:p>
          </p:txBody>
        </p:sp>
        <p:sp>
          <p:nvSpPr>
            <p:cNvPr id="224" name="Google Shape;224;p7"/>
            <p:cNvSpPr txBox="1"/>
            <p:nvPr/>
          </p:nvSpPr>
          <p:spPr>
            <a:xfrm>
              <a:off x="1590" y="2671"/>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0x1010</a:t>
              </a:r>
              <a:endParaRPr/>
            </a:p>
          </p:txBody>
        </p:sp>
        <p:sp>
          <p:nvSpPr>
            <p:cNvPr id="225" name="Google Shape;225;p7"/>
            <p:cNvSpPr txBox="1"/>
            <p:nvPr/>
          </p:nvSpPr>
          <p:spPr>
            <a:xfrm>
              <a:off x="1590" y="2383"/>
              <a:ext cx="522" cy="2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Tahoma"/>
                <a:buNone/>
              </a:pPr>
              <a:r>
                <a:rPr b="0" i="0" lang="en-US" sz="1700" u="none">
                  <a:solidFill>
                    <a:schemeClr val="dk1"/>
                  </a:solidFill>
                  <a:latin typeface="Tahoma"/>
                  <a:ea typeface="Tahoma"/>
                  <a:cs typeface="Tahoma"/>
                  <a:sym typeface="Tahoma"/>
                </a:rPr>
                <a:t>0x1014</a:t>
              </a:r>
              <a:endParaRPr/>
            </a:p>
          </p:txBody>
        </p:sp>
      </p:grpSp>
      <p:sp>
        <p:nvSpPr>
          <p:cNvPr id="226" name="Google Shape;226;p7"/>
          <p:cNvSpPr txBox="1"/>
          <p:nvPr/>
        </p:nvSpPr>
        <p:spPr>
          <a:xfrm>
            <a:off x="504825" y="4425950"/>
            <a:ext cx="4183062" cy="1944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Recall: no bounds checking</a:t>
            </a:r>
            <a:endParaRPr/>
          </a:p>
          <a:p>
            <a:pPr indent="0" lvl="0" marL="0" marR="0" rtl="0" algn="l">
              <a:lnSpc>
                <a:spcPct val="100000"/>
              </a:lnSpc>
              <a:spcBef>
                <a:spcPts val="380"/>
              </a:spcBef>
              <a:spcAft>
                <a:spcPts val="0"/>
              </a:spcAft>
              <a:buClr>
                <a:schemeClr val="dk1"/>
              </a:buClr>
              <a:buSzPts val="1900"/>
              <a:buFont typeface="Arial"/>
              <a:buNone/>
            </a:pPr>
            <a:r>
              <a:t/>
            </a:r>
            <a:endParaRPr b="1" i="0" sz="1900" u="none">
              <a:solidFill>
                <a:schemeClr val="dk1"/>
              </a:solidFill>
              <a:latin typeface="Tahoma"/>
              <a:ea typeface="Tahoma"/>
              <a:cs typeface="Tahoma"/>
              <a:sym typeface="Tahoma"/>
            </a:endParaRPr>
          </a:p>
          <a:p>
            <a:pPr indent="0" lvl="0" marL="0" marR="0" rtl="0" algn="l">
              <a:lnSpc>
                <a:spcPct val="100000"/>
              </a:lnSpc>
              <a:spcBef>
                <a:spcPts val="38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What happens when you write:</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Tahoma"/>
              <a:ea typeface="Tahoma"/>
              <a:cs typeface="Tahoma"/>
              <a:sym typeface="Tahoma"/>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  matrix[0][3] = 42;</a:t>
            </a:r>
            <a:endParaRPr/>
          </a:p>
        </p:txBody>
      </p:sp>
      <p:sp>
        <p:nvSpPr>
          <p:cNvPr id="227" name="Google Shape;227;p7"/>
          <p:cNvSpPr txBox="1"/>
          <p:nvPr/>
        </p:nvSpPr>
        <p:spPr>
          <a:xfrm>
            <a:off x="7140575" y="5124450"/>
            <a:ext cx="1738312"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“Row Major”</a:t>
            </a:r>
            <a:endParaRPr/>
          </a:p>
          <a:p>
            <a:pPr indent="0" lvl="0" marL="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Organization</a:t>
            </a:r>
            <a:endParaRPr/>
          </a:p>
        </p:txBody>
      </p:sp>
      <p:sp>
        <p:nvSpPr>
          <p:cNvPr id="228" name="Google Shape;228;p7"/>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nvSpPr>
        <p:spPr>
          <a:xfrm>
            <a:off x="6689725" y="6888162"/>
            <a:ext cx="2887662"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Arrays Strings and Pointers</a:t>
            </a:r>
            <a:endParaRPr/>
          </a:p>
        </p:txBody>
      </p:sp>
      <p:sp>
        <p:nvSpPr>
          <p:cNvPr id="234" name="Google Shape;234;p8"/>
          <p:cNvSpPr txBox="1"/>
          <p:nvPr/>
        </p:nvSpPr>
        <p:spPr>
          <a:xfrm>
            <a:off x="504825" y="6884987"/>
            <a:ext cx="2351087" cy="523875"/>
          </a:xfrm>
          <a:prstGeom prst="rect">
            <a:avLst/>
          </a:prstGeom>
          <a:noFill/>
          <a:ln>
            <a:noFill/>
          </a:ln>
        </p:spPr>
        <p:txBody>
          <a:bodyPr anchorCtr="0" anchor="b" bIns="50375" lIns="100775" spcFirstLastPara="1" rIns="100775" wrap="square" tIns="50375">
            <a:noAutofit/>
          </a:bodyPr>
          <a:lstStyle/>
          <a:p>
            <a:pPr indent="0" lvl="0" marL="0" marR="0" rtl="0" algn="l">
              <a:lnSpc>
                <a:spcPct val="100000"/>
              </a:lnSpc>
              <a:spcBef>
                <a:spcPts val="0"/>
              </a:spcBef>
              <a:spcAft>
                <a:spcPts val="0"/>
              </a:spcAft>
              <a:buClr>
                <a:schemeClr val="dk1"/>
              </a:buClr>
              <a:buSzPts val="1500"/>
              <a:buFont typeface="Arial"/>
              <a:buNone/>
            </a:pPr>
            <a:fld id="{00000000-1234-1234-1234-123412341234}" type="slidenum">
              <a:rPr b="1" i="0" lang="en-US" sz="1500" u="none">
                <a:solidFill>
                  <a:schemeClr val="dk1"/>
                </a:solidFill>
                <a:latin typeface="Arial"/>
                <a:ea typeface="Arial"/>
                <a:cs typeface="Arial"/>
                <a:sym typeface="Arial"/>
              </a:rPr>
              <a:t>‹#›</a:t>
            </a:fld>
            <a:endParaRPr/>
          </a:p>
        </p:txBody>
      </p:sp>
      <p:sp>
        <p:nvSpPr>
          <p:cNvPr id="235" name="Google Shape;235;p8"/>
          <p:cNvSpPr txBox="1"/>
          <p:nvPr>
            <p:ph type="title"/>
          </p:nvPr>
        </p:nvSpPr>
        <p:spPr>
          <a:xfrm>
            <a:off x="504825" y="503237"/>
            <a:ext cx="9072562" cy="1512887"/>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chemeClr val="dk1"/>
              </a:buClr>
              <a:buSzPts val="4900"/>
              <a:buFont typeface="Arial"/>
              <a:buNone/>
            </a:pPr>
            <a:r>
              <a:rPr b="0" i="0" lang="en-US" sz="4900" u="none">
                <a:solidFill>
                  <a:schemeClr val="dk1"/>
                </a:solidFill>
                <a:latin typeface="Arial"/>
                <a:ea typeface="Arial"/>
                <a:cs typeface="Arial"/>
                <a:sym typeface="Arial"/>
              </a:rPr>
              <a:t>Variable-Length Arrays</a:t>
            </a:r>
            <a:endParaRPr/>
          </a:p>
        </p:txBody>
      </p:sp>
      <p:sp>
        <p:nvSpPr>
          <p:cNvPr id="236" name="Google Shape;236;p8"/>
          <p:cNvSpPr txBox="1"/>
          <p:nvPr/>
        </p:nvSpPr>
        <p:spPr>
          <a:xfrm>
            <a:off x="3276600" y="2016125"/>
            <a:ext cx="3413125" cy="20605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a:t>
            </a:r>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function(int n)</a:t>
            </a:r>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a:t>
            </a:r>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    int  array[n]; </a:t>
            </a:r>
            <a:endParaRPr/>
          </a:p>
          <a:p>
            <a:pPr indent="0" lvl="0" marL="0" marR="0" rtl="0" algn="l">
              <a:lnSpc>
                <a:spcPct val="100000"/>
              </a:lnSpc>
              <a:spcBef>
                <a:spcPts val="44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    …</a:t>
            </a:r>
            <a:endParaRPr/>
          </a:p>
        </p:txBody>
      </p:sp>
      <p:sp>
        <p:nvSpPr>
          <p:cNvPr id="237" name="Google Shape;237;p8"/>
          <p:cNvSpPr txBox="1"/>
          <p:nvPr/>
        </p:nvSpPr>
        <p:spPr>
          <a:xfrm>
            <a:off x="1108075" y="4451350"/>
            <a:ext cx="7893050" cy="1965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New C99 feature: Variable-length arrays</a:t>
            </a:r>
            <a:endParaRPr/>
          </a:p>
          <a:p>
            <a:pPr indent="0" lvl="0" marL="0" marR="0" rtl="0" algn="ctr">
              <a:lnSpc>
                <a:spcPct val="100000"/>
              </a:lnSpc>
              <a:spcBef>
                <a:spcPts val="52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defined within functions</a:t>
            </a:r>
            <a:endParaRPr/>
          </a:p>
          <a:p>
            <a:pPr indent="0" lvl="0" marL="0" marR="0" rtl="0" algn="ctr">
              <a:lnSpc>
                <a:spcPct val="100000"/>
              </a:lnSpc>
              <a:spcBef>
                <a:spcPts val="520"/>
              </a:spcBef>
              <a:spcAft>
                <a:spcPts val="0"/>
              </a:spcAft>
              <a:buClr>
                <a:schemeClr val="dk1"/>
              </a:buClr>
              <a:buSzPts val="2600"/>
              <a:buFont typeface="Arial"/>
              <a:buNone/>
            </a:pPr>
            <a:r>
              <a:t/>
            </a:r>
            <a:endParaRPr b="0" i="0" sz="2600" u="none">
              <a:solidFill>
                <a:schemeClr val="dk1"/>
              </a:solidFill>
              <a:latin typeface="Tahoma"/>
              <a:ea typeface="Tahoma"/>
              <a:cs typeface="Tahoma"/>
              <a:sym typeface="Tahoma"/>
            </a:endParaRPr>
          </a:p>
          <a:p>
            <a:pPr indent="0" lvl="0" marL="0" marR="0" rtl="0" algn="ctr">
              <a:lnSpc>
                <a:spcPct val="100000"/>
              </a:lnSpc>
              <a:spcBef>
                <a:spcPts val="52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Global arrays must still have fixed (constant) length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nvSpPr>
        <p:spPr>
          <a:xfrm>
            <a:off x="7224712" y="6888162"/>
            <a:ext cx="2352675" cy="503237"/>
          </a:xfrm>
          <a:prstGeom prst="rect">
            <a:avLst/>
          </a:prstGeom>
          <a:noFill/>
          <a:ln>
            <a:noFill/>
          </a:ln>
        </p:spPr>
        <p:txBody>
          <a:bodyPr anchorCtr="0" anchor="b" bIns="50375" lIns="100775" spcFirstLastPara="1" rIns="100775" wrap="square" tIns="50375">
            <a:noAutofit/>
          </a:bodyPr>
          <a:lstStyle/>
          <a:p>
            <a:pPr indent="0" lvl="0" marL="0" marR="0" rtl="0" algn="r">
              <a:lnSpc>
                <a:spcPct val="100000"/>
              </a:lnSpc>
              <a:spcBef>
                <a:spcPts val="0"/>
              </a:spcBef>
              <a:spcAft>
                <a:spcPts val="0"/>
              </a:spcAft>
              <a:buClr>
                <a:schemeClr val="dk1"/>
              </a:buClr>
              <a:buSzPts val="1300"/>
              <a:buFont typeface="Arial Black"/>
              <a:buNone/>
            </a:pPr>
            <a:fld id="{00000000-1234-1234-1234-123412341234}" type="slidenum">
              <a:rPr b="0" i="0" lang="en-US" sz="1300" u="none">
                <a:solidFill>
                  <a:schemeClr val="dk1"/>
                </a:solidFill>
                <a:latin typeface="Arial Black"/>
                <a:ea typeface="Arial Black"/>
                <a:cs typeface="Arial Black"/>
                <a:sym typeface="Arial Black"/>
              </a:rPr>
              <a:t>‹#›</a:t>
            </a:fld>
            <a:endParaRPr/>
          </a:p>
        </p:txBody>
      </p:sp>
      <p:sp>
        <p:nvSpPr>
          <p:cNvPr id="243" name="Google Shape;243;p9"/>
          <p:cNvSpPr txBox="1"/>
          <p:nvPr>
            <p:ph type="ctrTitle"/>
          </p:nvPr>
        </p:nvSpPr>
        <p:spPr>
          <a:xfrm>
            <a:off x="4049712" y="2484437"/>
            <a:ext cx="9753600" cy="1524000"/>
          </a:xfrm>
          <a:prstGeom prst="rect">
            <a:avLst/>
          </a:prstGeom>
          <a:noFill/>
          <a:ln>
            <a:noFill/>
          </a:ln>
        </p:spPr>
        <p:txBody>
          <a:bodyPr anchorCtr="0" anchor="ctr" bIns="50375" lIns="100775" spcFirstLastPara="1" rIns="100775" wrap="square" tIns="50375">
            <a:noAutofit/>
          </a:bodyPr>
          <a:lstStyle/>
          <a:p>
            <a:pPr indent="0" lvl="0" marL="0" rtl="0" algn="l">
              <a:lnSpc>
                <a:spcPct val="100000"/>
              </a:lnSpc>
              <a:spcBef>
                <a:spcPts val="0"/>
              </a:spcBef>
              <a:spcAft>
                <a:spcPts val="0"/>
              </a:spcAft>
              <a:buClr>
                <a:srgbClr val="FFFFFF"/>
              </a:buClr>
              <a:buSzPts val="5500"/>
              <a:buFont typeface="Arial"/>
              <a:buNone/>
            </a:pPr>
            <a:r>
              <a:rPr b="0" i="0" lang="en-US" sz="5500" u="none">
                <a:solidFill>
                  <a:srgbClr val="FFFFFF"/>
                </a:solidFill>
                <a:latin typeface="Arial"/>
                <a:ea typeface="Arial"/>
                <a:cs typeface="Arial"/>
                <a:sym typeface="Arial"/>
              </a:rPr>
              <a:t>Strings</a:t>
            </a:r>
            <a:endParaRPr/>
          </a:p>
        </p:txBody>
      </p:sp>
      <p:sp>
        <p:nvSpPr>
          <p:cNvPr id="244" name="Google Shape;244;p9"/>
          <p:cNvSpPr txBox="1"/>
          <p:nvPr>
            <p:ph idx="1" type="subTitle"/>
          </p:nvPr>
        </p:nvSpPr>
        <p:spPr>
          <a:xfrm>
            <a:off x="3276600" y="4703762"/>
            <a:ext cx="6635750" cy="1931987"/>
          </a:xfrm>
          <a:prstGeom prst="rect">
            <a:avLst/>
          </a:prstGeom>
          <a:noFill/>
          <a:ln>
            <a:noFill/>
          </a:ln>
        </p:spPr>
        <p:txBody>
          <a:bodyPr anchorCtr="0" anchor="t" bIns="50375" lIns="100775" spcFirstLastPara="1" rIns="100775" wrap="square" tIns="50375">
            <a:noAutofit/>
          </a:bodyPr>
          <a:lstStyle/>
          <a:p>
            <a:pPr indent="0" lvl="0" marL="0" rtl="0" algn="l">
              <a:spcBef>
                <a:spcPts val="0"/>
              </a:spcBef>
              <a:spcAft>
                <a:spcPts val="0"/>
              </a:spcAft>
              <a:buSzPts val="2775"/>
              <a:buFont typeface="Noto Sans Symbols"/>
              <a:buNone/>
            </a:pPr>
            <a:r>
              <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2000-12-28T05:46:34Z</dcterms:created>
  <dc:creator>Bivas Mitra</dc:creator>
</cp:coreProperties>
</file>