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95" r:id="rId3"/>
    <p:sldId id="298" r:id="rId4"/>
    <p:sldId id="299" r:id="rId5"/>
    <p:sldId id="294" r:id="rId6"/>
    <p:sldId id="284" r:id="rId7"/>
    <p:sldId id="297" r:id="rId8"/>
    <p:sldId id="293" r:id="rId9"/>
    <p:sldId id="291" r:id="rId10"/>
    <p:sldId id="288" r:id="rId11"/>
    <p:sldId id="289" r:id="rId12"/>
    <p:sldId id="296" r:id="rId13"/>
    <p:sldId id="287" r:id="rId14"/>
    <p:sldId id="292" r:id="rId15"/>
    <p:sldId id="290" r:id="rId16"/>
  </p:sldIdLst>
  <p:sldSz cx="9144000" cy="6858000" type="screen4x3"/>
  <p:notesSz cx="6858000" cy="9144000"/>
  <p:embeddedFontLst>
    <p:embeddedFont>
      <p:font typeface="Cousin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CFF498-A166-46D9-8BA4-D2CDB68E88D9}">
  <a:tblStyle styleId="{B3CFF498-A166-46D9-8BA4-D2CDB68E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25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33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739611/differences-between-abstract-factory-pattern-and-factory-method" TargetMode="External"/><Relationship Id="rId2" Type="http://schemas.openxmlformats.org/officeDocument/2006/relationships/hyperlink" Target="https://www.tutorialspoint.com/design_pattern/abstract_factory_patter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are-the-pros-and-cons-of-the-factory-design-patt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Abstract Factory</a:t>
            </a:r>
            <a:br>
              <a:rPr lang="de-AT" dirty="0"/>
            </a:br>
            <a:r>
              <a:rPr lang="de-AT" dirty="0"/>
              <a:t>Kit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886A-DBF8-4690-989A-AC6DC97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7EF8A-8ECD-4E2A-970B-5A44EF7B8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Isolation der konkreten Klassen</a:t>
            </a:r>
          </a:p>
          <a:p>
            <a:pPr lvl="1"/>
            <a:r>
              <a:rPr lang="de-AT" dirty="0"/>
              <a:t>Client überlässt Erstellung der Objekte der Factory</a:t>
            </a:r>
          </a:p>
          <a:p>
            <a:r>
              <a:rPr lang="de-AT" dirty="0"/>
              <a:t>Objekte können einfach ausgetauscht werden</a:t>
            </a:r>
          </a:p>
          <a:p>
            <a:pPr lvl="1"/>
            <a:r>
              <a:rPr lang="de-AT" dirty="0"/>
              <a:t>Einfaches Tauschen der konkreten Factory</a:t>
            </a:r>
          </a:p>
          <a:p>
            <a:r>
              <a:rPr lang="de-AT" dirty="0"/>
              <a:t>Konsistenz der Objekte</a:t>
            </a:r>
          </a:p>
          <a:p>
            <a:pPr lvl="1"/>
            <a:r>
              <a:rPr lang="de-AT" dirty="0"/>
              <a:t>Objekte der Factory sind so </a:t>
            </a:r>
            <a:r>
              <a:rPr lang="de-AT" dirty="0" err="1"/>
              <a:t>designed</a:t>
            </a:r>
            <a:r>
              <a:rPr lang="de-AT" dirty="0"/>
              <a:t>, um zusammenarbeiten zu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C10F95-DA02-4C33-AF21-D762AFC5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05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ED8F-9FD1-4B15-A50E-C6F18D8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52D6C-B921-4B1B-9E4C-1FE88A94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Erweiterbarkeit aufwändig</a:t>
            </a:r>
          </a:p>
          <a:p>
            <a:pPr lvl="1"/>
            <a:r>
              <a:rPr lang="de-AT" dirty="0"/>
              <a:t>Anpassung von</a:t>
            </a:r>
          </a:p>
          <a:p>
            <a:pPr lvl="2"/>
            <a:r>
              <a:rPr lang="de-AT" dirty="0"/>
              <a:t>Abstract Factory</a:t>
            </a:r>
          </a:p>
          <a:p>
            <a:pPr lvl="2"/>
            <a:r>
              <a:rPr lang="de-AT" dirty="0"/>
              <a:t>Interface</a:t>
            </a:r>
          </a:p>
          <a:p>
            <a:pPr lvl="2"/>
            <a:r>
              <a:rPr lang="de-AT" dirty="0"/>
              <a:t>Subklassen</a:t>
            </a:r>
          </a:p>
          <a:p>
            <a:r>
              <a:rPr lang="de-AT" dirty="0"/>
              <a:t>Lesbarkeit erschwert</a:t>
            </a:r>
          </a:p>
          <a:p>
            <a:pPr lvl="1"/>
            <a:r>
              <a:rPr lang="de-AT" dirty="0"/>
              <a:t>Code hinter Abstraktion</a:t>
            </a:r>
          </a:p>
          <a:p>
            <a:r>
              <a:rPr lang="de-AT" dirty="0"/>
              <a:t>„Anti-pattern“ bei falscher Nutzung</a:t>
            </a:r>
          </a:p>
          <a:p>
            <a:pPr lvl="1"/>
            <a:r>
              <a:rPr lang="de-AT" dirty="0"/>
              <a:t>Sogenanntes Bad-</a:t>
            </a:r>
            <a:r>
              <a:rPr lang="de-AT" dirty="0" err="1"/>
              <a:t>Programming</a:t>
            </a:r>
            <a:r>
              <a:rPr lang="de-AT" dirty="0"/>
              <a:t>-Practice</a:t>
            </a:r>
          </a:p>
          <a:p>
            <a:pPr lvl="1"/>
            <a:r>
              <a:rPr lang="de-AT" dirty="0"/>
              <a:t>OOP </a:t>
            </a:r>
            <a:r>
              <a:rPr lang="de-AT" dirty="0">
                <a:sym typeface="Wingdings" panose="05000000000000000000" pitchFamily="2" charset="2"/>
              </a:rPr>
              <a:t> Aufteilung | Anti-pattern  Ein Objekt, das alle Aufgaben übernimmt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D36DB-8BF3-4723-816E-08B35346E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74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2FEB5-0DC3-49BB-954A-E313EBD9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Realisierung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991C8E-85AC-4229-9793-03F5E9A35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268F6-6E4E-4C5A-A446-A2F182CCC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773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49C18-9C64-45C1-9C46-7D07691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F5B0A-4FC8-4DEA-8697-DC215CC2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55969-55FC-4A97-B81F-6291C87A4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13</a:t>
            </a:fld>
            <a:endParaRPr lang="de-AT"/>
          </a:p>
        </p:txBody>
      </p:sp>
      <p:pic>
        <p:nvPicPr>
          <p:cNvPr id="1026" name="Picture 2" descr="Abstract Factory Pattern UML Diagram">
            <a:extLst>
              <a:ext uri="{FF2B5EF4-FFF2-40B4-BE49-F238E27FC236}">
                <a16:creationId xmlns:a16="http://schemas.microsoft.com/office/drawing/2014/main" id="{FB6DB064-6DF2-4863-B0A3-5880E956E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60" y="1500000"/>
            <a:ext cx="6572480" cy="487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7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F4B40-B8F3-4F24-A957-540764D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Beispiel - Fahrzeugverwaltung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6D4C7-0299-4745-BD12-1653FE4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ASP.NET </a:t>
            </a:r>
            <a:r>
              <a:rPr lang="de-AT" dirty="0" err="1"/>
              <a:t>Webforms</a:t>
            </a:r>
            <a:r>
              <a:rPr lang="de-AT" dirty="0"/>
              <a:t> Anwendung</a:t>
            </a:r>
          </a:p>
          <a:p>
            <a:r>
              <a:rPr lang="de-AT" dirty="0"/>
              <a:t>Fahrzeug- und Kundenverwaltung</a:t>
            </a:r>
          </a:p>
          <a:p>
            <a:pPr lvl="1"/>
            <a:r>
              <a:rPr lang="de-AT" dirty="0"/>
              <a:t>PKW, LKW, Traktor, Motorrad</a:t>
            </a:r>
          </a:p>
          <a:p>
            <a:pPr lvl="1"/>
            <a:r>
              <a:rPr lang="de-AT" dirty="0"/>
              <a:t>Privatperson, Firma</a:t>
            </a:r>
          </a:p>
          <a:p>
            <a:r>
              <a:rPr lang="de-AT" dirty="0"/>
              <a:t>Verkauf von Fahrzeugen</a:t>
            </a:r>
          </a:p>
          <a:p>
            <a:r>
              <a:rPr lang="de-AT" dirty="0"/>
              <a:t>Chart mit Gesamterlösen pro Verkäufer</a:t>
            </a:r>
          </a:p>
          <a:p>
            <a:r>
              <a:rPr lang="de-AT" dirty="0"/>
              <a:t>Abstract Factory Pattern beim Einfügen von Fahrzeugen und Kunden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1F331-C72A-4A8A-B323-27557B810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75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9B744-C66D-4C60-BC49-518B5E0B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2FB3-B9C9-48CF-B990-92C21A65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https://www.tutorialspoint.com/design_pattern/abstract_factory_pattern.htm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</a:rPr>
              <a:t>https://www.philipphauer.de/study/se/design-pattern/abstract-factory.php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https://de.wikipedia.org/wiki/Abstrakte_Fabrik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https://refactoring.guru/design-patterns/abstract-factory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https://www.geeksforgeeks.org/abstract-factory-pattern/</a:t>
            </a:r>
          </a:p>
          <a:p>
            <a:r>
              <a:rPr lang="de-AT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https://stackoverflow.com/questions/5739611/differences-between-abstract-factory-pattern-and-factory-method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https://www.quora.com/What-are-the-pros-and-cons-of-the-factory-design-pattern</a:t>
            </a:r>
            <a:endParaRPr lang="de-AT" sz="1600" dirty="0">
              <a:solidFill>
                <a:schemeClr val="tx1"/>
              </a:solidFill>
            </a:endParaRPr>
          </a:p>
          <a:p>
            <a:endParaRPr lang="de-AT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21438-C7A5-4B46-87D7-B66BCD3E7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24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AB24-EBB5-4D52-9831-0F04BDE7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Anwendungsfälle des Patterns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45C45-C1CA-4D7A-B583-DF5921006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System unabhängig von der</a:t>
            </a:r>
          </a:p>
          <a:p>
            <a:pPr lvl="1"/>
            <a:r>
              <a:rPr lang="de-AT" dirty="0"/>
              <a:t>Erzeugung</a:t>
            </a:r>
          </a:p>
          <a:p>
            <a:pPr lvl="1"/>
            <a:r>
              <a:rPr lang="de-AT" dirty="0"/>
              <a:t>Zusammenstellung</a:t>
            </a:r>
          </a:p>
          <a:p>
            <a:pPr lvl="1"/>
            <a:r>
              <a:rPr lang="de-AT" dirty="0"/>
              <a:t>Darstellung seiner Objekte</a:t>
            </a:r>
          </a:p>
          <a:p>
            <a:r>
              <a:rPr lang="de-AT" dirty="0"/>
              <a:t>Gruppe von ähnlichen Objekten, die gemeinsam benutzt werden</a:t>
            </a:r>
          </a:p>
          <a:p>
            <a:r>
              <a:rPr lang="de-AT" dirty="0"/>
              <a:t>Bereitstellung einer Klassenbibliothek</a:t>
            </a:r>
          </a:p>
          <a:p>
            <a:pPr lvl="1"/>
            <a:r>
              <a:rPr lang="de-AT" dirty="0"/>
              <a:t>Öffentliche Interfaces</a:t>
            </a:r>
          </a:p>
          <a:p>
            <a:pPr lvl="1"/>
            <a:r>
              <a:rPr lang="de-AT" dirty="0"/>
              <a:t>Private Implementierungen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E4C2EF-71CD-4D94-9986-3099097DF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93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InterViews</a:t>
            </a:r>
            <a:endParaRPr lang="de-AT" dirty="0"/>
          </a:p>
          <a:p>
            <a:pPr lvl="1"/>
            <a:r>
              <a:rPr lang="de-AT" dirty="0"/>
              <a:t>Sammlung von </a:t>
            </a:r>
            <a:r>
              <a:rPr lang="de-AT" dirty="0" err="1"/>
              <a:t>Application</a:t>
            </a:r>
            <a:r>
              <a:rPr lang="de-AT" dirty="0"/>
              <a:t> Frameworks</a:t>
            </a:r>
          </a:p>
          <a:p>
            <a:pPr lvl="1"/>
            <a:r>
              <a:rPr lang="de-AT" dirty="0"/>
              <a:t>Zum Entwickeln von benutzerdefinierten, grafischen Editoren</a:t>
            </a:r>
          </a:p>
          <a:p>
            <a:pPr lvl="1"/>
            <a:r>
              <a:rPr lang="de-AT" dirty="0" err="1"/>
              <a:t>Abstracte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 </a:t>
            </a:r>
            <a:r>
              <a:rPr lang="de-AT" i="1" dirty="0" err="1"/>
              <a:t>WidgetKit</a:t>
            </a:r>
            <a:r>
              <a:rPr lang="de-AT" dirty="0"/>
              <a:t> und </a:t>
            </a:r>
            <a:r>
              <a:rPr lang="de-AT" i="1" dirty="0" err="1"/>
              <a:t>DialogKit</a:t>
            </a:r>
            <a:r>
              <a:rPr lang="de-AT" i="1" dirty="0"/>
              <a:t> </a:t>
            </a:r>
            <a:r>
              <a:rPr lang="de-AT" dirty="0"/>
              <a:t>zur Erzeugung der UI Elemente</a:t>
            </a:r>
          </a:p>
          <a:p>
            <a:pPr lvl="1"/>
            <a:r>
              <a:rPr lang="de-AT" dirty="0"/>
              <a:t>Abstrakte Factory </a:t>
            </a:r>
            <a:r>
              <a:rPr lang="de-AT" dirty="0" err="1"/>
              <a:t>LayoutKit</a:t>
            </a:r>
            <a:r>
              <a:rPr lang="de-AT" dirty="0"/>
              <a:t> zum Erzeugen des Layouts (horizontale oder vertikale Orientierung)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850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r>
              <a:rPr lang="de-AT" dirty="0"/>
              <a:t>ET++</a:t>
            </a:r>
          </a:p>
          <a:p>
            <a:r>
              <a:rPr lang="de-AT" dirty="0"/>
              <a:t>Von Erich Gamma (von der Gang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Application</a:t>
            </a:r>
            <a:r>
              <a:rPr lang="de-AT" dirty="0"/>
              <a:t> Framework</a:t>
            </a:r>
          </a:p>
          <a:p>
            <a:pPr lvl="1"/>
            <a:r>
              <a:rPr lang="de-AT" dirty="0"/>
              <a:t>Entwicklung von Applikationen mit</a:t>
            </a:r>
          </a:p>
          <a:p>
            <a:pPr lvl="2"/>
            <a:r>
              <a:rPr lang="de-AT" dirty="0"/>
              <a:t>Interaktiver Benutzerschnittstelle</a:t>
            </a:r>
          </a:p>
          <a:p>
            <a:pPr lvl="2"/>
            <a:r>
              <a:rPr lang="de-AT" dirty="0"/>
              <a:t>Textueller und grafischer Darstellung der Daten</a:t>
            </a:r>
          </a:p>
          <a:p>
            <a:pPr lvl="1"/>
            <a:r>
              <a:rPr lang="de-AT" dirty="0"/>
              <a:t>Baumeditor, Spreadsheets, CASE-Tools, …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271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38495-AE2B-42A5-82EC-E020CE7F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16CF9A-1361-469B-B920-952A646BC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C673F0-FA04-474E-8CCD-CC331C80D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126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691F79-2D22-425E-8D8C-D36FC05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2D90C30-CA8C-4DBB-B23A-E67CB3F59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Schnittstelle zur Erzeugung von Objekten</a:t>
            </a:r>
          </a:p>
          <a:p>
            <a:r>
              <a:rPr lang="de-AT" dirty="0"/>
              <a:t>Konkrete Klassen zur Erzeugung werden nicht näher festgelegt</a:t>
            </a:r>
          </a:p>
          <a:p>
            <a:r>
              <a:rPr lang="de-AT" dirty="0"/>
              <a:t>Wird auch als „Factory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“ bezeichnet</a:t>
            </a:r>
          </a:p>
          <a:p>
            <a:pPr lvl="1"/>
            <a:r>
              <a:rPr lang="de-AT" dirty="0"/>
              <a:t>Abstract Factory erzeugt Factory, die dann das Objekt erzeugt</a:t>
            </a:r>
          </a:p>
          <a:p>
            <a:r>
              <a:rPr lang="de-AT" dirty="0"/>
              <a:t>Ist ein Erzeugungsmuster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83D43-FD5C-4F2D-A22D-82EA0CA5E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46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75E68-E68A-442D-AF35-E2BC0D9D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Patterns in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61956-4A3D-414C-9AD0-0A3298AA9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Abstract Factory Klassen sind implementiert durch</a:t>
            </a:r>
          </a:p>
          <a:p>
            <a:pPr lvl="1"/>
            <a:r>
              <a:rPr lang="de-AT" dirty="0"/>
              <a:t>Factory Method</a:t>
            </a:r>
          </a:p>
          <a:p>
            <a:pPr lvl="1"/>
            <a:r>
              <a:rPr lang="de-AT" dirty="0"/>
              <a:t>Prototype</a:t>
            </a:r>
          </a:p>
          <a:p>
            <a:r>
              <a:rPr lang="de-AT" dirty="0"/>
              <a:t>Konkrete Factory Klassen </a:t>
            </a:r>
            <a:r>
              <a:rPr lang="de-AT" dirty="0">
                <a:sym typeface="Wingdings" panose="05000000000000000000" pitchFamily="2" charset="2"/>
              </a:rPr>
              <a:t> Singleton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3712E-4C05-42BC-9134-315D50E10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756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5B0CE-D982-4EED-AA5D-9E5BD98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 Diagramm vom Abstract Factory Pattern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B7D30-D97F-4CEA-BD7C-E8BFDD2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62717-5B76-45DB-A6FA-5D9370801E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  <p:pic>
        <p:nvPicPr>
          <p:cNvPr id="1028" name="Picture 4" descr="Bildergebnis fÃ¼r abstract factory uml">
            <a:extLst>
              <a:ext uri="{FF2B5EF4-FFF2-40B4-BE49-F238E27FC236}">
                <a16:creationId xmlns:a16="http://schemas.microsoft.com/office/drawing/2014/main" id="{49935A50-1E82-4494-84CA-1409B570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1" y="1500000"/>
            <a:ext cx="8873117" cy="42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7EAF-8474-45CF-A3A9-244067D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A5B35-6995-43DE-A433-ECE2936F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Interface für konkrete Klassen</a:t>
            </a:r>
          </a:p>
          <a:p>
            <a:r>
              <a:rPr lang="de-AT" dirty="0"/>
              <a:t>Konkrete Klassen, die das Interface implementieren</a:t>
            </a:r>
          </a:p>
          <a:p>
            <a:r>
              <a:rPr lang="de-AT" dirty="0"/>
              <a:t>Abstract Factory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Konkrete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, die von abstrakter Factory abgeleitet sind</a:t>
            </a:r>
          </a:p>
          <a:p>
            <a:r>
              <a:rPr lang="de-AT" dirty="0">
                <a:sym typeface="Wingdings" panose="05000000000000000000" pitchFamily="2" charset="2"/>
              </a:rPr>
              <a:t>Optional: Factory Producer, der abstrakte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>
                <a:sym typeface="Wingdings" panose="05000000000000000000" pitchFamily="2" charset="2"/>
              </a:rPr>
              <a:t> erzeugt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43702-1516-46DE-AA64-363E8CE4C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974749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Bildschirmpräsentation (4:3)</PresentationFormat>
  <Paragraphs>93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Cousine</vt:lpstr>
      <vt:lpstr>Arial</vt:lpstr>
      <vt:lpstr>Valentine template</vt:lpstr>
      <vt:lpstr>Abstract Factory Kit</vt:lpstr>
      <vt:lpstr>Anwendungsfälle des Patterns</vt:lpstr>
      <vt:lpstr>Konkrete Anwendungen in Programmen</vt:lpstr>
      <vt:lpstr>Konkrete Anwendungen in Programmen</vt:lpstr>
      <vt:lpstr>Motivation</vt:lpstr>
      <vt:lpstr>Allgemeines</vt:lpstr>
      <vt:lpstr>Verwendete Patterns in der Abstract Factory</vt:lpstr>
      <vt:lpstr>UML Diagramm vom Abstract Factory Pattern</vt:lpstr>
      <vt:lpstr>Komponenten der Abstract Factory</vt:lpstr>
      <vt:lpstr>Vorteile</vt:lpstr>
      <vt:lpstr>Nachteile</vt:lpstr>
      <vt:lpstr>Realisierung</vt:lpstr>
      <vt:lpstr>Beispiel</vt:lpstr>
      <vt:lpstr>Eigenes Beispiel - Fahrzeugverwaltung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Simon Primetzhofer</cp:lastModifiedBy>
  <cp:revision>86</cp:revision>
  <dcterms:modified xsi:type="dcterms:W3CDTF">2019-03-08T15:44:38Z</dcterms:modified>
</cp:coreProperties>
</file>