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84" r:id="rId3"/>
    <p:sldId id="286" r:id="rId4"/>
    <p:sldId id="288" r:id="rId5"/>
    <p:sldId id="289" r:id="rId6"/>
    <p:sldId id="291" r:id="rId7"/>
    <p:sldId id="287" r:id="rId8"/>
    <p:sldId id="292" r:id="rId9"/>
    <p:sldId id="290" r:id="rId10"/>
  </p:sldIdLst>
  <p:sldSz cx="9144000" cy="6858000" type="screen4x3"/>
  <p:notesSz cx="6858000" cy="9144000"/>
  <p:embeddedFontLst>
    <p:embeddedFont>
      <p:font typeface="Cousine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CFF498-A166-46D9-8BA4-D2CDB68E88D9}">
  <a:tblStyle styleId="{B3CFF498-A166-46D9-8BA4-D2CDB68E88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11746" y="2218169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71075" y="4860025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365300" y="3066475"/>
            <a:ext cx="0" cy="2766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10271" y="-439081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039675" y="2497866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blueprint.png"/>
          <p:cNvPicPr preferRelativeResize="0"/>
          <p:nvPr/>
        </p:nvPicPr>
        <p:blipFill rotWithShape="1">
          <a:blip r:embed="rId4">
            <a:alphaModFix/>
          </a:blip>
          <a:srcRect r="3297" b="329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design_pattern/abstract_factory_pattern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Abstract Factory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1691F79-2D22-425E-8D8C-D36FC05D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2D90C30-CA8C-4DBB-B23A-E67CB3F59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Schnittstelle zur Erzeugung von Objekten</a:t>
            </a:r>
          </a:p>
          <a:p>
            <a:r>
              <a:rPr lang="de-AT" dirty="0"/>
              <a:t>Konkrete Klassen zur Erzeugung werden nicht näher festgelegt</a:t>
            </a:r>
          </a:p>
          <a:p>
            <a:r>
              <a:rPr lang="de-AT" dirty="0"/>
              <a:t>Wird auch als „Factory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Factories</a:t>
            </a:r>
            <a:r>
              <a:rPr lang="de-AT" dirty="0"/>
              <a:t>“ bezeichnet</a:t>
            </a:r>
          </a:p>
          <a:p>
            <a:pPr lvl="1"/>
            <a:r>
              <a:rPr lang="de-AT" dirty="0"/>
              <a:t>Abstract Factory erzeugt Factory, die dann das Objekt erzeugt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F83D43-FD5C-4F2D-A22D-82EA0CA5E0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946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FDE6F-1199-4939-A35E-221AD97B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Unterschied Factory – Abstract Factory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B95B27-E905-4254-A544-863FCDEB79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2000" dirty="0"/>
              <a:t>Factory Methode &lt;-&gt; Abstract Factory Klasse</a:t>
            </a:r>
          </a:p>
          <a:p>
            <a:r>
              <a:rPr lang="de-AT" sz="2000" dirty="0"/>
              <a:t>Factory Methode kann von Subklassen überschrieben werden</a:t>
            </a:r>
          </a:p>
          <a:p>
            <a:r>
              <a:rPr lang="de-AT" sz="2000" dirty="0"/>
              <a:t>Abstract Factory überträgt Verantwortung der Objektinitialisierung an Subklassen</a:t>
            </a:r>
          </a:p>
          <a:p>
            <a:endParaRPr lang="de-AT" sz="2000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97F17A-C212-465A-825C-43FF334B66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38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9886A-DBF8-4690-989A-AC6DC97D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Vorteile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D7EF8A-8ECD-4E2A-970B-5A44EF7B8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Isolation der konkreten Klassen</a:t>
            </a:r>
          </a:p>
          <a:p>
            <a:pPr lvl="1"/>
            <a:r>
              <a:rPr lang="de-AT" dirty="0"/>
              <a:t>Client überlässt Erstellung der Objekte der Factory</a:t>
            </a:r>
          </a:p>
          <a:p>
            <a:r>
              <a:rPr lang="de-AT" dirty="0"/>
              <a:t>Objekte können einfach ausgetauscht werden</a:t>
            </a:r>
          </a:p>
          <a:p>
            <a:pPr lvl="1"/>
            <a:r>
              <a:rPr lang="de-AT" dirty="0"/>
              <a:t>Einfaches Tauschen der konkreten Factory</a:t>
            </a:r>
          </a:p>
          <a:p>
            <a:r>
              <a:rPr lang="de-AT" dirty="0"/>
              <a:t>Konsistenz der Objekte</a:t>
            </a:r>
          </a:p>
          <a:p>
            <a:pPr lvl="1"/>
            <a:r>
              <a:rPr lang="de-AT" dirty="0"/>
              <a:t>Objekte der Factory sind so </a:t>
            </a:r>
            <a:r>
              <a:rPr lang="de-AT" dirty="0" err="1"/>
              <a:t>designed</a:t>
            </a:r>
            <a:r>
              <a:rPr lang="de-AT" dirty="0"/>
              <a:t>, um zusammenarbeiten zu können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C10F95-DA02-4C33-AF21-D762AFC514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505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6ED8F-9FD1-4B15-A50E-C6F18D83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Nachteil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A52D6C-B921-4B1B-9E4C-1FE88A947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Erweiterbarkeit schwierig</a:t>
            </a:r>
          </a:p>
          <a:p>
            <a:pPr lvl="1"/>
            <a:r>
              <a:rPr lang="de-AT" dirty="0"/>
              <a:t>Anpassung von</a:t>
            </a:r>
          </a:p>
          <a:p>
            <a:pPr lvl="2"/>
            <a:r>
              <a:rPr lang="de-AT" dirty="0"/>
              <a:t>Abstract Factory</a:t>
            </a:r>
          </a:p>
          <a:p>
            <a:pPr lvl="2"/>
            <a:r>
              <a:rPr lang="de-AT" dirty="0"/>
              <a:t>Interface</a:t>
            </a:r>
          </a:p>
          <a:p>
            <a:pPr lvl="2"/>
            <a:r>
              <a:rPr lang="de-AT" dirty="0"/>
              <a:t>Subklassen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7D36DB-8BF3-4723-816E-08B35346E0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174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E7EAF-8474-45CF-A3A9-244067D7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Komponenten der Abstract Factory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5A5B35-6995-43DE-A433-ECE2936F9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Interface</a:t>
            </a:r>
          </a:p>
          <a:p>
            <a:r>
              <a:rPr lang="de-AT" dirty="0"/>
              <a:t>Konkrete Klassen, die das Interface implementieren</a:t>
            </a:r>
          </a:p>
          <a:p>
            <a:r>
              <a:rPr lang="de-AT" dirty="0"/>
              <a:t>Abstrakte Klasse </a:t>
            </a:r>
            <a:r>
              <a:rPr lang="de-AT" dirty="0">
                <a:sym typeface="Wingdings" panose="05000000000000000000" pitchFamily="2" charset="2"/>
              </a:rPr>
              <a:t> Abstract Factory</a:t>
            </a:r>
          </a:p>
          <a:p>
            <a:r>
              <a:rPr lang="de-AT" dirty="0">
                <a:sym typeface="Wingdings" panose="05000000000000000000" pitchFamily="2" charset="2"/>
              </a:rPr>
              <a:t>Konkrete </a:t>
            </a:r>
            <a:r>
              <a:rPr lang="de-AT" dirty="0" err="1">
                <a:sym typeface="Wingdings" panose="05000000000000000000" pitchFamily="2" charset="2"/>
              </a:rPr>
              <a:t>Factories</a:t>
            </a:r>
            <a:r>
              <a:rPr lang="de-AT" dirty="0">
                <a:sym typeface="Wingdings" panose="05000000000000000000" pitchFamily="2" charset="2"/>
              </a:rPr>
              <a:t>, die von abstrakter Factory abgeleitet sind</a:t>
            </a:r>
          </a:p>
          <a:p>
            <a:r>
              <a:rPr lang="de-AT" dirty="0">
                <a:sym typeface="Wingdings" panose="05000000000000000000" pitchFamily="2" charset="2"/>
              </a:rPr>
              <a:t>Factory Producer, der einem die konkreten </a:t>
            </a:r>
            <a:r>
              <a:rPr lang="de-AT" dirty="0" err="1">
                <a:sym typeface="Wingdings" panose="05000000000000000000" pitchFamily="2" charset="2"/>
              </a:rPr>
              <a:t>Factories</a:t>
            </a:r>
            <a:r>
              <a:rPr lang="de-AT" dirty="0">
                <a:sym typeface="Wingdings" panose="05000000000000000000" pitchFamily="2" charset="2"/>
              </a:rPr>
              <a:t> erzeugt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C43702-1516-46DE-AA64-363E8CE4C2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897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49C18-9C64-45C1-9C46-7D076919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AF5B0A-4FC8-4DEA-8697-DC215CC28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A55969-55FC-4A97-B81F-6291C87A47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7</a:t>
            </a:fld>
            <a:endParaRPr lang="de-AT"/>
          </a:p>
        </p:txBody>
      </p:sp>
      <p:pic>
        <p:nvPicPr>
          <p:cNvPr id="1026" name="Picture 2" descr="Abstract Factory Pattern UML Diagram">
            <a:extLst>
              <a:ext uri="{FF2B5EF4-FFF2-40B4-BE49-F238E27FC236}">
                <a16:creationId xmlns:a16="http://schemas.microsoft.com/office/drawing/2014/main" id="{FB6DB064-6DF2-4863-B0A3-5880E956E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760" y="1500000"/>
            <a:ext cx="6572480" cy="487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97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F4B40-B8F3-4F24-A957-540764DF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Eigenes Beispiel - Fahrzeugverwaltung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6D4C7-0299-4745-BD12-1653FE4F8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ASP.NET </a:t>
            </a:r>
            <a:r>
              <a:rPr lang="de-AT" dirty="0" err="1"/>
              <a:t>Webforms</a:t>
            </a:r>
            <a:r>
              <a:rPr lang="de-AT"/>
              <a:t> Anwendung</a:t>
            </a:r>
            <a:endParaRPr lang="de-AT" dirty="0"/>
          </a:p>
          <a:p>
            <a:r>
              <a:rPr lang="de-AT" dirty="0"/>
              <a:t>Zugriff auf Fahrzeugdatenbank</a:t>
            </a:r>
          </a:p>
          <a:p>
            <a:pPr lvl="1"/>
            <a:r>
              <a:rPr lang="de-AT" dirty="0"/>
              <a:t>PKW</a:t>
            </a:r>
          </a:p>
          <a:p>
            <a:pPr lvl="1"/>
            <a:r>
              <a:rPr lang="de-AT" dirty="0"/>
              <a:t>LKW</a:t>
            </a:r>
          </a:p>
          <a:p>
            <a:pPr lvl="1"/>
            <a:r>
              <a:rPr lang="de-AT" dirty="0"/>
              <a:t>Traktor</a:t>
            </a:r>
          </a:p>
          <a:p>
            <a:pPr lvl="1"/>
            <a:r>
              <a:rPr lang="de-AT" dirty="0"/>
              <a:t>Motorrad</a:t>
            </a:r>
          </a:p>
          <a:p>
            <a:r>
              <a:rPr lang="de-AT" dirty="0"/>
              <a:t>Verkauf von Fahrzeugen</a:t>
            </a:r>
          </a:p>
          <a:p>
            <a:pPr lvl="1"/>
            <a:r>
              <a:rPr lang="de-AT" dirty="0"/>
              <a:t>Privatpersonen</a:t>
            </a:r>
          </a:p>
          <a:p>
            <a:pPr lvl="1"/>
            <a:r>
              <a:rPr lang="de-AT" dirty="0"/>
              <a:t>Firmen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41F331-C72A-4A8A-B323-27557B8105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175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9B744-C66D-4C60-BC49-518B5E0B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082FB3-B9C9-48CF-B990-92C21A65C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600" dirty="0">
                <a:hlinkClick r:id="rId2"/>
              </a:rPr>
              <a:t>https://www.tutorialspoint.com/design_pattern/abstract_factory_pattern.htm</a:t>
            </a:r>
            <a:endParaRPr lang="de-AT" sz="1600" dirty="0"/>
          </a:p>
          <a:p>
            <a:r>
              <a:rPr lang="de-AT" sz="1600" dirty="0"/>
              <a:t>https://www.philipphauer.de/study/se/design-pattern/abstract-factory.php</a:t>
            </a:r>
          </a:p>
          <a:p>
            <a:r>
              <a:rPr lang="de-AT" sz="1600" dirty="0"/>
              <a:t>https://de.wikipedia.org/wiki/Abstrakte_Fabrik</a:t>
            </a:r>
          </a:p>
          <a:p>
            <a:r>
              <a:rPr lang="de-AT" sz="1600" dirty="0"/>
              <a:t>https://refactoring.guru/design-patterns/abstract-factory</a:t>
            </a:r>
          </a:p>
          <a:p>
            <a:r>
              <a:rPr lang="de-AT" sz="1600" dirty="0"/>
              <a:t>https://www.geeksforgeeks.org/abstract-factory-pattern/</a:t>
            </a:r>
          </a:p>
          <a:p>
            <a:r>
              <a:rPr lang="de-AT" sz="1600" dirty="0"/>
              <a:t>https://stackoverflow.com/questions/5739611/differences-between-abstract-factory-pattern-and-factory-method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121438-C7A5-4B46-87D7-B66BCD3E7F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9240565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Bildschirmpräsentation (4:3)</PresentationFormat>
  <Paragraphs>56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Cousine</vt:lpstr>
      <vt:lpstr>Arial</vt:lpstr>
      <vt:lpstr>Valentine template</vt:lpstr>
      <vt:lpstr>Abstract Factory</vt:lpstr>
      <vt:lpstr>Allgemeines</vt:lpstr>
      <vt:lpstr>Unterschied Factory – Abstract Factory</vt:lpstr>
      <vt:lpstr>Vorteile</vt:lpstr>
      <vt:lpstr>Nachteil</vt:lpstr>
      <vt:lpstr>Komponenten der Abstract Factory</vt:lpstr>
      <vt:lpstr>Beispiel</vt:lpstr>
      <vt:lpstr>Eigenes Beispiel - Fahrzeugverwaltung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</dc:title>
  <cp:lastModifiedBy>Simon Primetzhofer</cp:lastModifiedBy>
  <cp:revision>33</cp:revision>
  <dcterms:modified xsi:type="dcterms:W3CDTF">2019-02-11T10:15:13Z</dcterms:modified>
</cp:coreProperties>
</file>