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5"/>
  </p:notesMasterIdLst>
  <p:sldIdLst>
    <p:sldId id="256" r:id="rId2"/>
    <p:sldId id="295" r:id="rId3"/>
    <p:sldId id="298" r:id="rId4"/>
    <p:sldId id="299" r:id="rId5"/>
    <p:sldId id="284" r:id="rId6"/>
    <p:sldId id="297" r:id="rId7"/>
    <p:sldId id="291" r:id="rId8"/>
    <p:sldId id="293" r:id="rId9"/>
    <p:sldId id="288" r:id="rId10"/>
    <p:sldId id="289" r:id="rId11"/>
    <p:sldId id="287" r:id="rId12"/>
    <p:sldId id="292" r:id="rId13"/>
    <p:sldId id="290" r:id="rId14"/>
  </p:sldIdLst>
  <p:sldSz cx="9144000" cy="6858000" type="screen4x3"/>
  <p:notesSz cx="6858000" cy="9144000"/>
  <p:embeddedFontLst>
    <p:embeddedFont>
      <p:font typeface="Cousine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CFF498-A166-46D9-8BA4-D2CDB68E88D9}">
  <a:tblStyle styleId="{B3CFF498-A166-46D9-8BA4-D2CDB68E88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4255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5339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914400" y="4279286"/>
            <a:ext cx="721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5400000">
            <a:off x="4511746" y="2218169"/>
            <a:ext cx="123450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" name="Google Shape;14;p2"/>
          <p:cNvSpPr/>
          <p:nvPr/>
        </p:nvSpPr>
        <p:spPr>
          <a:xfrm rot="10800000">
            <a:off x="671075" y="4860025"/>
            <a:ext cx="1326900" cy="13269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" name="Google Shape;15;p2"/>
          <p:cNvCxnSpPr/>
          <p:nvPr/>
        </p:nvCxnSpPr>
        <p:spPr>
          <a:xfrm>
            <a:off x="8365300" y="3066475"/>
            <a:ext cx="0" cy="27669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16" name="Google Shape;16;p2"/>
          <p:cNvSpPr/>
          <p:nvPr/>
        </p:nvSpPr>
        <p:spPr>
          <a:xfrm rot="-5400000">
            <a:off x="4510271" y="-439081"/>
            <a:ext cx="123450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17" name="Google Shape;17;p2"/>
          <p:cNvSpPr/>
          <p:nvPr/>
        </p:nvSpPr>
        <p:spPr>
          <a:xfrm>
            <a:off x="7039675" y="2497866"/>
            <a:ext cx="1714200" cy="17142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43225" y="1500000"/>
            <a:ext cx="8290800" cy="485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3D85C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blueprint.png"/>
          <p:cNvPicPr preferRelativeResize="0"/>
          <p:nvPr/>
        </p:nvPicPr>
        <p:blipFill rotWithShape="1">
          <a:blip r:embed="rId4">
            <a:alphaModFix/>
          </a:blip>
          <a:srcRect r="3297" b="3297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128400" y="128397"/>
            <a:ext cx="8889600" cy="65937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457200" y="1500000"/>
            <a:ext cx="8229600" cy="48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ousine"/>
              <a:buChar char="▪"/>
              <a:defRPr sz="3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/>
              <a:buChar char="▫"/>
              <a:defRPr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/>
              <a:buChar char="■"/>
              <a:defRPr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5739611/differences-between-abstract-factory-pattern-and-factory-method" TargetMode="External"/><Relationship Id="rId2" Type="http://schemas.openxmlformats.org/officeDocument/2006/relationships/hyperlink" Target="https://www.tutorialspoint.com/design_pattern/abstract_factory_pattern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quora.com/What-are-the-pros-and-cons-of-the-factory-design-patter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ctrTitle"/>
          </p:nvPr>
        </p:nvSpPr>
        <p:spPr>
          <a:xfrm>
            <a:off x="914400" y="4279286"/>
            <a:ext cx="721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dirty="0"/>
              <a:t>Abstract Factory</a:t>
            </a:r>
            <a:br>
              <a:rPr lang="de-AT" dirty="0"/>
            </a:br>
            <a:r>
              <a:rPr lang="de-AT" dirty="0"/>
              <a:t>Kit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66ED8F-9FD1-4B15-A50E-C6F18D83F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Nachteile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A52D6C-B921-4B1B-9E4C-1FE88A947A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Erweiterbarkeit aufwändig</a:t>
            </a:r>
          </a:p>
          <a:p>
            <a:pPr lvl="1"/>
            <a:r>
              <a:rPr lang="de-AT" dirty="0"/>
              <a:t>Anpassung von</a:t>
            </a:r>
          </a:p>
          <a:p>
            <a:pPr lvl="2"/>
            <a:r>
              <a:rPr lang="de-AT" dirty="0"/>
              <a:t>Abstract Factory</a:t>
            </a:r>
          </a:p>
          <a:p>
            <a:pPr lvl="2"/>
            <a:r>
              <a:rPr lang="de-AT" dirty="0"/>
              <a:t>Interface</a:t>
            </a:r>
          </a:p>
          <a:p>
            <a:pPr lvl="2"/>
            <a:r>
              <a:rPr lang="de-AT" dirty="0"/>
              <a:t>Subklassen</a:t>
            </a:r>
          </a:p>
          <a:p>
            <a:r>
              <a:rPr lang="de-AT" dirty="0"/>
              <a:t>Lesbarkeit erschwert</a:t>
            </a:r>
          </a:p>
          <a:p>
            <a:pPr lvl="1"/>
            <a:r>
              <a:rPr lang="de-AT" dirty="0"/>
              <a:t>Code hinter Abstraktion</a:t>
            </a:r>
          </a:p>
          <a:p>
            <a:r>
              <a:rPr lang="de-AT" dirty="0"/>
              <a:t>„Anti-pattern“ bei falscher Nutzung</a:t>
            </a:r>
          </a:p>
          <a:p>
            <a:pPr lvl="1"/>
            <a:r>
              <a:rPr lang="de-AT" dirty="0"/>
              <a:t>Sogenanntes Bad-</a:t>
            </a:r>
            <a:r>
              <a:rPr lang="de-AT" dirty="0" err="1"/>
              <a:t>Programming</a:t>
            </a:r>
            <a:r>
              <a:rPr lang="de-AT" dirty="0"/>
              <a:t>-Practice</a:t>
            </a:r>
          </a:p>
          <a:p>
            <a:pPr lvl="1"/>
            <a:r>
              <a:rPr lang="de-AT" dirty="0"/>
              <a:t>OOP </a:t>
            </a:r>
            <a:r>
              <a:rPr lang="de-AT" dirty="0">
                <a:sym typeface="Wingdings" panose="05000000000000000000" pitchFamily="2" charset="2"/>
              </a:rPr>
              <a:t> Aufteilung | Anti-pattern  Ein Objekt, das alle Aufgaben übernimmt</a:t>
            </a:r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7D36DB-8BF3-4723-816E-08B35346E0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71742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049C18-9C64-45C1-9C46-7D076919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Beispiel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AF5B0A-4FC8-4DEA-8697-DC215CC287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A55969-55FC-4A97-B81F-6291C87A47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11</a:t>
            </a:fld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C573A96-0B54-4830-A12C-14D077841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47" y="1459944"/>
            <a:ext cx="8909705" cy="394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971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8F4B40-B8F3-4F24-A957-540764DFF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Eigenes Beispiel - Fahrzeugverwaltung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C6D4C7-0299-4745-BD12-1653FE4F8D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ASP.NET </a:t>
            </a:r>
            <a:r>
              <a:rPr lang="de-AT" dirty="0" err="1"/>
              <a:t>Webforms</a:t>
            </a:r>
            <a:r>
              <a:rPr lang="de-AT" dirty="0"/>
              <a:t> Anwendung</a:t>
            </a:r>
          </a:p>
          <a:p>
            <a:r>
              <a:rPr lang="de-AT" dirty="0"/>
              <a:t>Fahrzeug- und Kundenverwaltung</a:t>
            </a:r>
          </a:p>
          <a:p>
            <a:pPr lvl="1"/>
            <a:r>
              <a:rPr lang="de-AT" dirty="0"/>
              <a:t>PKW, LKW, Traktor, Motorrad</a:t>
            </a:r>
          </a:p>
          <a:p>
            <a:pPr lvl="1"/>
            <a:r>
              <a:rPr lang="de-AT" dirty="0"/>
              <a:t>Privatperson, Firma</a:t>
            </a:r>
          </a:p>
          <a:p>
            <a:r>
              <a:rPr lang="de-AT" dirty="0"/>
              <a:t>Verkauf von Fahrzeugen</a:t>
            </a:r>
          </a:p>
          <a:p>
            <a:r>
              <a:rPr lang="de-AT" dirty="0"/>
              <a:t>Chart mit Gesamterlösen pro Verkäufer</a:t>
            </a:r>
          </a:p>
          <a:p>
            <a:r>
              <a:rPr lang="de-AT" dirty="0"/>
              <a:t>Abstract Factory Pattern beim Einfügen von Fahrzeugen und Kunden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41F331-C72A-4A8A-B323-27557B8105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01752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89B744-C66D-4C60-BC49-518B5E0B6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Quellen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082FB3-B9C9-48CF-B990-92C21A65CA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16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https://www.tutorialspoint.com/design_pattern/abstract_factory_pattern.htm</a:t>
            </a:r>
            <a:endParaRPr lang="de-AT" sz="1600" dirty="0">
              <a:solidFill>
                <a:schemeClr val="tx1"/>
              </a:solidFill>
            </a:endParaRPr>
          </a:p>
          <a:p>
            <a:r>
              <a:rPr lang="de-AT" sz="1600" dirty="0">
                <a:solidFill>
                  <a:schemeClr val="tx1"/>
                </a:solidFill>
              </a:rPr>
              <a:t>https://www.philipphauer.de/study/se/design-pattern/abstract-factory.php</a:t>
            </a:r>
          </a:p>
          <a:p>
            <a:r>
              <a:rPr lang="de-AT" sz="1600" dirty="0">
                <a:solidFill>
                  <a:schemeClr val="tx1"/>
                </a:solidFill>
              </a:rPr>
              <a:t>https://de.wikipedia.org/wiki/Abstrakte_Fabrik</a:t>
            </a:r>
          </a:p>
          <a:p>
            <a:r>
              <a:rPr lang="de-AT" sz="1600" dirty="0">
                <a:solidFill>
                  <a:schemeClr val="tx1"/>
                </a:solidFill>
              </a:rPr>
              <a:t>https://refactoring.guru/design-patterns/abstract-factory</a:t>
            </a:r>
          </a:p>
          <a:p>
            <a:r>
              <a:rPr lang="de-AT" sz="1600" dirty="0">
                <a:solidFill>
                  <a:schemeClr val="tx1"/>
                </a:solidFill>
              </a:rPr>
              <a:t>https://www.geeksforgeeks.org/abstract-factory-pattern/</a:t>
            </a:r>
          </a:p>
          <a:p>
            <a:r>
              <a:rPr lang="de-AT" sz="16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https://stackoverflow.com/questions/5739611/differences-between-abstract-factory-pattern-and-factory-method</a:t>
            </a:r>
            <a:endParaRPr lang="de-AT" sz="1600" dirty="0">
              <a:solidFill>
                <a:schemeClr val="tx1"/>
              </a:solidFill>
            </a:endParaRPr>
          </a:p>
          <a:p>
            <a:r>
              <a:rPr lang="de-AT" sz="16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https://www.quora.com/What-are-the-pros-and-cons-of-the-factory-design-pattern</a:t>
            </a:r>
            <a:endParaRPr lang="de-AT" sz="1600" dirty="0">
              <a:solidFill>
                <a:schemeClr val="tx1"/>
              </a:solidFill>
            </a:endParaRPr>
          </a:p>
          <a:p>
            <a:endParaRPr lang="de-AT" sz="16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D121438-C7A5-4B46-87D7-B66BCD3E7F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49240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2BAB24-EBB5-4D52-9831-0F04BDE79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Motivation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745C45-C1CA-4D7A-B583-DF5921006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System unabhängig von der</a:t>
            </a:r>
          </a:p>
          <a:p>
            <a:pPr lvl="1"/>
            <a:r>
              <a:rPr lang="de-AT" dirty="0"/>
              <a:t>Erzeugung</a:t>
            </a:r>
          </a:p>
          <a:p>
            <a:pPr lvl="1"/>
            <a:r>
              <a:rPr lang="de-AT" dirty="0"/>
              <a:t>Zusammenstellung</a:t>
            </a:r>
          </a:p>
          <a:p>
            <a:pPr lvl="1"/>
            <a:r>
              <a:rPr lang="de-AT" dirty="0"/>
              <a:t>Darstellung seiner Objekte</a:t>
            </a:r>
          </a:p>
          <a:p>
            <a:r>
              <a:rPr lang="de-AT" dirty="0"/>
              <a:t>Gruppe von ähnlichen Objekten, die gemeinsam benutzt werden</a:t>
            </a:r>
          </a:p>
          <a:p>
            <a:r>
              <a:rPr lang="de-AT" dirty="0"/>
              <a:t>Bereitstellung einer Klassenbibliothek</a:t>
            </a:r>
          </a:p>
          <a:p>
            <a:pPr lvl="1"/>
            <a:r>
              <a:rPr lang="de-AT" dirty="0"/>
              <a:t>Öffentliche Interfaces</a:t>
            </a:r>
          </a:p>
          <a:p>
            <a:pPr lvl="1"/>
            <a:r>
              <a:rPr lang="de-AT" dirty="0"/>
              <a:t>Private Implementierungen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8E4C2EF-71CD-4D94-9986-3099097DF3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23937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ECD580-5974-431A-9461-D66203321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Konkrete Anwendungen in Programmen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A31CEF-DFF7-4E88-8092-8978ADB4D8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/>
              <a:t>InterViews</a:t>
            </a:r>
            <a:endParaRPr lang="de-AT" dirty="0"/>
          </a:p>
          <a:p>
            <a:pPr lvl="1"/>
            <a:r>
              <a:rPr lang="de-AT" dirty="0"/>
              <a:t>Sammlung von </a:t>
            </a:r>
            <a:r>
              <a:rPr lang="de-AT" dirty="0" err="1"/>
              <a:t>Application</a:t>
            </a:r>
            <a:r>
              <a:rPr lang="de-AT" dirty="0"/>
              <a:t> Frameworks</a:t>
            </a:r>
          </a:p>
          <a:p>
            <a:pPr lvl="1"/>
            <a:r>
              <a:rPr lang="de-AT" dirty="0"/>
              <a:t>Zum Entwickeln von benutzerdefinierten, grafischen Editoren</a:t>
            </a:r>
          </a:p>
          <a:p>
            <a:pPr lvl="1"/>
            <a:r>
              <a:rPr lang="de-AT" dirty="0" err="1"/>
              <a:t>Abstracte</a:t>
            </a:r>
            <a:r>
              <a:rPr lang="de-AT" dirty="0"/>
              <a:t> </a:t>
            </a:r>
            <a:r>
              <a:rPr lang="de-AT" dirty="0" err="1"/>
              <a:t>Factories</a:t>
            </a:r>
            <a:r>
              <a:rPr lang="de-AT" dirty="0"/>
              <a:t> </a:t>
            </a:r>
            <a:r>
              <a:rPr lang="de-AT" i="1" dirty="0" err="1"/>
              <a:t>WidgetKit</a:t>
            </a:r>
            <a:r>
              <a:rPr lang="de-AT" dirty="0"/>
              <a:t> und </a:t>
            </a:r>
            <a:r>
              <a:rPr lang="de-AT" i="1" dirty="0" err="1"/>
              <a:t>DialogKit</a:t>
            </a:r>
            <a:r>
              <a:rPr lang="de-AT" i="1" dirty="0"/>
              <a:t> </a:t>
            </a:r>
            <a:r>
              <a:rPr lang="de-AT" dirty="0"/>
              <a:t>zur Erzeugung der UI Elemente</a:t>
            </a:r>
          </a:p>
          <a:p>
            <a:pPr lvl="1"/>
            <a:r>
              <a:rPr lang="de-AT" dirty="0"/>
              <a:t>Abstrakte Factory </a:t>
            </a:r>
            <a:r>
              <a:rPr lang="de-AT" dirty="0" err="1"/>
              <a:t>LayoutKit</a:t>
            </a:r>
            <a:r>
              <a:rPr lang="de-AT" dirty="0"/>
              <a:t> zum Erzeugen des Layouts (horizontale oder vertikale Orientierung)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1847FE0-8C37-40AD-95FC-A321331AFF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28506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ECD580-5974-431A-9461-D66203321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Konkrete Anwendungen in Programmen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A31CEF-DFF7-4E88-8092-8978ADB4D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3225" y="1500000"/>
            <a:ext cx="8290800" cy="4851900"/>
          </a:xfrm>
        </p:spPr>
        <p:txBody>
          <a:bodyPr/>
          <a:lstStyle/>
          <a:p>
            <a:r>
              <a:rPr lang="de-AT" dirty="0"/>
              <a:t>ET++</a:t>
            </a:r>
          </a:p>
          <a:p>
            <a:r>
              <a:rPr lang="de-AT" dirty="0"/>
              <a:t>Von Erich Gamma (von der Gang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four</a:t>
            </a:r>
            <a:r>
              <a:rPr lang="de-AT" dirty="0"/>
              <a:t>)</a:t>
            </a:r>
          </a:p>
          <a:p>
            <a:pPr lvl="1"/>
            <a:r>
              <a:rPr lang="de-AT" dirty="0" err="1"/>
              <a:t>Application</a:t>
            </a:r>
            <a:r>
              <a:rPr lang="de-AT" dirty="0"/>
              <a:t> Framework</a:t>
            </a:r>
          </a:p>
          <a:p>
            <a:pPr lvl="1"/>
            <a:r>
              <a:rPr lang="de-AT" dirty="0"/>
              <a:t>Entwicklung von Applikationen mit</a:t>
            </a:r>
          </a:p>
          <a:p>
            <a:pPr lvl="2"/>
            <a:r>
              <a:rPr lang="de-AT" dirty="0"/>
              <a:t>Interaktiver Benutzerschnittstelle</a:t>
            </a:r>
          </a:p>
          <a:p>
            <a:pPr lvl="2"/>
            <a:r>
              <a:rPr lang="de-AT" dirty="0"/>
              <a:t>Textueller und grafischer Darstellung der Daten</a:t>
            </a:r>
          </a:p>
          <a:p>
            <a:pPr lvl="1"/>
            <a:r>
              <a:rPr lang="de-AT" dirty="0"/>
              <a:t>Baumeditor, Spreadsheets, CASE-Tools, …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1847FE0-8C37-40AD-95FC-A321331AFF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12713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01691F79-2D22-425E-8D8C-D36FC05D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Allgemeines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2D90C30-CA8C-4DBB-B23A-E67CB3F595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Schnittstelle zur Erzeugung von Objekten</a:t>
            </a:r>
          </a:p>
          <a:p>
            <a:r>
              <a:rPr lang="de-AT" dirty="0"/>
              <a:t>Konkrete Klassen zur Erzeugung werden nicht näher festgelegt</a:t>
            </a:r>
          </a:p>
          <a:p>
            <a:r>
              <a:rPr lang="de-AT" dirty="0"/>
              <a:t>Wird auch als „Factory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Factories</a:t>
            </a:r>
            <a:r>
              <a:rPr lang="de-AT" dirty="0"/>
              <a:t>“ bezeichnet</a:t>
            </a:r>
          </a:p>
          <a:p>
            <a:pPr lvl="1"/>
            <a:r>
              <a:rPr lang="de-AT" dirty="0"/>
              <a:t>Abstract Factory erzeugt Factory, die dann das Objekt erzeugt</a:t>
            </a:r>
          </a:p>
          <a:p>
            <a:r>
              <a:rPr lang="de-AT" dirty="0"/>
              <a:t>Ist ein Erzeugungsmuster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8F83D43-FD5C-4F2D-A22D-82EA0CA5E0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69461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875E68-E68A-442D-AF35-E2BC0D9D6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Verwendete Patterns in der Abstract Factory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361956-4A3D-414C-9AD0-0A3298AA94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Factory Method</a:t>
            </a:r>
          </a:p>
          <a:p>
            <a:pPr lvl="1"/>
            <a:r>
              <a:rPr lang="de-AT" dirty="0"/>
              <a:t>Factory erzeugt konkrete Klassen</a:t>
            </a:r>
          </a:p>
          <a:p>
            <a:r>
              <a:rPr lang="de-AT" dirty="0"/>
              <a:t>Prototype</a:t>
            </a:r>
          </a:p>
          <a:p>
            <a:pPr lvl="1"/>
            <a:r>
              <a:rPr lang="de-AT" dirty="0"/>
              <a:t>Konkrete Factory hat Prototypenobjekte </a:t>
            </a:r>
          </a:p>
          <a:p>
            <a:pPr lvl="1"/>
            <a:r>
              <a:rPr lang="de-AT" dirty="0"/>
              <a:t>Neues Objekt durch klonen </a:t>
            </a:r>
            <a:r>
              <a:rPr lang="de-AT"/>
              <a:t>des Prototypen</a:t>
            </a:r>
            <a:endParaRPr lang="de-AT" dirty="0"/>
          </a:p>
          <a:p>
            <a:r>
              <a:rPr lang="de-AT" dirty="0" err="1"/>
              <a:t>Factories</a:t>
            </a:r>
            <a:r>
              <a:rPr lang="de-AT" dirty="0"/>
              <a:t> als Singletons</a:t>
            </a:r>
          </a:p>
          <a:p>
            <a:pPr lvl="1"/>
            <a:r>
              <a:rPr lang="de-AT" dirty="0"/>
              <a:t>Normalerweise wird nur eine Factory pro Produktgruppe benötigt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BD3712E-4C05-42BC-9134-315D50E10D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97561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6E7EAF-8474-45CF-A3A9-244067D76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Komponenten der Abstract Factory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5A5B35-6995-43DE-A433-ECE2936F94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Interface für konkrete Klassen</a:t>
            </a:r>
          </a:p>
          <a:p>
            <a:r>
              <a:rPr lang="de-AT" dirty="0"/>
              <a:t>Konkrete Klassen, die das Interface implementieren</a:t>
            </a:r>
          </a:p>
          <a:p>
            <a:r>
              <a:rPr lang="de-AT" dirty="0"/>
              <a:t>Abstract Factory</a:t>
            </a:r>
            <a:endParaRPr lang="de-AT" dirty="0">
              <a:sym typeface="Wingdings" panose="05000000000000000000" pitchFamily="2" charset="2"/>
            </a:endParaRPr>
          </a:p>
          <a:p>
            <a:r>
              <a:rPr lang="de-AT" dirty="0">
                <a:sym typeface="Wingdings" panose="05000000000000000000" pitchFamily="2" charset="2"/>
              </a:rPr>
              <a:t>Konkrete </a:t>
            </a:r>
            <a:r>
              <a:rPr lang="de-AT" dirty="0" err="1">
                <a:sym typeface="Wingdings" panose="05000000000000000000" pitchFamily="2" charset="2"/>
              </a:rPr>
              <a:t>Factories</a:t>
            </a:r>
            <a:r>
              <a:rPr lang="de-AT" dirty="0">
                <a:sym typeface="Wingdings" panose="05000000000000000000" pitchFamily="2" charset="2"/>
              </a:rPr>
              <a:t>, die von abstrakter Factory abgeleitet sind</a:t>
            </a:r>
          </a:p>
          <a:p>
            <a:r>
              <a:rPr lang="de-AT" dirty="0">
                <a:sym typeface="Wingdings" panose="05000000000000000000" pitchFamily="2" charset="2"/>
              </a:rPr>
              <a:t>Optional: Factory Producer, der abstrakte </a:t>
            </a:r>
            <a:r>
              <a:rPr lang="de-AT" dirty="0" err="1">
                <a:sym typeface="Wingdings" panose="05000000000000000000" pitchFamily="2" charset="2"/>
              </a:rPr>
              <a:t>Factories</a:t>
            </a:r>
            <a:r>
              <a:rPr lang="de-AT" dirty="0">
                <a:sym typeface="Wingdings" panose="05000000000000000000" pitchFamily="2" charset="2"/>
              </a:rPr>
              <a:t> erzeugt</a:t>
            </a:r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9C43702-1516-46DE-AA64-363E8CE4C2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58974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35B0CE-D982-4EED-AA5D-9E5BD9841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UML Diagramm vom Abstract Factory Pattern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4B7D30-D97F-4CEA-BD7C-E8BFDD26E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3225" y="1500000"/>
            <a:ext cx="8290800" cy="4851900"/>
          </a:xfrm>
        </p:spPr>
        <p:txBody>
          <a:bodyPr/>
          <a:lstStyle/>
          <a:p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1F62717-5B76-45DB-A6FA-5D9370801E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8</a:t>
            </a:fld>
            <a:endParaRPr lang="de-AT"/>
          </a:p>
        </p:txBody>
      </p:sp>
      <p:pic>
        <p:nvPicPr>
          <p:cNvPr id="1028" name="Picture 4" descr="Bildergebnis fÃ¼r abstract factory uml">
            <a:extLst>
              <a:ext uri="{FF2B5EF4-FFF2-40B4-BE49-F238E27FC236}">
                <a16:creationId xmlns:a16="http://schemas.microsoft.com/office/drawing/2014/main" id="{49935A50-1E82-4494-84CA-1409B570C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41" y="1500000"/>
            <a:ext cx="8873117" cy="4280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887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49886A-DBF8-4690-989A-AC6DC97DB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Vorteile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D7EF8A-8ECD-4E2A-970B-5A44EF7B8A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Isolation der konkreten Klassen</a:t>
            </a:r>
          </a:p>
          <a:p>
            <a:pPr lvl="1"/>
            <a:r>
              <a:rPr lang="de-AT" dirty="0"/>
              <a:t>Client überlässt Erstellung der Objekte der Factory</a:t>
            </a:r>
          </a:p>
          <a:p>
            <a:r>
              <a:rPr lang="de-AT" dirty="0"/>
              <a:t>Objekte können einfach ausgetauscht werden</a:t>
            </a:r>
          </a:p>
          <a:p>
            <a:pPr lvl="1"/>
            <a:r>
              <a:rPr lang="de-AT" dirty="0"/>
              <a:t>Einfaches Tauschen der konkreten Factory</a:t>
            </a:r>
          </a:p>
          <a:p>
            <a:r>
              <a:rPr lang="de-AT" dirty="0"/>
              <a:t>Konsistenz der Objekte</a:t>
            </a:r>
          </a:p>
          <a:p>
            <a:pPr lvl="1"/>
            <a:r>
              <a:rPr lang="de-AT" dirty="0"/>
              <a:t>Objekte der Factory sind so </a:t>
            </a:r>
            <a:r>
              <a:rPr lang="de-AT" dirty="0" err="1"/>
              <a:t>designed</a:t>
            </a:r>
            <a:r>
              <a:rPr lang="de-AT" dirty="0"/>
              <a:t>, um zusammenarbeiten zu können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C10F95-DA02-4C33-AF21-D762AFC514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15051504"/>
      </p:ext>
    </p:extLst>
  </p:cSld>
  <p:clrMapOvr>
    <a:masterClrMapping/>
  </p:clrMapOvr>
</p:sld>
</file>

<file path=ppt/theme/theme1.xml><?xml version="1.0" encoding="utf-8"?>
<a:theme xmlns:a="http://schemas.openxmlformats.org/drawingml/2006/main" name="Valent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427</Words>
  <Application>Microsoft Office PowerPoint</Application>
  <PresentationFormat>Bildschirmpräsentation (4:3)</PresentationFormat>
  <Paragraphs>92</Paragraphs>
  <Slides>13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6" baseType="lpstr">
      <vt:lpstr>Cousine</vt:lpstr>
      <vt:lpstr>Arial</vt:lpstr>
      <vt:lpstr>Valentine template</vt:lpstr>
      <vt:lpstr>Abstract Factory Kit</vt:lpstr>
      <vt:lpstr>Motivation</vt:lpstr>
      <vt:lpstr>Konkrete Anwendungen in Programmen</vt:lpstr>
      <vt:lpstr>Konkrete Anwendungen in Programmen</vt:lpstr>
      <vt:lpstr>Allgemeines</vt:lpstr>
      <vt:lpstr>Verwendete Patterns in der Abstract Factory</vt:lpstr>
      <vt:lpstr>Komponenten der Abstract Factory</vt:lpstr>
      <vt:lpstr>UML Diagramm vom Abstract Factory Pattern</vt:lpstr>
      <vt:lpstr>Vorteile</vt:lpstr>
      <vt:lpstr>Nachteile</vt:lpstr>
      <vt:lpstr>Beispiel</vt:lpstr>
      <vt:lpstr>Eigenes Beispiel - Fahrzeugverwaltung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Factory</dc:title>
  <cp:lastModifiedBy>Simon Primetzhofer</cp:lastModifiedBy>
  <cp:revision>90</cp:revision>
  <dcterms:modified xsi:type="dcterms:W3CDTF">2019-03-08T16:46:38Z</dcterms:modified>
</cp:coreProperties>
</file>