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344" r:id="rId4"/>
    <p:sldId id="349" r:id="rId5"/>
    <p:sldId id="345" r:id="rId6"/>
    <p:sldId id="348" r:id="rId7"/>
    <p:sldId id="347" r:id="rId8"/>
    <p:sldId id="346" r:id="rId9"/>
    <p:sldId id="330" r:id="rId10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912" autoAdjust="0"/>
  </p:normalViewPr>
  <p:slideViewPr>
    <p:cSldViewPr snapToObjects="1">
      <p:cViewPr varScale="1">
        <p:scale>
          <a:sx n="128" d="100"/>
          <a:sy n="128" d="100"/>
        </p:scale>
        <p:origin x="3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728AD-B8FF-467B-AF5F-4891412E46D0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045E6-D734-4DB2-BEE5-DF972DD20C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02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8000" y="6057380"/>
            <a:ext cx="7560000" cy="278420"/>
          </a:xfrm>
        </p:spPr>
        <p:txBody>
          <a:bodyPr/>
          <a:lstStyle>
            <a:lvl1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1pPr>
            <a:lvl2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2pPr>
            <a:lvl3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3pPr>
            <a:lvl4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4pPr>
            <a:lvl5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5pPr>
            <a:lvl6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6pPr>
            <a:lvl7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7pPr>
            <a:lvl8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8pPr>
            <a:lvl9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68000" y="6335800"/>
            <a:ext cx="7560000" cy="192000"/>
          </a:xfrm>
        </p:spPr>
        <p:txBody>
          <a:bodyPr/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0D81F06-1D47-4C44-8C29-89662B0E161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9880" y="5211000"/>
            <a:ext cx="2505600" cy="163800"/>
          </a:xfrm>
          <a:prstGeom prst="rect">
            <a:avLst/>
          </a:prstGeom>
        </p:spPr>
      </p:pic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84C7B36F-18FD-48F5-9A0D-FC40AEE68D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" y="-1"/>
            <a:ext cx="8184240" cy="4896000"/>
          </a:xfrm>
          <a:custGeom>
            <a:avLst/>
            <a:gdLst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5201 w 8182800"/>
              <a:gd name="connsiteY4" fmla="*/ 1440001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2820 w 8182800"/>
              <a:gd name="connsiteY4" fmla="*/ 1072098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8" fmla="*/ 0 w 8182800"/>
              <a:gd name="connsiteY8" fmla="*/ 0 h 3186000"/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7582 w 8182800"/>
              <a:gd name="connsiteY4" fmla="*/ 1141750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8" fmla="*/ 0 w 8182800"/>
              <a:gd name="connsiteY8" fmla="*/ 0 h 3186000"/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2820 w 8182800"/>
              <a:gd name="connsiteY4" fmla="*/ 1075670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8" fmla="*/ 0 w 8182800"/>
              <a:gd name="connsiteY8" fmla="*/ 0 h 3186000"/>
              <a:gd name="connsiteX0" fmla="*/ 0 w 8663812"/>
              <a:gd name="connsiteY0" fmla="*/ 0 h 3186000"/>
              <a:gd name="connsiteX1" fmla="*/ 8182800 w 8663812"/>
              <a:gd name="connsiteY1" fmla="*/ 0 h 3186000"/>
              <a:gd name="connsiteX2" fmla="*/ 8182800 w 8663812"/>
              <a:gd name="connsiteY2" fmla="*/ 1 h 3186000"/>
              <a:gd name="connsiteX3" fmla="*/ 7225201 w 8663812"/>
              <a:gd name="connsiteY3" fmla="*/ 1 h 3186000"/>
              <a:gd name="connsiteX4" fmla="*/ 7222820 w 8663812"/>
              <a:gd name="connsiteY4" fmla="*/ 1075670 h 3186000"/>
              <a:gd name="connsiteX5" fmla="*/ 8663812 w 8663812"/>
              <a:gd name="connsiteY5" fmla="*/ 1079242 h 3186000"/>
              <a:gd name="connsiteX6" fmla="*/ 8182800 w 8663812"/>
              <a:gd name="connsiteY6" fmla="*/ 3186000 h 3186000"/>
              <a:gd name="connsiteX7" fmla="*/ 0 w 8663812"/>
              <a:gd name="connsiteY7" fmla="*/ 3186000 h 3186000"/>
              <a:gd name="connsiteX8" fmla="*/ 0 w 8663812"/>
              <a:gd name="connsiteY8" fmla="*/ 0 h 3186000"/>
              <a:gd name="connsiteX0" fmla="*/ 0 w 8694768"/>
              <a:gd name="connsiteY0" fmla="*/ 0 h 3194930"/>
              <a:gd name="connsiteX1" fmla="*/ 8182800 w 8694768"/>
              <a:gd name="connsiteY1" fmla="*/ 0 h 3194930"/>
              <a:gd name="connsiteX2" fmla="*/ 8182800 w 8694768"/>
              <a:gd name="connsiteY2" fmla="*/ 1 h 3194930"/>
              <a:gd name="connsiteX3" fmla="*/ 7225201 w 8694768"/>
              <a:gd name="connsiteY3" fmla="*/ 1 h 3194930"/>
              <a:gd name="connsiteX4" fmla="*/ 7222820 w 8694768"/>
              <a:gd name="connsiteY4" fmla="*/ 1075670 h 3194930"/>
              <a:gd name="connsiteX5" fmla="*/ 8663812 w 8694768"/>
              <a:gd name="connsiteY5" fmla="*/ 1079242 h 3194930"/>
              <a:gd name="connsiteX6" fmla="*/ 8694768 w 8694768"/>
              <a:gd name="connsiteY6" fmla="*/ 3194930 h 3194930"/>
              <a:gd name="connsiteX7" fmla="*/ 0 w 8694768"/>
              <a:gd name="connsiteY7" fmla="*/ 3186000 h 3194930"/>
              <a:gd name="connsiteX8" fmla="*/ 0 w 8694768"/>
              <a:gd name="connsiteY8" fmla="*/ 0 h 3194930"/>
              <a:gd name="connsiteX0" fmla="*/ 0 w 8687624"/>
              <a:gd name="connsiteY0" fmla="*/ 0 h 3194930"/>
              <a:gd name="connsiteX1" fmla="*/ 8182800 w 8687624"/>
              <a:gd name="connsiteY1" fmla="*/ 0 h 3194930"/>
              <a:gd name="connsiteX2" fmla="*/ 8182800 w 8687624"/>
              <a:gd name="connsiteY2" fmla="*/ 1 h 3194930"/>
              <a:gd name="connsiteX3" fmla="*/ 7225201 w 8687624"/>
              <a:gd name="connsiteY3" fmla="*/ 1 h 3194930"/>
              <a:gd name="connsiteX4" fmla="*/ 7222820 w 8687624"/>
              <a:gd name="connsiteY4" fmla="*/ 1075670 h 3194930"/>
              <a:gd name="connsiteX5" fmla="*/ 8663812 w 8687624"/>
              <a:gd name="connsiteY5" fmla="*/ 1079242 h 3194930"/>
              <a:gd name="connsiteX6" fmla="*/ 8687624 w 8687624"/>
              <a:gd name="connsiteY6" fmla="*/ 3194930 h 3194930"/>
              <a:gd name="connsiteX7" fmla="*/ 0 w 8687624"/>
              <a:gd name="connsiteY7" fmla="*/ 3186000 h 3194930"/>
              <a:gd name="connsiteX8" fmla="*/ 0 w 8687624"/>
              <a:gd name="connsiteY8" fmla="*/ 0 h 3194930"/>
              <a:gd name="connsiteX0" fmla="*/ 0 w 8678099"/>
              <a:gd name="connsiteY0" fmla="*/ 0 h 3196716"/>
              <a:gd name="connsiteX1" fmla="*/ 8182800 w 8678099"/>
              <a:gd name="connsiteY1" fmla="*/ 0 h 3196716"/>
              <a:gd name="connsiteX2" fmla="*/ 8182800 w 8678099"/>
              <a:gd name="connsiteY2" fmla="*/ 1 h 3196716"/>
              <a:gd name="connsiteX3" fmla="*/ 7225201 w 8678099"/>
              <a:gd name="connsiteY3" fmla="*/ 1 h 3196716"/>
              <a:gd name="connsiteX4" fmla="*/ 7222820 w 8678099"/>
              <a:gd name="connsiteY4" fmla="*/ 1075670 h 3196716"/>
              <a:gd name="connsiteX5" fmla="*/ 8663812 w 8678099"/>
              <a:gd name="connsiteY5" fmla="*/ 1079242 h 3196716"/>
              <a:gd name="connsiteX6" fmla="*/ 8678099 w 8678099"/>
              <a:gd name="connsiteY6" fmla="*/ 3196716 h 3196716"/>
              <a:gd name="connsiteX7" fmla="*/ 0 w 8678099"/>
              <a:gd name="connsiteY7" fmla="*/ 3186000 h 3196716"/>
              <a:gd name="connsiteX8" fmla="*/ 0 w 8678099"/>
              <a:gd name="connsiteY8" fmla="*/ 0 h 3196716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222820 w 8673336"/>
              <a:gd name="connsiteY4" fmla="*/ 1075670 h 3200288"/>
              <a:gd name="connsiteX5" fmla="*/ 8663812 w 8673336"/>
              <a:gd name="connsiteY5" fmla="*/ 1079242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63812 w 8673336"/>
              <a:gd name="connsiteY5" fmla="*/ 1079242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63812 w 8673336"/>
              <a:gd name="connsiteY5" fmla="*/ 1079242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71383 w 8673336"/>
              <a:gd name="connsiteY5" fmla="*/ 992078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71383 w 8673336"/>
              <a:gd name="connsiteY5" fmla="*/ 992078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71383 w 8673336"/>
              <a:gd name="connsiteY5" fmla="*/ 943826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656730 w 8673336"/>
              <a:gd name="connsiteY3" fmla="*/ 3115 h 3200288"/>
              <a:gd name="connsiteX4" fmla="*/ 7654349 w 8673336"/>
              <a:gd name="connsiteY4" fmla="*/ 938697 h 3200288"/>
              <a:gd name="connsiteX5" fmla="*/ 8671383 w 8673336"/>
              <a:gd name="connsiteY5" fmla="*/ 943826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73336" h="3200288">
                <a:moveTo>
                  <a:pt x="0" y="0"/>
                </a:moveTo>
                <a:lnTo>
                  <a:pt x="8182800" y="0"/>
                </a:lnTo>
                <a:lnTo>
                  <a:pt x="8182800" y="1"/>
                </a:lnTo>
                <a:lnTo>
                  <a:pt x="7656730" y="3115"/>
                </a:lnTo>
                <a:cubicBezTo>
                  <a:pt x="7655936" y="360481"/>
                  <a:pt x="7655143" y="581331"/>
                  <a:pt x="7654349" y="938697"/>
                </a:cubicBezTo>
                <a:lnTo>
                  <a:pt x="8671383" y="943826"/>
                </a:lnTo>
                <a:cubicBezTo>
                  <a:pt x="8676145" y="1649651"/>
                  <a:pt x="8668574" y="2494463"/>
                  <a:pt x="8673336" y="3200288"/>
                </a:cubicBezTo>
                <a:lnTo>
                  <a:pt x="0" y="318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28E9FB3-DC3C-4E55-9877-2DEEAAB329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24120" y="0"/>
            <a:ext cx="1440362" cy="1440000"/>
          </a:xfrm>
          <a:prstGeom prst="rect">
            <a:avLst/>
          </a:prstGeom>
        </p:spPr>
      </p:pic>
      <p:sp>
        <p:nvSpPr>
          <p:cNvPr id="23" name="Titel 22">
            <a:extLst>
              <a:ext uri="{FF2B5EF4-FFF2-40B4-BE49-F238E27FC236}">
                <a16:creationId xmlns:a16="http://schemas.microsoft.com/office/drawing/2014/main" id="{259FB325-4F00-4E24-9BB5-CBE59A8E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80" y="5610980"/>
            <a:ext cx="3527936" cy="432000"/>
          </a:xfrm>
        </p:spPr>
        <p:txBody>
          <a:bodyPr/>
          <a:lstStyle>
            <a:lvl1pPr>
              <a:lnSpc>
                <a:spcPts val="2500"/>
              </a:lnSpc>
              <a:defRPr cap="all" baseline="0"/>
            </a:lvl1pPr>
          </a:lstStyle>
          <a:p>
            <a:pPr lv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A11C8C5-D6EB-4C5D-9539-1ADEFC0908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78638" y="5193600"/>
            <a:ext cx="2505600" cy="432000"/>
          </a:xfrm>
        </p:spPr>
        <p:txBody>
          <a:bodyPr anchor="ctr" anchorCtr="0"/>
          <a:lstStyle>
            <a:lvl1pPr algn="ctr">
              <a:defRPr sz="1050"/>
            </a:lvl1pPr>
          </a:lstStyle>
          <a:p>
            <a:r>
              <a:rPr lang="de-DE" dirty="0"/>
              <a:t>Logo auf Platzhalter ziehen</a:t>
            </a:r>
          </a:p>
        </p:txBody>
      </p:sp>
    </p:spTree>
    <p:extLst>
      <p:ext uri="{BB962C8B-B14F-4D97-AF65-F5344CB8AC3E}">
        <p14:creationId xmlns:p14="http://schemas.microsoft.com/office/powerpoint/2010/main" val="72258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000" y="1224000"/>
            <a:ext cx="3240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04000" y="1272000"/>
            <a:ext cx="4536000" cy="4032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119991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83" userDrawn="1">
          <p15:clr>
            <a:srgbClr val="FBAE40"/>
          </p15:clr>
        </p15:guide>
        <p15:guide id="2" pos="5444" userDrawn="1">
          <p15:clr>
            <a:srgbClr val="FBAE40"/>
          </p15:clr>
        </p15:guide>
        <p15:guide id="3" orient="horz" pos="795" userDrawn="1">
          <p15:clr>
            <a:srgbClr val="FBAE40"/>
          </p15:clr>
        </p15:guide>
        <p15:guide id="4" orient="horz" pos="334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 inkl. Bildunter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000" y="1224000"/>
            <a:ext cx="4104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0000" y="1272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E8C92916-9C2D-4160-84A7-92C7AE8CF3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4944000"/>
            <a:ext cx="3960000" cy="768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587194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 userDrawn="1">
          <p15:clr>
            <a:srgbClr val="FBAE40"/>
          </p15:clr>
        </p15:guide>
        <p15:guide id="2" pos="5444" userDrawn="1">
          <p15:clr>
            <a:srgbClr val="FBAE40"/>
          </p15:clr>
        </p15:guide>
        <p15:guide id="3" orient="horz" pos="795" userDrawn="1">
          <p15:clr>
            <a:srgbClr val="FBAE40"/>
          </p15:clr>
        </p15:guide>
        <p15:guide id="4" orient="horz" pos="302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Bild inkl. Bildunterzeile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220000" y="1224000"/>
            <a:ext cx="3420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000" y="1272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E8C92916-9C2D-4160-84A7-92C7AE8CF3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" y="4944000"/>
            <a:ext cx="3960000" cy="768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413746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 userDrawn="1">
          <p15:clr>
            <a:srgbClr val="FBAE40"/>
          </p15:clr>
        </p15:guide>
        <p15:guide id="2" pos="5444" userDrawn="1">
          <p15:clr>
            <a:srgbClr val="FBAE40"/>
          </p15:clr>
        </p15:guide>
        <p15:guide id="3" orient="horz" pos="795" userDrawn="1">
          <p15:clr>
            <a:srgbClr val="FBAE40"/>
          </p15:clr>
        </p15:guide>
        <p15:guide id="4" orient="horz" pos="302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000" y="1224000"/>
            <a:ext cx="5400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0000" y="1272000"/>
            <a:ext cx="2160000" cy="1920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73CCF540-0E4F-47A6-981D-1A856FBCB4E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80000" y="3504000"/>
            <a:ext cx="2160000" cy="1920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56241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77" userDrawn="1">
          <p15:clr>
            <a:srgbClr val="FBAE40"/>
          </p15:clr>
        </p15:guide>
        <p15:guide id="2" pos="5444" userDrawn="1">
          <p15:clr>
            <a:srgbClr val="FBAE40"/>
          </p15:clr>
        </p15:guide>
        <p15:guide id="3" orient="horz" pos="795" userDrawn="1">
          <p15:clr>
            <a:srgbClr val="FBAE40"/>
          </p15:clr>
        </p15:guide>
        <p15:guide id="4" orient="horz" pos="2204" userDrawn="1">
          <p15:clr>
            <a:srgbClr val="FBAE40"/>
          </p15:clr>
        </p15:guide>
        <p15:guide id="5" orient="horz" pos="3419" userDrawn="1">
          <p15:clr>
            <a:srgbClr val="FBAE40"/>
          </p15:clr>
        </p15:guide>
        <p15:guide id="6" orient="horz" pos="201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2 Bil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40000" y="1224000"/>
            <a:ext cx="5400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000" y="1272000"/>
            <a:ext cx="2160000" cy="1920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73CCF540-0E4F-47A6-981D-1A856FBCB4E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8000" y="3504000"/>
            <a:ext cx="2160000" cy="1920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87010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8" userDrawn="1">
          <p15:clr>
            <a:srgbClr val="FBAE40"/>
          </p15:clr>
        </p15:guide>
        <p15:guide id="2" pos="5444" userDrawn="1">
          <p15:clr>
            <a:srgbClr val="FBAE40"/>
          </p15:clr>
        </p15:guide>
        <p15:guide id="3" orient="horz" pos="795" userDrawn="1">
          <p15:clr>
            <a:srgbClr val="FBAE40"/>
          </p15:clr>
        </p15:guide>
        <p15:guide id="4" orient="horz" pos="2204" userDrawn="1">
          <p15:clr>
            <a:srgbClr val="FBAE40"/>
          </p15:clr>
        </p15:guide>
        <p15:guide id="5" orient="horz" pos="3419" userDrawn="1">
          <p15:clr>
            <a:srgbClr val="FBAE40"/>
          </p15:clr>
        </p15:guide>
        <p15:guide id="6" orient="horz" pos="201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 EINFÜGEN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2F6D41-300A-44A6-A773-F84C7424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674647-E98A-4E91-B769-603FBD38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634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FEC2D-DBFC-481D-89EF-55316F02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C5583F-31A1-412C-900F-41106AD7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77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HERVORHEBUNG MIT VIEL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8A6D120-9FDF-4BA4-88F2-0C6E4507EEA9}"/>
              </a:ext>
            </a:extLst>
          </p:cNvPr>
          <p:cNvSpPr/>
          <p:nvPr userDrawn="1"/>
        </p:nvSpPr>
        <p:spPr>
          <a:xfrm>
            <a:off x="0" y="0"/>
            <a:ext cx="9144000" cy="686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F15F71-44DB-4D13-AE55-D28F1D1B7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1008000"/>
            <a:ext cx="8172000" cy="960000"/>
          </a:xfrm>
        </p:spPr>
        <p:txBody>
          <a:bodyPr/>
          <a:lstStyle>
            <a:lvl1pPr>
              <a:lnSpc>
                <a:spcPts val="5700"/>
              </a:lnSpc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3B6EDCF-E80D-4E83-A8E4-8D2B26F44C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000" y="1968589"/>
            <a:ext cx="8172000" cy="1919817"/>
          </a:xfrm>
        </p:spPr>
        <p:txBody>
          <a:bodyPr/>
          <a:lstStyle>
            <a:lvl1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1pPr>
            <a:lvl2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2pPr>
            <a:lvl3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3pPr>
            <a:lvl4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4pPr>
            <a:lvl5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5pPr>
            <a:lvl6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6pPr>
            <a:lvl7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7pPr>
            <a:lvl8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8pPr>
            <a:lvl9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Hervorhebung</a:t>
            </a:r>
          </a:p>
        </p:txBody>
      </p:sp>
    </p:spTree>
    <p:extLst>
      <p:ext uri="{BB962C8B-B14F-4D97-AF65-F5344CB8AC3E}">
        <p14:creationId xmlns:p14="http://schemas.microsoft.com/office/powerpoint/2010/main" val="2910894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HERVORHEBUNG MIT VIEL INH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8A6D120-9FDF-4BA4-88F2-0C6E4507EEA9}"/>
              </a:ext>
            </a:extLst>
          </p:cNvPr>
          <p:cNvSpPr/>
          <p:nvPr userDrawn="1"/>
        </p:nvSpPr>
        <p:spPr>
          <a:xfrm>
            <a:off x="0" y="0"/>
            <a:ext cx="9144000" cy="686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F15F71-44DB-4D13-AE55-D28F1D1B7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1104000"/>
            <a:ext cx="8172000" cy="720000"/>
          </a:xfrm>
        </p:spPr>
        <p:txBody>
          <a:bodyPr/>
          <a:lstStyle>
            <a:lvl1pPr>
              <a:lnSpc>
                <a:spcPts val="44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3B6EDCF-E80D-4E83-A8E4-8D2B26F44C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000" y="1823999"/>
            <a:ext cx="8172000" cy="3888000"/>
          </a:xfrm>
        </p:spPr>
        <p:txBody>
          <a:bodyPr/>
          <a:lstStyle>
            <a:lvl1pPr>
              <a:lnSpc>
                <a:spcPts val="4400"/>
              </a:lnSpc>
              <a:spcAft>
                <a:spcPts val="0"/>
              </a:spcAft>
              <a:defRPr sz="3600" b="0">
                <a:solidFill>
                  <a:schemeClr val="bg1"/>
                </a:solidFill>
              </a:defRPr>
            </a:lvl1pPr>
            <a:lvl2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2pPr>
            <a:lvl3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3pPr>
            <a:lvl4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4pPr>
            <a:lvl5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5pPr>
            <a:lvl6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6pPr>
            <a:lvl7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7pPr>
            <a:lvl8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8pPr>
            <a:lvl9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Hervorhebung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051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 defTabSz="234000">
              <a:tabLst>
                <a:tab pos="234000" algn="l"/>
              </a:tabLst>
              <a:defRPr/>
            </a:lvl2pPr>
            <a:lvl3pPr defTabSz="234000">
              <a:tabLst>
                <a:tab pos="234000" algn="l"/>
              </a:tabLst>
              <a:defRPr/>
            </a:lvl3pPr>
            <a:lvl4pPr defTabSz="234000">
              <a:tabLst>
                <a:tab pos="234000" algn="l"/>
              </a:tabLst>
              <a:defRPr/>
            </a:lvl4pPr>
            <a:lvl5pPr defTabSz="234000">
              <a:tabLst>
                <a:tab pos="234000" algn="l"/>
              </a:tabLst>
              <a:defRPr/>
            </a:lvl5pPr>
            <a:lvl6pPr marL="0" indent="0" defTabSz="234000">
              <a:buFont typeface="+mj-lt"/>
              <a:buNone/>
              <a:tabLst>
                <a:tab pos="234000" algn="l"/>
              </a:tabLst>
              <a:defRPr/>
            </a:lvl6pPr>
            <a:lvl7pPr defTabSz="234000">
              <a:tabLst>
                <a:tab pos="234000" algn="l"/>
              </a:tabLst>
              <a:defRPr/>
            </a:lvl7pPr>
            <a:lvl8pPr defTabSz="234000">
              <a:tabLst>
                <a:tab pos="234000" algn="l"/>
              </a:tabLst>
              <a:defRPr/>
            </a:lvl8pPr>
            <a:lvl9pPr defTabSz="234000">
              <a:tabLst>
                <a:tab pos="234000" algn="l"/>
              </a:tabLst>
              <a:defRPr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058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//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Tabellenplatzhalter 4">
            <a:extLst>
              <a:ext uri="{FF2B5EF4-FFF2-40B4-BE49-F238E27FC236}">
                <a16:creationId xmlns:a16="http://schemas.microsoft.com/office/drawing/2014/main" id="{F5A8BB0B-4BD0-4791-8A9B-89C9D0000E3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68000" y="1224000"/>
            <a:ext cx="8172000" cy="448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Tabelle durch Klicken auf Symbol hinzufügen</a:t>
            </a:r>
            <a:endParaRPr lang="de-DE" dirty="0"/>
          </a:p>
        </p:txBody>
      </p:sp>
      <p:grpSp>
        <p:nvGrpSpPr>
          <p:cNvPr id="6" name="Regieanweisungen">
            <a:extLst>
              <a:ext uri="{FF2B5EF4-FFF2-40B4-BE49-F238E27FC236}">
                <a16:creationId xmlns:a16="http://schemas.microsoft.com/office/drawing/2014/main" id="{20CE116F-C667-495A-B654-8B72C3A079E7}"/>
              </a:ext>
            </a:extLst>
          </p:cNvPr>
          <p:cNvGrpSpPr/>
          <p:nvPr userDrawn="1"/>
        </p:nvGrpSpPr>
        <p:grpSpPr>
          <a:xfrm>
            <a:off x="-2628800" y="-624000"/>
            <a:ext cx="14833648" cy="8111999"/>
            <a:chOff x="-2628800" y="-468000"/>
            <a:chExt cx="14833648" cy="6083999"/>
          </a:xfrm>
        </p:grpSpPr>
        <p:sp>
          <p:nvSpPr>
            <p:cNvPr id="16" name="Listenebenen">
              <a:extLst>
                <a:ext uri="{FF2B5EF4-FFF2-40B4-BE49-F238E27FC236}">
                  <a16:creationId xmlns:a16="http://schemas.microsoft.com/office/drawing/2014/main" id="{84A0104B-AA90-4DE7-ADAE-6959FBC15DB1}"/>
                </a:ext>
              </a:extLst>
            </p:cNvPr>
            <p:cNvSpPr txBox="1"/>
            <p:nvPr userDrawn="1"/>
          </p:nvSpPr>
          <p:spPr>
            <a:xfrm rot="10800000" flipH="1" flipV="1">
              <a:off x="-2628800" y="1368000"/>
              <a:ext cx="2520800" cy="15277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Einfärbung einer Spalte/Zeile: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Markieren der Spalte/Zeile:</a:t>
              </a:r>
            </a:p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 Entwurf/Tabellentools &gt; Schattierung &gt;</a:t>
              </a:r>
            </a:p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Die gewünschte Farbe aus den Designfarben auswählen</a:t>
              </a:r>
            </a:p>
          </p:txBody>
        </p:sp>
        <p:sp>
          <p:nvSpPr>
            <p:cNvPr id="10" name="Zurücksetzen">
              <a:extLst>
                <a:ext uri="{FF2B5EF4-FFF2-40B4-BE49-F238E27FC236}">
                  <a16:creationId xmlns:a16="http://schemas.microsoft.com/office/drawing/2014/main" id="{431D1FFE-03BA-4520-A89B-CDD1BC7E4751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648000"/>
              <a:ext cx="1944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38EA8585-E11F-4D10-9DAB-78E6756B2D63}"/>
                </a:ext>
              </a:extLst>
            </p:cNvPr>
            <p:cNvSpPr txBox="1"/>
            <p:nvPr userDrawn="1"/>
          </p:nvSpPr>
          <p:spPr>
            <a:xfrm rot="10800000" flipH="1" flipV="1">
              <a:off x="431801" y="-468000"/>
              <a:ext cx="82804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334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Löschen einer Spalte/Zeile: 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Markieren der Spalte/Zeile: Layout &gt; Löschen &gt; Spalte bzw. Zeile löschen</a:t>
              </a:r>
            </a:p>
          </p:txBody>
        </p:sp>
        <p:sp>
          <p:nvSpPr>
            <p:cNvPr id="12" name="Fußzeile">
              <a:extLst>
                <a:ext uri="{FF2B5EF4-FFF2-40B4-BE49-F238E27FC236}">
                  <a16:creationId xmlns:a16="http://schemas.microsoft.com/office/drawing/2014/main" id="{4EFB3271-7B15-42ED-A704-B39FAEDC1436}"/>
                </a:ext>
              </a:extLst>
            </p:cNvPr>
            <p:cNvSpPr txBox="1"/>
            <p:nvPr userDrawn="1"/>
          </p:nvSpPr>
          <p:spPr>
            <a:xfrm rot="10800000" flipH="1" flipV="1">
              <a:off x="431800" y="5255998"/>
              <a:ext cx="8280400" cy="3600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334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3" name="Layoutwechsel">
              <a:extLst>
                <a:ext uri="{FF2B5EF4-FFF2-40B4-BE49-F238E27FC236}">
                  <a16:creationId xmlns:a16="http://schemas.microsoft.com/office/drawing/2014/main" id="{6BCDAEA0-53BC-4E57-84CA-5C530F05A90E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2283786"/>
              <a:ext cx="2952848" cy="10440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Einfügen einer Spalte/Zeile: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Markieren der Spalte/Zeile neben der eine weitere eingefügt werden soll: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Layout &gt; Hier die gewünschte Einfügeoption auswählen</a:t>
              </a:r>
            </a:p>
          </p:txBody>
        </p:sp>
      </p:grp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4573989D-8FFD-4555-AAB7-592C2CE3AC9F}"/>
              </a:ext>
            </a:extLst>
          </p:cNvPr>
          <p:cNvCxnSpPr/>
          <p:nvPr userDrawn="1"/>
        </p:nvCxnSpPr>
        <p:spPr>
          <a:xfrm>
            <a:off x="0" y="5980800"/>
            <a:ext cx="91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F3269418-AEC9-43D6-9A0C-41CA02546B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3658" b="-13658"/>
          <a:stretch/>
        </p:blipFill>
        <p:spPr>
          <a:xfrm>
            <a:off x="9252001" y="4437031"/>
            <a:ext cx="2067213" cy="115221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2031218-EEAC-48BA-9E70-5A915F7BB2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08000" y="6389280"/>
            <a:ext cx="1512000" cy="2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4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64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Vollbild durch klicken einfügen.</a:t>
            </a:r>
          </a:p>
        </p:txBody>
      </p:sp>
    </p:spTree>
    <p:extLst>
      <p:ext uri="{BB962C8B-B14F-4D97-AF65-F5344CB8AC3E}">
        <p14:creationId xmlns:p14="http://schemas.microsoft.com/office/powerpoint/2010/main" val="391117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2052000" y="624000"/>
            <a:ext cx="5040000" cy="448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7D7879-BA70-4DD0-99E9-74C1A1FA34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22CC4-3EFE-4A06-B194-FAB2C24ECE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C3B07E-B021-4B5C-9450-33EDD58444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51999" y="5270400"/>
            <a:ext cx="5040000" cy="432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325704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2" userDrawn="1">
          <p15:clr>
            <a:srgbClr val="FBAE40"/>
          </p15:clr>
        </p15:guide>
        <p15:guide id="2" pos="4468" userDrawn="1">
          <p15:clr>
            <a:srgbClr val="FBAE40"/>
          </p15:clr>
        </p15:guide>
        <p15:guide id="3" orient="horz" pos="388" userDrawn="1">
          <p15:clr>
            <a:srgbClr val="FBAE40"/>
          </p15:clr>
        </p15:guide>
        <p15:guide id="4" orient="horz" pos="322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8000" y="624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7D7879-BA70-4DD0-99E9-74C1A1FA34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22CC4-3EFE-4A06-B194-FAB2C24ECE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C3B07E-B021-4B5C-9450-33EDD58444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4320000"/>
            <a:ext cx="3960000" cy="1392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</a:t>
            </a:r>
            <a:r>
              <a:rPr lang="de-DE" dirty="0" err="1"/>
              <a:t>Bildunterzeile</a:t>
            </a:r>
            <a:r>
              <a:rPr lang="de-DE" dirty="0"/>
              <a:t>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CFABEA7C-7103-4FAC-AAB1-B8FF068486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80000" y="624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9CA26BD8-E4CD-4A9F-ACC0-895F1FD274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4320000"/>
            <a:ext cx="3960000" cy="1392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</a:t>
            </a:r>
            <a:r>
              <a:rPr lang="de-DE" dirty="0" err="1"/>
              <a:t>Bildunterzeile</a:t>
            </a:r>
            <a:r>
              <a:rPr lang="de-DE" dirty="0"/>
              <a:t> // für weitere Ebenen (Text)  &gt;&gt; Menü &gt; Start &gt; Absatz &gt; Listenebene erhöhen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622643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 userDrawn="1">
          <p15:clr>
            <a:srgbClr val="FBAE40"/>
          </p15:clr>
        </p15:guide>
        <p15:guide id="2" pos="5443" userDrawn="1">
          <p15:clr>
            <a:srgbClr val="FBAE40"/>
          </p15:clr>
        </p15:guide>
        <p15:guide id="3" orient="horz" pos="388" userDrawn="1">
          <p15:clr>
            <a:srgbClr val="FBAE40"/>
          </p15:clr>
        </p15:guide>
        <p15:guide id="4" orient="horz" pos="2617" userDrawn="1">
          <p15:clr>
            <a:srgbClr val="FBAE40"/>
          </p15:clr>
        </p15:guide>
        <p15:guide id="5" pos="279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inkl.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8000" y="1272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7D7879-BA70-4DD0-99E9-74C1A1FA34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22CC4-3EFE-4A06-B194-FAB2C24ECE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C3B07E-B021-4B5C-9450-33EDD58444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4944000"/>
            <a:ext cx="3960000" cy="768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CFABEA7C-7103-4FAC-AAB1-B8FF068486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80000" y="1272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9CA26BD8-E4CD-4A9F-ACC0-895F1FD274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4944000"/>
            <a:ext cx="3960000" cy="768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B3784F-BC20-4A45-986C-728B00F596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</p:spTree>
    <p:extLst>
      <p:ext uri="{BB962C8B-B14F-4D97-AF65-F5344CB8AC3E}">
        <p14:creationId xmlns:p14="http://schemas.microsoft.com/office/powerpoint/2010/main" val="426225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 userDrawn="1">
          <p15:clr>
            <a:srgbClr val="FBAE40"/>
          </p15:clr>
        </p15:guide>
        <p15:guide id="3" orient="horz" pos="795" userDrawn="1">
          <p15:clr>
            <a:srgbClr val="FBAE40"/>
          </p15:clr>
        </p15:guide>
        <p15:guide id="4" orient="horz" pos="3025" userDrawn="1">
          <p15:clr>
            <a:srgbClr val="FBAE40"/>
          </p15:clr>
        </p15:guide>
        <p15:guide id="5" pos="2790" userDrawn="1">
          <p15:clr>
            <a:srgbClr val="FBAE40"/>
          </p15:clr>
        </p15:guide>
        <p15:guide id="6" pos="54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468000" y="528000"/>
            <a:ext cx="7560000" cy="62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KAPITEL | CHART-HEADLINE</a:t>
            </a:r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468000" y="1224000"/>
            <a:ext cx="7560000" cy="44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(Text und Aufzählungen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360000" y="7365485"/>
            <a:ext cx="4284008" cy="2399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9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720000" y="6425640"/>
            <a:ext cx="6300000" cy="14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9pPr>
          </a:lstStyle>
          <a:p>
            <a:r>
              <a:rPr lang="de-DE" dirty="0"/>
              <a:t>Titel | ggf. weitere Angaben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324000" y="6425640"/>
            <a:ext cx="252000" cy="14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9pPr>
          </a:lstStyle>
          <a:p>
            <a:fld id="{6C8FC03C-C266-4645-ABC5-645062898383}" type="slidenum">
              <a:rPr lang="de-DE" smtClean="0"/>
              <a:pPr/>
              <a:t>‹Nr.›</a:t>
            </a:fld>
            <a:r>
              <a:rPr lang="de-DE" dirty="0"/>
              <a:t> </a:t>
            </a:r>
          </a:p>
        </p:txBody>
      </p:sp>
      <p:grpSp>
        <p:nvGrpSpPr>
          <p:cNvPr id="31" name="Regieanweisungen"/>
          <p:cNvGrpSpPr/>
          <p:nvPr userDrawn="1"/>
        </p:nvGrpSpPr>
        <p:grpSpPr>
          <a:xfrm>
            <a:off x="-2088000" y="-624000"/>
            <a:ext cx="13284000" cy="8111999"/>
            <a:chOff x="-2088000" y="-468000"/>
            <a:chExt cx="13284000" cy="6083999"/>
          </a:xfrm>
        </p:grpSpPr>
        <p:grpSp>
          <p:nvGrpSpPr>
            <p:cNvPr id="29" name="Listenebenen"/>
            <p:cNvGrpSpPr/>
            <p:nvPr userDrawn="1"/>
          </p:nvGrpSpPr>
          <p:grpSpPr>
            <a:xfrm>
              <a:off x="-2088000" y="1368000"/>
              <a:ext cx="1980000" cy="2319874"/>
              <a:chOff x="-2088000" y="1368000"/>
              <a:chExt cx="1980000" cy="2319874"/>
            </a:xfrm>
          </p:grpSpPr>
          <p:sp>
            <p:nvSpPr>
              <p:cNvPr id="12" name="Text // Listenebene erhöhen"/>
              <p:cNvSpPr txBox="1"/>
              <p:nvPr userDrawn="1"/>
            </p:nvSpPr>
            <p:spPr>
              <a:xfrm>
                <a:off x="-2016000" y="2787874"/>
                <a:ext cx="936000" cy="396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9059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9059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13" name="Text // Listenebene verringern"/>
              <p:cNvSpPr txBox="1"/>
              <p:nvPr userDrawn="1"/>
            </p:nvSpPr>
            <p:spPr>
              <a:xfrm>
                <a:off x="-2016000" y="3291874"/>
                <a:ext cx="936000" cy="396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9059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9059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5" name="Listenebenen"/>
              <p:cNvSpPr txBox="1"/>
              <p:nvPr userDrawn="1"/>
            </p:nvSpPr>
            <p:spPr>
              <a:xfrm rot="10800000" flipH="1" flipV="1">
                <a:off x="-2088000" y="1368000"/>
                <a:ext cx="1980000" cy="828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059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Listen erstellen</a:t>
                </a:r>
              </a:p>
              <a:p>
                <a:pPr marL="0" marR="0" lvl="0" indent="0" algn="r" defTabSz="9059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Wechseln Sie die Textebene</a:t>
                </a:r>
              </a:p>
              <a:p>
                <a:pPr marL="0" marR="0" lvl="0" indent="0" algn="r" defTabSz="9059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7" name="Bild // Listenebene verringern"/>
              <p:cNvPicPr>
                <a:picLocks noChangeAspect="1"/>
              </p:cNvPicPr>
              <p:nvPr userDrawn="1"/>
            </p:nvPicPr>
            <p:blipFill rotWithShape="1">
              <a:blip r:embed="rId18"/>
              <a:srcRect t="-16667" b="-16667"/>
              <a:stretch/>
            </p:blipFill>
            <p:spPr>
              <a:xfrm>
                <a:off x="-963360" y="3291874"/>
                <a:ext cx="855360" cy="396000"/>
              </a:xfrm>
              <a:prstGeom prst="rect">
                <a:avLst/>
              </a:prstGeom>
            </p:spPr>
          </p:pic>
          <p:pic>
            <p:nvPicPr>
              <p:cNvPr id="28" name="Bild // Listenebene erhöhen"/>
              <p:cNvPicPr>
                <a:picLocks noChangeAspect="1"/>
              </p:cNvPicPr>
              <p:nvPr userDrawn="1"/>
            </p:nvPicPr>
            <p:blipFill rotWithShape="1">
              <a:blip r:embed="rId19"/>
              <a:srcRect t="-16667" b="-16667"/>
              <a:stretch/>
            </p:blipFill>
            <p:spPr>
              <a:xfrm>
                <a:off x="-963360" y="2787874"/>
                <a:ext cx="855360" cy="396000"/>
              </a:xfrm>
              <a:prstGeom prst="rect">
                <a:avLst/>
              </a:prstGeom>
            </p:spPr>
          </p:pic>
        </p:grpSp>
        <p:sp>
          <p:nvSpPr>
            <p:cNvPr id="14" name="Zurücksetzen"/>
            <p:cNvSpPr txBox="1"/>
            <p:nvPr userDrawn="1"/>
          </p:nvSpPr>
          <p:spPr>
            <a:xfrm rot="10800000" flipH="1" flipV="1">
              <a:off x="9252000" y="648000"/>
              <a:ext cx="1944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31801" y="-468000"/>
              <a:ext cx="82804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334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Menü: 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sp>
          <p:nvSpPr>
            <p:cNvPr id="16" name="Fußzeile"/>
            <p:cNvSpPr txBox="1"/>
            <p:nvPr userDrawn="1"/>
          </p:nvSpPr>
          <p:spPr>
            <a:xfrm rot="10800000" flipH="1" flipV="1">
              <a:off x="431800" y="5255998"/>
              <a:ext cx="8280400" cy="3600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334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2283786"/>
              <a:ext cx="1944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</p:grp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61B1FA0-8233-4248-B899-BF9702E3E986}"/>
              </a:ext>
            </a:extLst>
          </p:cNvPr>
          <p:cNvCxnSpPr/>
          <p:nvPr userDrawn="1"/>
        </p:nvCxnSpPr>
        <p:spPr>
          <a:xfrm>
            <a:off x="0" y="5980800"/>
            <a:ext cx="91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>
            <a:extLst>
              <a:ext uri="{FF2B5EF4-FFF2-40B4-BE49-F238E27FC236}">
                <a16:creationId xmlns:a16="http://schemas.microsoft.com/office/drawing/2014/main" id="{68984D9D-2F10-4AA5-A9C1-72F3ADD0FB94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7308000" y="6389280"/>
            <a:ext cx="1512000" cy="2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1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67" r:id="rId5"/>
    <p:sldLayoutId id="2147483658" r:id="rId6"/>
    <p:sldLayoutId id="2147483659" r:id="rId7"/>
    <p:sldLayoutId id="2147483660" r:id="rId8"/>
    <p:sldLayoutId id="2147483661" r:id="rId9"/>
    <p:sldLayoutId id="2147483663" r:id="rId10"/>
    <p:sldLayoutId id="2147483662" r:id="rId11"/>
    <p:sldLayoutId id="2147483664" r:id="rId12"/>
    <p:sldLayoutId id="2147483665" r:id="rId13"/>
    <p:sldLayoutId id="2147483666" r:id="rId14"/>
    <p:sldLayoutId id="2147483654" r:id="rId15"/>
    <p:sldLayoutId id="2147483655" r:id="rId16"/>
  </p:sldLayoutIdLst>
  <p:hf hdr="0" dt="0"/>
  <p:txStyles>
    <p:title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700" b="0" kern="1200" baseline="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1200"/>
        </a:spcAft>
        <a:buSzPct val="75000"/>
        <a:buFont typeface="Arial" panose="020B0604020202020204" pitchFamily="34" charset="0"/>
        <a:buNone/>
        <a:defRPr sz="1500" b="1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None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34000" indent="-23400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bg2"/>
        </a:buClr>
        <a:buSzPct val="100000"/>
        <a:buFont typeface="Wingdings" panose="05000000000000000000" pitchFamily="2" charset="2"/>
        <a:buChar char="§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468000" indent="-23400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702000" indent="-23400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None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None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None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None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2" userDrawn="1">
          <p15:clr>
            <a:srgbClr val="5ACBF0"/>
          </p15:clr>
        </p15:guide>
        <p15:guide id="2" pos="5059" userDrawn="1">
          <p15:clr>
            <a:srgbClr val="5ACBF0"/>
          </p15:clr>
        </p15:guide>
        <p15:guide id="3" orient="horz" pos="327" userDrawn="1">
          <p15:clr>
            <a:srgbClr val="5ACBF0"/>
          </p15:clr>
        </p15:guide>
        <p15:guide id="4" orient="horz" pos="3600" userDrawn="1">
          <p15:clr>
            <a:srgbClr val="5ACBF0"/>
          </p15:clr>
        </p15:guide>
        <p15:guide id="5" pos="544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3F806E7C-E56D-41BC-8AA6-00785CAB7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880" y="6042980"/>
            <a:ext cx="7560000" cy="7655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altLang="de-DE" dirty="0"/>
              <a:t>Simon Ress</a:t>
            </a:r>
          </a:p>
          <a:p>
            <a:pPr>
              <a:lnSpc>
                <a:spcPct val="100000"/>
              </a:lnSpc>
            </a:pPr>
            <a:r>
              <a:rPr lang="de-DE" altLang="de-DE" dirty="0"/>
              <a:t>Faculty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Social</a:t>
            </a:r>
            <a:r>
              <a:rPr lang="de-DE" altLang="de-DE" dirty="0"/>
              <a:t> Science</a:t>
            </a:r>
          </a:p>
          <a:p>
            <a:pPr>
              <a:lnSpc>
                <a:spcPct val="100000"/>
              </a:lnSpc>
            </a:pPr>
            <a:r>
              <a:rPr lang="de-DE" altLang="de-DE" dirty="0"/>
              <a:t>Chair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Social</a:t>
            </a:r>
            <a:r>
              <a:rPr lang="de-DE" altLang="de-DE" dirty="0"/>
              <a:t> Science Data Analysis &amp; Chair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Comparative</a:t>
            </a:r>
            <a:r>
              <a:rPr lang="de-DE" altLang="de-DE" dirty="0"/>
              <a:t> Political Science 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91F5E70-F6F5-4247-85F2-66AA884F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80" y="5610980"/>
            <a:ext cx="4164128" cy="432000"/>
          </a:xfrm>
        </p:spPr>
        <p:txBody>
          <a:bodyPr/>
          <a:lstStyle/>
          <a:p>
            <a:r>
              <a:rPr lang="de-DE" altLang="de-DE" dirty="0" err="1"/>
              <a:t>Introduction</a:t>
            </a:r>
            <a:r>
              <a:rPr lang="de-DE" altLang="de-DE" dirty="0"/>
              <a:t> TO R</a:t>
            </a:r>
            <a:endParaRPr lang="de-DE" dirty="0"/>
          </a:p>
        </p:txBody>
      </p:sp>
      <p:pic>
        <p:nvPicPr>
          <p:cNvPr id="9" name="Bildplatzhalter 8" descr="Ein Bild, das Outdoorobjekt, Spinnennetz enthält.&#10;&#10;Automatisch generierte Beschreibung">
            <a:extLst>
              <a:ext uri="{FF2B5EF4-FFF2-40B4-BE49-F238E27FC236}">
                <a16:creationId xmlns:a16="http://schemas.microsoft.com/office/drawing/2014/main" id="{4CD4CCC9-F5BC-4108-BF9E-9B4CEEC4E0A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988" r="2988"/>
          <a:stretch>
            <a:fillRect/>
          </a:stretch>
        </p:blipFill>
        <p:spPr/>
      </p:pic>
      <p:pic>
        <p:nvPicPr>
          <p:cNvPr id="7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673" y="0"/>
            <a:ext cx="1484783" cy="148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93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28000"/>
            <a:ext cx="7560000" cy="812768"/>
          </a:xfrm>
        </p:spPr>
        <p:txBody>
          <a:bodyPr/>
          <a:lstStyle/>
          <a:p>
            <a:r>
              <a:rPr lang="de-DE" altLang="de-DE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altLang="de-DE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altLang="de-DE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R?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68000" y="1484784"/>
            <a:ext cx="7560000" cy="4488000"/>
          </a:xfrm>
        </p:spPr>
        <p:txBody>
          <a:bodyPr/>
          <a:lstStyle/>
          <a:p>
            <a:pPr marL="285750" indent="-180000">
              <a:buFont typeface="Courier New" panose="02070309020205020404" pitchFamily="49" charset="0"/>
              <a:buChar char="o"/>
            </a:pPr>
            <a:r>
              <a:rPr lang="en-US" b="0" dirty="0"/>
              <a:t>R is a comprehensive statistical environment and programming language for professional data analysis and graphical display</a:t>
            </a:r>
          </a:p>
          <a:p>
            <a:pPr marL="285750" indent="-180000">
              <a:buFont typeface="Courier New" panose="02070309020205020404" pitchFamily="49" charset="0"/>
              <a:buChar char="o"/>
            </a:pPr>
            <a:r>
              <a:rPr lang="en-US" b="0" dirty="0"/>
              <a:t>It is a GNU project which is similar to the S language and environment which was developed at Bell Laboratories</a:t>
            </a:r>
          </a:p>
          <a:p>
            <a:pPr marL="285750" indent="-180000">
              <a:buFont typeface="Courier New" panose="02070309020205020404" pitchFamily="49" charset="0"/>
              <a:buChar char="o"/>
            </a:pPr>
            <a:r>
              <a:rPr lang="en-US" b="0" dirty="0"/>
              <a:t>Webpage: http://www.r-project.org </a:t>
            </a:r>
          </a:p>
          <a:p>
            <a:r>
              <a:rPr lang="en-US" dirty="0"/>
              <a:t>Advantages: </a:t>
            </a:r>
          </a:p>
          <a:p>
            <a:pPr marL="285750" indent="-180000">
              <a:buFont typeface="Courier New" panose="02070309020205020404" pitchFamily="49" charset="0"/>
              <a:buChar char="o"/>
            </a:pPr>
            <a:r>
              <a:rPr lang="en-US" b="0" dirty="0"/>
              <a:t>R is free</a:t>
            </a:r>
          </a:p>
          <a:p>
            <a:pPr marL="285750" indent="-180000">
              <a:buFont typeface="Courier New" panose="02070309020205020404" pitchFamily="49" charset="0"/>
              <a:buChar char="o"/>
            </a:pPr>
            <a:r>
              <a:rPr lang="en-US" b="0" dirty="0"/>
              <a:t>It runs on a variety of platforms including Windows, Unix and MacOS.</a:t>
            </a:r>
          </a:p>
          <a:p>
            <a:pPr marL="285750" indent="-180000">
              <a:buFont typeface="Courier New" panose="02070309020205020404" pitchFamily="49" charset="0"/>
              <a:buChar char="o"/>
            </a:pPr>
            <a:r>
              <a:rPr lang="en-US" b="0" dirty="0"/>
              <a:t>New statistical methods are usually first implemented in R</a:t>
            </a:r>
          </a:p>
          <a:p>
            <a:pPr marL="285750" indent="-180000">
              <a:buFont typeface="Courier New" panose="02070309020205020404" pitchFamily="49" charset="0"/>
              <a:buChar char="o"/>
            </a:pPr>
            <a:r>
              <a:rPr lang="en-US" b="0" dirty="0"/>
              <a:t>It has state-of-the-art graphics capabilities</a:t>
            </a:r>
          </a:p>
          <a:p>
            <a:pPr marL="285750" indent="-180000">
              <a:buFont typeface="Courier New" panose="02070309020205020404" pitchFamily="49" charset="0"/>
              <a:buChar char="o"/>
            </a:pPr>
            <a:r>
              <a:rPr lang="en-US" b="0" dirty="0"/>
              <a:t>Lots of help due to collaborative project </a:t>
            </a:r>
          </a:p>
          <a:p>
            <a:r>
              <a:rPr lang="en-US" dirty="0" err="1"/>
              <a:t>Disdvantages</a:t>
            </a:r>
            <a:r>
              <a:rPr lang="en-US" dirty="0"/>
              <a:t>: </a:t>
            </a:r>
          </a:p>
          <a:p>
            <a:pPr marL="285750" indent="-180000">
              <a:buFont typeface="Courier New" panose="02070309020205020404" pitchFamily="49" charset="0"/>
              <a:buChar char="o"/>
            </a:pPr>
            <a:r>
              <a:rPr lang="en-US" b="0" dirty="0"/>
              <a:t>R has a steep learning curve</a:t>
            </a:r>
            <a:br>
              <a:rPr lang="de-DE" altLang="de-DE" sz="6400" dirty="0">
                <a:solidFill>
                  <a:srgbClr val="94C11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1200" dirty="0">
              <a:solidFill>
                <a:srgbClr val="17365C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SzTx/>
              <a:defRPr/>
            </a:pPr>
            <a:endParaRPr lang="de-DE" sz="1200" dirty="0">
              <a:solidFill>
                <a:srgbClr val="17365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id="{9E032F54-520F-489B-927A-E982924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000" y="6372885"/>
            <a:ext cx="252000" cy="133671"/>
          </a:xfrm>
        </p:spPr>
        <p:txBody>
          <a:bodyPr/>
          <a:lstStyle/>
          <a:p>
            <a:fld id="{C1216835-15C5-4AC8-BDA2-C07B36BAEB2E}" type="slidenum">
              <a:rPr lang="de-DE" dirty="0"/>
              <a:t>2</a:t>
            </a:fld>
            <a:r>
              <a:rPr lang="de-DE" dirty="0"/>
              <a:t> </a:t>
            </a:r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F1546C1F-C8E2-4D5F-AE66-90EA4CF0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6000" y="6425640"/>
            <a:ext cx="6444000" cy="144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de-DE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RESS – Introduction to R</a:t>
            </a:r>
          </a:p>
          <a:p>
            <a:pPr>
              <a:spcBef>
                <a:spcPct val="0"/>
              </a:spcBef>
            </a:pPr>
            <a:endParaRPr lang="de-DE" altLang="de-DE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14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28000"/>
            <a:ext cx="7560000" cy="812768"/>
          </a:xfrm>
        </p:spPr>
        <p:txBody>
          <a:bodyPr/>
          <a:lstStyle/>
          <a:p>
            <a:r>
              <a:rPr lang="de-DE" altLang="de-DE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altLang="de-DE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altLang="de-DE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  <a:r>
              <a:rPr lang="de-DE" altLang="de-DE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68000" y="1484784"/>
            <a:ext cx="7560000" cy="4488000"/>
          </a:xfrm>
        </p:spPr>
        <p:txBody>
          <a:bodyPr/>
          <a:lstStyle/>
          <a:p>
            <a:pPr marL="285750" indent="-18000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de-DE" b="0" dirty="0"/>
              <a:t>Powerful IDE (</a:t>
            </a:r>
            <a:r>
              <a:rPr lang="de-DE" b="0" dirty="0" err="1"/>
              <a:t>integrated</a:t>
            </a:r>
            <a:r>
              <a:rPr lang="de-DE" b="0" dirty="0"/>
              <a:t> </a:t>
            </a:r>
            <a:r>
              <a:rPr lang="de-DE" b="0" dirty="0" err="1"/>
              <a:t>development</a:t>
            </a:r>
            <a:r>
              <a:rPr lang="de-DE" b="0" dirty="0"/>
              <a:t> </a:t>
            </a:r>
            <a:r>
              <a:rPr lang="de-DE" b="0" dirty="0" err="1"/>
              <a:t>environment</a:t>
            </a:r>
            <a:r>
              <a:rPr lang="de-DE" b="0" dirty="0"/>
              <a:t>) </a:t>
            </a:r>
            <a:r>
              <a:rPr lang="de-DE" b="0" dirty="0" err="1"/>
              <a:t>for</a:t>
            </a:r>
            <a:r>
              <a:rPr lang="de-DE" b="0" dirty="0"/>
              <a:t> R</a:t>
            </a:r>
          </a:p>
          <a:p>
            <a:pPr marL="519750" lvl="2" indent="-18000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de-DE" b="0" dirty="0" err="1"/>
              <a:t>Some</a:t>
            </a:r>
            <a:r>
              <a:rPr lang="de-DE" b="0" dirty="0"/>
              <a:t> features:</a:t>
            </a:r>
          </a:p>
          <a:p>
            <a:pPr marL="753750" lvl="3" indent="-18000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/>
              <a:t>Tab-completion of filenames, function names and arguments</a:t>
            </a:r>
          </a:p>
          <a:p>
            <a:pPr marL="753750" lvl="3" indent="-18000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de-DE" dirty="0" err="1"/>
              <a:t>Full-featured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editor</a:t>
            </a:r>
            <a:r>
              <a:rPr lang="de-DE" dirty="0"/>
              <a:t> (</a:t>
            </a:r>
            <a:r>
              <a:rPr lang="en-US" dirty="0"/>
              <a:t>e.g. syntax highlighting, parenthesis and bracket matching, find/replace with regular expressions)</a:t>
            </a:r>
          </a:p>
          <a:p>
            <a:pPr marL="753750" lvl="3" indent="-18000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de-DE" dirty="0"/>
              <a:t>The </a:t>
            </a:r>
            <a:r>
              <a:rPr lang="de-DE" dirty="0" err="1"/>
              <a:t>graphical</a:t>
            </a:r>
            <a:r>
              <a:rPr lang="de-DE" dirty="0"/>
              <a:t> </a:t>
            </a:r>
            <a:r>
              <a:rPr lang="de-DE" dirty="0" err="1"/>
              <a:t>workspace</a:t>
            </a:r>
            <a:endParaRPr lang="de-DE" dirty="0"/>
          </a:p>
          <a:p>
            <a:pPr marL="753750" lvl="3" indent="-18000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de-DE" dirty="0" err="1"/>
              <a:t>Seamless</a:t>
            </a:r>
            <a:r>
              <a:rPr lang="de-DE" dirty="0"/>
              <a:t> 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Rmarkdown</a:t>
            </a:r>
            <a:r>
              <a:rPr lang="de-DE" dirty="0"/>
              <a:t>, </a:t>
            </a:r>
            <a:r>
              <a:rPr lang="de-DE" dirty="0" err="1"/>
              <a:t>knitr</a:t>
            </a:r>
            <a:r>
              <a:rPr lang="de-DE" dirty="0"/>
              <a:t>, GIT and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tools</a:t>
            </a:r>
            <a:endParaRPr lang="de-DE" dirty="0"/>
          </a:p>
          <a:p>
            <a:pPr marL="753750" lvl="3" indent="-180000"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de-DE" b="0" dirty="0"/>
          </a:p>
          <a:p>
            <a:pPr marL="285750" indent="-180000">
              <a:buFont typeface="Courier New" panose="02070309020205020404" pitchFamily="49" charset="0"/>
              <a:buChar char="o"/>
            </a:pPr>
            <a:r>
              <a:rPr lang="en-US" b="0" dirty="0"/>
              <a:t>Its free and open source, and works on Windows, Mac, and Linux and over the web. </a:t>
            </a:r>
          </a:p>
          <a:p>
            <a:pPr marL="285750" indent="-180000">
              <a:buFont typeface="Courier New" panose="02070309020205020404" pitchFamily="49" charset="0"/>
              <a:buChar char="o"/>
            </a:pPr>
            <a:r>
              <a:rPr lang="en-US" b="0" dirty="0"/>
              <a:t>Webpage: </a:t>
            </a:r>
            <a:r>
              <a:rPr lang="en-US" b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https://www.rstudio.com/</a:t>
            </a:r>
            <a:endParaRPr lang="en-US" b="0" dirty="0"/>
          </a:p>
          <a:p>
            <a:pPr lvl="0">
              <a:lnSpc>
                <a:spcPct val="100000"/>
              </a:lnSpc>
              <a:spcAft>
                <a:spcPts val="0"/>
              </a:spcAft>
              <a:buSzTx/>
              <a:defRPr/>
            </a:pPr>
            <a:endParaRPr lang="de-DE" sz="1200" dirty="0">
              <a:solidFill>
                <a:srgbClr val="17365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F1546C1F-C8E2-4D5F-AE66-90EA4CF0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6000" y="6425640"/>
            <a:ext cx="6444000" cy="144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de-DE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RESS – Introduction to R</a:t>
            </a:r>
          </a:p>
          <a:p>
            <a:pPr>
              <a:spcBef>
                <a:spcPct val="0"/>
              </a:spcBef>
            </a:pPr>
            <a:endParaRPr lang="de-DE" altLang="de-DE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06A572D7-931C-46D9-A22E-F1313204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000" y="6372885"/>
            <a:ext cx="252000" cy="133671"/>
          </a:xfrm>
        </p:spPr>
        <p:txBody>
          <a:bodyPr/>
          <a:lstStyle/>
          <a:p>
            <a:fld id="{C1216835-15C5-4AC8-BDA2-C07B36BAEB2E}" type="slidenum">
              <a:rPr lang="de-DE" dirty="0"/>
              <a:t>3</a:t>
            </a:fld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079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28000"/>
            <a:ext cx="7560000" cy="812768"/>
          </a:xfrm>
        </p:spPr>
        <p:txBody>
          <a:bodyPr/>
          <a:lstStyle/>
          <a:p>
            <a:r>
              <a:rPr lang="en-US" altLang="de-DE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between R and RStudio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68000" y="1484784"/>
            <a:ext cx="7560000" cy="4488000"/>
          </a:xfrm>
        </p:spPr>
        <p:txBody>
          <a:bodyPr/>
          <a:lstStyle/>
          <a:p>
            <a:pPr marL="285750" indent="-180000">
              <a:buFont typeface="Courier New" panose="02070309020205020404" pitchFamily="49" charset="0"/>
              <a:buChar char="o"/>
            </a:pPr>
            <a:r>
              <a:rPr lang="en-US" b="0" dirty="0"/>
              <a:t>Before you can ask your computer to save some numbers, you’ll need to know how to talk to it</a:t>
            </a:r>
          </a:p>
          <a:p>
            <a:pPr marL="285750" indent="-180000">
              <a:buFont typeface="Courier New" panose="02070309020205020404" pitchFamily="49" charset="0"/>
              <a:buChar char="o"/>
            </a:pPr>
            <a:r>
              <a:rPr lang="en-US" b="0" dirty="0"/>
              <a:t>That’s where R and RStudio come in   </a:t>
            </a:r>
          </a:p>
          <a:p>
            <a:pPr marL="285750" indent="-180000">
              <a:buFont typeface="Courier New" panose="02070309020205020404" pitchFamily="49" charset="0"/>
              <a:buChar char="o"/>
            </a:pPr>
            <a:r>
              <a:rPr lang="en-US" b="0" dirty="0"/>
              <a:t>RStudio gives you a way to talk to your computer  </a:t>
            </a:r>
          </a:p>
          <a:p>
            <a:pPr marL="285750" indent="-180000">
              <a:buFont typeface="Courier New" panose="02070309020205020404" pitchFamily="49" charset="0"/>
              <a:buChar char="o"/>
            </a:pPr>
            <a:r>
              <a:rPr lang="en-US" b="0" dirty="0"/>
              <a:t>R gives you a language to speak in  </a:t>
            </a:r>
          </a:p>
          <a:p>
            <a:pPr marL="285750" indent="-180000">
              <a:buFont typeface="Courier New" panose="02070309020205020404" pitchFamily="49" charset="0"/>
              <a:buChar char="o"/>
            </a:pPr>
            <a:r>
              <a:rPr lang="en-US" b="0" dirty="0"/>
              <a:t>Usually, you don't interact with R directly, you just have to have it installed</a:t>
            </a:r>
          </a:p>
          <a:p>
            <a:pPr marL="285750" indent="-180000">
              <a:buFont typeface="Courier New" panose="02070309020205020404" pitchFamily="49" charset="0"/>
              <a:buChar char="o"/>
            </a:pPr>
            <a:r>
              <a:rPr lang="en-US" b="0" dirty="0"/>
              <a:t>To get started, open RStudio just as you would open any other application on your computer</a:t>
            </a:r>
          </a:p>
          <a:p>
            <a:pPr marL="105750"/>
            <a:endParaRPr lang="en-US" b="0" dirty="0"/>
          </a:p>
          <a:p>
            <a:pPr marL="285750" indent="-180000">
              <a:lnSpc>
                <a:spcPct val="10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000" b="0" dirty="0"/>
              <a:t>WHEN DO WE COMPILE?</a:t>
            </a:r>
          </a:p>
          <a:p>
            <a:pPr marL="519750" lvl="2" indent="-180000">
              <a:lnSpc>
                <a:spcPct val="10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000" b="0" dirty="0"/>
              <a:t>In some languages, like C, Java, and FORTRAN, you have to compile your human-readable code into machine-readable code (often 1s and 0s) before you can run it</a:t>
            </a:r>
          </a:p>
          <a:p>
            <a:pPr marL="519750" lvl="2" indent="-180000">
              <a:lnSpc>
                <a:spcPct val="10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000" b="0" dirty="0"/>
              <a:t> If you’ve programmed in such a language before, you may wonder whether you have to compile your R code before you can use it. </a:t>
            </a:r>
          </a:p>
          <a:p>
            <a:pPr marL="519750" lvl="2" indent="-180000">
              <a:lnSpc>
                <a:spcPct val="100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000" b="0" dirty="0"/>
              <a:t>The answer is no. R is a dynamic programming language, which means R automatically interprets your code as you run it.</a:t>
            </a:r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F1546C1F-C8E2-4D5F-AE66-90EA4CF0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6000" y="6425640"/>
            <a:ext cx="6444000" cy="144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de-DE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RESS – Introduction to R</a:t>
            </a:r>
          </a:p>
          <a:p>
            <a:pPr>
              <a:spcBef>
                <a:spcPct val="0"/>
              </a:spcBef>
            </a:pPr>
            <a:endParaRPr lang="de-DE" altLang="de-DE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AA5B04D8-62A6-40DB-B7DA-B121576D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000" y="6372885"/>
            <a:ext cx="252000" cy="133671"/>
          </a:xfrm>
        </p:spPr>
        <p:txBody>
          <a:bodyPr/>
          <a:lstStyle/>
          <a:p>
            <a:fld id="{C1216835-15C5-4AC8-BDA2-C07B36BAEB2E}" type="slidenum">
              <a:rPr lang="de-DE" dirty="0"/>
              <a:t>4</a:t>
            </a:fld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631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28000"/>
            <a:ext cx="7560000" cy="812768"/>
          </a:xfrm>
        </p:spPr>
        <p:txBody>
          <a:bodyPr/>
          <a:lstStyle/>
          <a:p>
            <a:r>
              <a:rPr lang="de-DE" altLang="de-DE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</a:t>
            </a:r>
            <a:r>
              <a:rPr lang="de-DE" altLang="de-DE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68000" y="1484784"/>
            <a:ext cx="7560000" cy="4488000"/>
          </a:xfrm>
        </p:spPr>
        <p:txBody>
          <a:bodyPr/>
          <a:lstStyle/>
          <a:p>
            <a:pPr marL="342900" indent="-216000">
              <a:buFont typeface="+mj-lt"/>
              <a:buAutoNum type="arabicPeriod"/>
            </a:pPr>
            <a:r>
              <a:rPr lang="en-US" b="0" dirty="0"/>
              <a:t>Open </a:t>
            </a:r>
            <a:r>
              <a:rPr lang="en-US" b="0" dirty="0" err="1"/>
              <a:t>Rstudio</a:t>
            </a:r>
            <a:r>
              <a:rPr lang="en-US" b="0" dirty="0"/>
              <a:t> </a:t>
            </a:r>
          </a:p>
          <a:p>
            <a:pPr marL="342900" indent="-216000">
              <a:buFont typeface="+mj-lt"/>
              <a:buAutoNum type="arabicPeriod"/>
            </a:pPr>
            <a:r>
              <a:rPr lang="en-US" b="0" dirty="0"/>
              <a:t>Open a new or pre-existing script in </a:t>
            </a:r>
            <a:r>
              <a:rPr lang="en-US" b="0" dirty="0" err="1"/>
              <a:t>Rstudio</a:t>
            </a:r>
            <a:r>
              <a:rPr lang="en-US" b="0" dirty="0"/>
              <a:t> (extension .R) </a:t>
            </a:r>
          </a:p>
          <a:p>
            <a:pPr marL="342900" indent="-216000">
              <a:buFont typeface="+mj-lt"/>
              <a:buAutoNum type="arabicPeriod"/>
            </a:pPr>
            <a:r>
              <a:rPr lang="en-US" b="0" dirty="0"/>
              <a:t>Set working directory with </a:t>
            </a:r>
            <a:r>
              <a:rPr lang="en-US" b="0" dirty="0" err="1"/>
              <a:t>setwd</a:t>
            </a:r>
            <a:r>
              <a:rPr lang="en-US" b="0" dirty="0"/>
              <a:t>("path2directory") </a:t>
            </a:r>
          </a:p>
          <a:p>
            <a:pPr marL="342900" indent="-216000">
              <a:buFont typeface="+mj-lt"/>
              <a:buAutoNum type="arabicPeriod"/>
            </a:pPr>
            <a:r>
              <a:rPr lang="en-US" b="0" dirty="0"/>
              <a:t>Load (and install) required libraries Install with </a:t>
            </a:r>
            <a:r>
              <a:rPr lang="en-US" b="0" dirty="0" err="1"/>
              <a:t>install.packages</a:t>
            </a:r>
            <a:r>
              <a:rPr lang="en-US" b="0" dirty="0"/>
              <a:t>("name") - only once need to specify CRAN mirror Load with library(name) - each session if required </a:t>
            </a:r>
          </a:p>
          <a:p>
            <a:pPr marL="342900" indent="-216000">
              <a:buFont typeface="+mj-lt"/>
              <a:buAutoNum type="arabicPeriod"/>
            </a:pPr>
            <a:r>
              <a:rPr lang="en-US" b="0" dirty="0"/>
              <a:t>Comment your script with # really important </a:t>
            </a:r>
          </a:p>
          <a:p>
            <a:pPr marL="342900" indent="-2160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b="0" dirty="0"/>
              <a:t>Write and execute your commands</a:t>
            </a:r>
          </a:p>
          <a:p>
            <a:pPr marL="576900" lvl="2" indent="-216000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Two options for execution:</a:t>
            </a:r>
          </a:p>
          <a:p>
            <a:pPr marL="810900" lvl="3" indent="-216000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Button: “Run”</a:t>
            </a:r>
          </a:p>
          <a:p>
            <a:pPr marL="810900" lvl="3" indent="-216000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Keyboard shortcut: “Ctrl”(</a:t>
            </a:r>
            <a:r>
              <a:rPr lang="en-US" dirty="0" err="1"/>
              <a:t>german</a:t>
            </a:r>
            <a:r>
              <a:rPr lang="en-US" dirty="0"/>
              <a:t> keyboard:“</a:t>
            </a:r>
            <a:r>
              <a:rPr lang="en-US" dirty="0" err="1"/>
              <a:t>Strg</a:t>
            </a:r>
            <a:r>
              <a:rPr lang="en-US" dirty="0"/>
              <a:t>”) + “Enter”</a:t>
            </a:r>
          </a:p>
          <a:p>
            <a:pPr marL="594900" lvl="3" indent="0">
              <a:lnSpc>
                <a:spcPct val="100000"/>
              </a:lnSpc>
              <a:spcAft>
                <a:spcPts val="0"/>
              </a:spcAft>
              <a:buNone/>
            </a:pPr>
            <a:endParaRPr lang="en-US" dirty="0"/>
          </a:p>
          <a:p>
            <a:pPr marL="342900" indent="-216000">
              <a:buFont typeface="+mj-lt"/>
              <a:buAutoNum type="arabicPeriod"/>
            </a:pPr>
            <a:r>
              <a:rPr lang="en-US" b="0" dirty="0"/>
              <a:t>Save outputs in your working directory (or specify another folder)</a:t>
            </a:r>
          </a:p>
          <a:p>
            <a:pPr marL="342900" indent="-2160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b="0" dirty="0"/>
              <a:t>Save changes to your R-script</a:t>
            </a:r>
          </a:p>
          <a:p>
            <a:pPr marL="646650" lvl="2" indent="-285750">
              <a:lnSpc>
                <a:spcPct val="100000"/>
              </a:lnSpc>
              <a:spcAft>
                <a:spcPts val="0"/>
              </a:spcAft>
            </a:pPr>
            <a:r>
              <a:rPr lang="de-DE" b="0" dirty="0"/>
              <a:t>Button: „Save </a:t>
            </a:r>
            <a:r>
              <a:rPr lang="de-DE" b="0" dirty="0" err="1"/>
              <a:t>current</a:t>
            </a:r>
            <a:r>
              <a:rPr lang="de-DE" b="0" dirty="0"/>
              <a:t> </a:t>
            </a:r>
            <a:r>
              <a:rPr lang="de-DE" b="0" dirty="0" err="1"/>
              <a:t>document</a:t>
            </a:r>
            <a:r>
              <a:rPr lang="de-DE" b="0" dirty="0"/>
              <a:t>“</a:t>
            </a:r>
          </a:p>
          <a:p>
            <a:pPr marL="646650" lvl="2" indent="-285750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Keyboard shortcut: “Ctrl”(</a:t>
            </a:r>
            <a:r>
              <a:rPr lang="en-US" dirty="0" err="1"/>
              <a:t>german</a:t>
            </a:r>
            <a:r>
              <a:rPr lang="en-US" dirty="0"/>
              <a:t> keyboard:“</a:t>
            </a:r>
            <a:r>
              <a:rPr lang="en-US" dirty="0" err="1"/>
              <a:t>Strg</a:t>
            </a:r>
            <a:r>
              <a:rPr lang="en-US" dirty="0"/>
              <a:t>”)  + “S”</a:t>
            </a:r>
          </a:p>
          <a:p>
            <a:pPr marL="646650" lvl="2" indent="-285750"/>
            <a:endParaRPr lang="de-DE" b="0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F1546C1F-C8E2-4D5F-AE66-90EA4CF0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6000" y="6425640"/>
            <a:ext cx="6444000" cy="144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de-DE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RESS – Introduction to R</a:t>
            </a:r>
          </a:p>
          <a:p>
            <a:pPr>
              <a:spcBef>
                <a:spcPct val="0"/>
              </a:spcBef>
            </a:pPr>
            <a:endParaRPr lang="de-DE" altLang="de-DE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E5714E54-A500-48A3-BD27-BB083555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000" y="6372885"/>
            <a:ext cx="252000" cy="133671"/>
          </a:xfrm>
        </p:spPr>
        <p:txBody>
          <a:bodyPr/>
          <a:lstStyle/>
          <a:p>
            <a:fld id="{C1216835-15C5-4AC8-BDA2-C07B36BAEB2E}" type="slidenum">
              <a:rPr lang="de-DE" dirty="0"/>
              <a:t>5</a:t>
            </a:fld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319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id="{9E032F54-520F-489B-927A-E982924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000" y="6372885"/>
            <a:ext cx="252000" cy="133671"/>
          </a:xfrm>
        </p:spPr>
        <p:txBody>
          <a:bodyPr/>
          <a:lstStyle/>
          <a:p>
            <a:r>
              <a:rPr lang="de-DE" dirty="0"/>
              <a:t>6 </a:t>
            </a:r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F1546C1F-C8E2-4D5F-AE66-90EA4CF0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6000" y="6425640"/>
            <a:ext cx="6444000" cy="144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de-DE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RESS – Introduction to R</a:t>
            </a:r>
          </a:p>
          <a:p>
            <a:pPr>
              <a:spcBef>
                <a:spcPct val="0"/>
              </a:spcBef>
            </a:pPr>
            <a:endParaRPr lang="de-DE" altLang="de-DE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6DF2446-D43C-4224-AB81-ED0F93315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32" y="404664"/>
            <a:ext cx="6599676" cy="5107480"/>
          </a:xfrm>
          <a:prstGeom prst="rect">
            <a:avLst/>
          </a:prstGeom>
        </p:spPr>
      </p:pic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3257357A-99E1-4DE4-BE00-23AF89DC2C90}"/>
              </a:ext>
            </a:extLst>
          </p:cNvPr>
          <p:cNvSpPr/>
          <p:nvPr/>
        </p:nvSpPr>
        <p:spPr>
          <a:xfrm rot="10800000">
            <a:off x="959940" y="836712"/>
            <a:ext cx="4464496" cy="2952328"/>
          </a:xfrm>
          <a:prstGeom prst="wedgeRectCallout">
            <a:avLst/>
          </a:prstGeom>
          <a:solidFill>
            <a:schemeClr val="tx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6E5FDD32-CF63-4051-85C5-041FBF471D1E}"/>
              </a:ext>
            </a:extLst>
          </p:cNvPr>
          <p:cNvSpPr/>
          <p:nvPr/>
        </p:nvSpPr>
        <p:spPr>
          <a:xfrm>
            <a:off x="959940" y="3788284"/>
            <a:ext cx="4464496" cy="1656183"/>
          </a:xfrm>
          <a:prstGeom prst="wedgeRectCallout">
            <a:avLst/>
          </a:prstGeom>
          <a:solidFill>
            <a:schemeClr val="bg2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Sprechblase: rechteckig 15">
            <a:extLst>
              <a:ext uri="{FF2B5EF4-FFF2-40B4-BE49-F238E27FC236}">
                <a16:creationId xmlns:a16="http://schemas.microsoft.com/office/drawing/2014/main" id="{4CA701EB-095E-4F83-854B-066D6E52552E}"/>
              </a:ext>
            </a:extLst>
          </p:cNvPr>
          <p:cNvSpPr/>
          <p:nvPr/>
        </p:nvSpPr>
        <p:spPr>
          <a:xfrm rot="16200000">
            <a:off x="5559424" y="846843"/>
            <a:ext cx="1831019" cy="1954772"/>
          </a:xfrm>
          <a:prstGeom prst="wedgeRectCallou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Sprechblase: rechteckig 16">
            <a:extLst>
              <a:ext uri="{FF2B5EF4-FFF2-40B4-BE49-F238E27FC236}">
                <a16:creationId xmlns:a16="http://schemas.microsoft.com/office/drawing/2014/main" id="{653AD4A2-445A-4623-A78C-E0A6EFB17455}"/>
              </a:ext>
            </a:extLst>
          </p:cNvPr>
          <p:cNvSpPr/>
          <p:nvPr/>
        </p:nvSpPr>
        <p:spPr>
          <a:xfrm>
            <a:off x="5497547" y="2739739"/>
            <a:ext cx="1954773" cy="2705485"/>
          </a:xfrm>
          <a:prstGeom prst="wedgeRectCallout">
            <a:avLst/>
          </a:prstGeom>
          <a:solidFill>
            <a:schemeClr val="accent3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A97F421-0D32-45E7-AC71-00D3093C5345}"/>
              </a:ext>
            </a:extLst>
          </p:cNvPr>
          <p:cNvSpPr txBox="1"/>
          <p:nvPr/>
        </p:nvSpPr>
        <p:spPr>
          <a:xfrm>
            <a:off x="650805" y="5555047"/>
            <a:ext cx="333611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chemeClr val="bg2"/>
                </a:solidFill>
              </a:rPr>
              <a:t>Console</a:t>
            </a:r>
            <a:endParaRPr lang="de-DE" b="1" dirty="0">
              <a:solidFill>
                <a:schemeClr val="bg2"/>
              </a:solidFill>
            </a:endParaRPr>
          </a:p>
          <a:p>
            <a:pPr algn="ctr"/>
            <a:r>
              <a:rPr lang="de-DE" dirty="0">
                <a:solidFill>
                  <a:schemeClr val="bg2"/>
                </a:solidFill>
              </a:rPr>
              <a:t>(</a:t>
            </a:r>
            <a:r>
              <a:rPr lang="de-DE" dirty="0" err="1">
                <a:solidFill>
                  <a:schemeClr val="bg2"/>
                </a:solidFill>
              </a:rPr>
              <a:t>Results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>
                <a:solidFill>
                  <a:schemeClr val="bg2"/>
                </a:solidFill>
              </a:rPr>
              <a:t>of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>
                <a:solidFill>
                  <a:schemeClr val="bg2"/>
                </a:solidFill>
              </a:rPr>
              <a:t>executed</a:t>
            </a:r>
            <a:r>
              <a:rPr lang="de-DE" dirty="0">
                <a:solidFill>
                  <a:schemeClr val="bg2"/>
                </a:solidFill>
              </a:rPr>
              <a:t> code &amp; alternative </a:t>
            </a:r>
            <a:r>
              <a:rPr lang="de-DE" dirty="0" err="1">
                <a:solidFill>
                  <a:schemeClr val="bg2"/>
                </a:solidFill>
              </a:rPr>
              <a:t>for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>
                <a:solidFill>
                  <a:schemeClr val="bg2"/>
                </a:solidFill>
              </a:rPr>
              <a:t>executing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>
                <a:solidFill>
                  <a:schemeClr val="bg2"/>
                </a:solidFill>
              </a:rPr>
              <a:t>commands</a:t>
            </a:r>
            <a:r>
              <a:rPr lang="de-DE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67AF88E-0829-4C87-9AEE-BB5FBF036CE6}"/>
              </a:ext>
            </a:extLst>
          </p:cNvPr>
          <p:cNvSpPr txBox="1"/>
          <p:nvPr/>
        </p:nvSpPr>
        <p:spPr>
          <a:xfrm>
            <a:off x="4369805" y="5516716"/>
            <a:ext cx="34996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>
                <a:solidFill>
                  <a:schemeClr val="accent3"/>
                </a:solidFill>
              </a:rPr>
              <a:t>Multifunctional</a:t>
            </a:r>
            <a:r>
              <a:rPr lang="de-DE" b="1" dirty="0">
                <a:solidFill>
                  <a:schemeClr val="accent3"/>
                </a:solidFill>
              </a:rPr>
              <a:t> </a:t>
            </a:r>
            <a:r>
              <a:rPr lang="de-DE" b="1" dirty="0" err="1">
                <a:solidFill>
                  <a:schemeClr val="accent3"/>
                </a:solidFill>
              </a:rPr>
              <a:t>panel</a:t>
            </a:r>
            <a:endParaRPr lang="de-DE" b="1" dirty="0">
              <a:solidFill>
                <a:schemeClr val="accent3"/>
              </a:solidFill>
            </a:endParaRPr>
          </a:p>
          <a:p>
            <a:pPr algn="ctr"/>
            <a:r>
              <a:rPr lang="de-DE" dirty="0">
                <a:solidFill>
                  <a:schemeClr val="accent3"/>
                </a:solidFill>
              </a:rPr>
              <a:t>(See </a:t>
            </a:r>
            <a:r>
              <a:rPr lang="de-DE" dirty="0" err="1">
                <a:solidFill>
                  <a:schemeClr val="accent3"/>
                </a:solidFill>
              </a:rPr>
              <a:t>files</a:t>
            </a:r>
            <a:r>
              <a:rPr lang="de-DE" dirty="0">
                <a:solidFill>
                  <a:schemeClr val="accent3"/>
                </a:solidFill>
              </a:rPr>
              <a:t> </a:t>
            </a:r>
            <a:r>
              <a:rPr lang="de-DE" dirty="0" err="1">
                <a:solidFill>
                  <a:schemeClr val="accent3"/>
                </a:solidFill>
              </a:rPr>
              <a:t>within</a:t>
            </a:r>
            <a:r>
              <a:rPr lang="de-DE" dirty="0">
                <a:solidFill>
                  <a:schemeClr val="accent3"/>
                </a:solidFill>
              </a:rPr>
              <a:t> </a:t>
            </a:r>
            <a:r>
              <a:rPr lang="de-DE" dirty="0" err="1">
                <a:solidFill>
                  <a:schemeClr val="accent3"/>
                </a:solidFill>
              </a:rPr>
              <a:t>working</a:t>
            </a:r>
            <a:r>
              <a:rPr lang="de-DE" dirty="0">
                <a:solidFill>
                  <a:schemeClr val="accent3"/>
                </a:solidFill>
              </a:rPr>
              <a:t> </a:t>
            </a:r>
            <a:r>
              <a:rPr lang="de-DE" dirty="0" err="1">
                <a:solidFill>
                  <a:schemeClr val="accent3"/>
                </a:solidFill>
              </a:rPr>
              <a:t>directory</a:t>
            </a:r>
            <a:r>
              <a:rPr lang="de-DE" dirty="0">
                <a:solidFill>
                  <a:schemeClr val="accent3"/>
                </a:solidFill>
              </a:rPr>
              <a:t>, </a:t>
            </a:r>
            <a:r>
              <a:rPr lang="de-DE" dirty="0" err="1">
                <a:solidFill>
                  <a:schemeClr val="accent3"/>
                </a:solidFill>
              </a:rPr>
              <a:t>plots</a:t>
            </a:r>
            <a:r>
              <a:rPr lang="de-DE" dirty="0">
                <a:solidFill>
                  <a:schemeClr val="accent3"/>
                </a:solidFill>
              </a:rPr>
              <a:t>, …)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A397107-A0C0-40D1-A0D0-A110D655C1E9}"/>
              </a:ext>
            </a:extLst>
          </p:cNvPr>
          <p:cNvSpPr txBox="1"/>
          <p:nvPr/>
        </p:nvSpPr>
        <p:spPr>
          <a:xfrm>
            <a:off x="7559616" y="1828563"/>
            <a:ext cx="1319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Environment</a:t>
            </a:r>
          </a:p>
          <a:p>
            <a:pPr algn="ctr"/>
            <a:r>
              <a:rPr lang="de-DE" dirty="0">
                <a:solidFill>
                  <a:schemeClr val="accent1"/>
                </a:solidFill>
              </a:rPr>
              <a:t>(</a:t>
            </a:r>
            <a:r>
              <a:rPr lang="de-DE" dirty="0" err="1">
                <a:solidFill>
                  <a:schemeClr val="accent1"/>
                </a:solidFill>
              </a:rPr>
              <a:t>see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datasets</a:t>
            </a:r>
            <a:r>
              <a:rPr lang="de-DE" dirty="0">
                <a:solidFill>
                  <a:schemeClr val="accent1"/>
                </a:solidFill>
              </a:rPr>
              <a:t>, </a:t>
            </a:r>
          </a:p>
          <a:p>
            <a:pPr algn="ctr"/>
            <a:r>
              <a:rPr lang="de-DE" dirty="0" err="1">
                <a:solidFill>
                  <a:schemeClr val="accent1"/>
                </a:solidFill>
              </a:rPr>
              <a:t>vectors</a:t>
            </a:r>
            <a:r>
              <a:rPr lang="de-DE" dirty="0">
                <a:solidFill>
                  <a:schemeClr val="accent1"/>
                </a:solidFill>
              </a:rPr>
              <a:t>,</a:t>
            </a:r>
          </a:p>
          <a:p>
            <a:pPr algn="ctr"/>
            <a:r>
              <a:rPr lang="de-DE" dirty="0" err="1">
                <a:solidFill>
                  <a:schemeClr val="accent1"/>
                </a:solidFill>
              </a:rPr>
              <a:t>functions</a:t>
            </a:r>
            <a:r>
              <a:rPr lang="de-DE" dirty="0">
                <a:solidFill>
                  <a:schemeClr val="accent1"/>
                </a:solidFill>
              </a:rPr>
              <a:t>, …)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0847A3C-71D4-4CCB-A832-FBB1F4BFA5E3}"/>
              </a:ext>
            </a:extLst>
          </p:cNvPr>
          <p:cNvSpPr txBox="1"/>
          <p:nvPr/>
        </p:nvSpPr>
        <p:spPr>
          <a:xfrm>
            <a:off x="2819249" y="53514"/>
            <a:ext cx="243528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tx2"/>
                </a:solidFill>
              </a:rPr>
              <a:t>R-</a:t>
            </a:r>
            <a:r>
              <a:rPr lang="de-DE" b="1" dirty="0" err="1">
                <a:solidFill>
                  <a:schemeClr val="tx2"/>
                </a:solidFill>
              </a:rPr>
              <a:t>Script</a:t>
            </a:r>
            <a:endParaRPr lang="de-DE" b="1" dirty="0">
              <a:solidFill>
                <a:schemeClr val="tx2"/>
              </a:solidFill>
            </a:endParaRPr>
          </a:p>
          <a:p>
            <a:pPr algn="ctr"/>
            <a:r>
              <a:rPr lang="de-DE" dirty="0">
                <a:solidFill>
                  <a:schemeClr val="tx2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</a:rPr>
              <a:t>Commands are written here</a:t>
            </a:r>
            <a:r>
              <a:rPr lang="de-DE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E2734EF-39CC-46CE-ADE5-8000B7F57E4E}"/>
              </a:ext>
            </a:extLst>
          </p:cNvPr>
          <p:cNvSpPr/>
          <p:nvPr/>
        </p:nvSpPr>
        <p:spPr>
          <a:xfrm>
            <a:off x="4067944" y="1000752"/>
            <a:ext cx="360040" cy="288032"/>
          </a:xfrm>
          <a:prstGeom prst="ellipse">
            <a:avLst/>
          </a:prstGeom>
          <a:solidFill>
            <a:schemeClr val="tx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7B7899E-9CB3-40F7-8189-AD37B2B0DDFF}"/>
              </a:ext>
            </a:extLst>
          </p:cNvPr>
          <p:cNvSpPr/>
          <p:nvPr/>
        </p:nvSpPr>
        <p:spPr>
          <a:xfrm>
            <a:off x="1475656" y="1032712"/>
            <a:ext cx="288032" cy="236048"/>
          </a:xfrm>
          <a:prstGeom prst="ellipse">
            <a:avLst/>
          </a:prstGeom>
          <a:solidFill>
            <a:schemeClr val="tx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1FBE888-BC5A-4B52-A5A9-5B062D62764F}"/>
              </a:ext>
            </a:extLst>
          </p:cNvPr>
          <p:cNvCxnSpPr>
            <a:cxnSpLocks/>
            <a:endCxn id="22" idx="7"/>
          </p:cNvCxnSpPr>
          <p:nvPr/>
        </p:nvCxnSpPr>
        <p:spPr>
          <a:xfrm flipH="1">
            <a:off x="4375257" y="435619"/>
            <a:ext cx="1996943" cy="607314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B25A677-5C18-4373-9DA5-0D28409EDF73}"/>
              </a:ext>
            </a:extLst>
          </p:cNvPr>
          <p:cNvCxnSpPr>
            <a:endCxn id="23" idx="1"/>
          </p:cNvCxnSpPr>
          <p:nvPr/>
        </p:nvCxnSpPr>
        <p:spPr>
          <a:xfrm>
            <a:off x="683568" y="764704"/>
            <a:ext cx="834269" cy="302576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55F7F178-D92C-4628-A846-CDC92EEAF023}"/>
              </a:ext>
            </a:extLst>
          </p:cNvPr>
          <p:cNvSpPr txBox="1"/>
          <p:nvPr/>
        </p:nvSpPr>
        <p:spPr>
          <a:xfrm>
            <a:off x="5561844" y="158813"/>
            <a:ext cx="28296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Run </a:t>
            </a:r>
            <a:r>
              <a:rPr lang="de-DE" dirty="0" err="1">
                <a:solidFill>
                  <a:schemeClr val="tx2"/>
                </a:solidFill>
              </a:rPr>
              <a:t>current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line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marked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section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189F266-B2C3-46BA-AB27-7D6252E04207}"/>
              </a:ext>
            </a:extLst>
          </p:cNvPr>
          <p:cNvSpPr txBox="1"/>
          <p:nvPr/>
        </p:nvSpPr>
        <p:spPr>
          <a:xfrm>
            <a:off x="26835" y="412728"/>
            <a:ext cx="809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Save </a:t>
            </a:r>
          </a:p>
          <a:p>
            <a:r>
              <a:rPr lang="de-DE" dirty="0" err="1">
                <a:solidFill>
                  <a:schemeClr val="tx2"/>
                </a:solidFill>
              </a:rPr>
              <a:t>current</a:t>
            </a:r>
            <a:endParaRPr lang="de-DE" dirty="0">
              <a:solidFill>
                <a:schemeClr val="tx2"/>
              </a:solidFill>
            </a:endParaRPr>
          </a:p>
          <a:p>
            <a:r>
              <a:rPr lang="de-DE" dirty="0">
                <a:solidFill>
                  <a:schemeClr val="tx2"/>
                </a:solidFill>
              </a:rPr>
              <a:t>R-</a:t>
            </a:r>
            <a:r>
              <a:rPr lang="de-DE" dirty="0" err="1">
                <a:solidFill>
                  <a:schemeClr val="tx2"/>
                </a:solidFill>
              </a:rPr>
              <a:t>Script</a:t>
            </a:r>
            <a:endParaRPr lang="de-DE" dirty="0">
              <a:solidFill>
                <a:schemeClr val="tx2"/>
              </a:solidFill>
            </a:endParaRP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229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28000"/>
            <a:ext cx="7560000" cy="812768"/>
          </a:xfrm>
        </p:spPr>
        <p:txBody>
          <a:bodyPr/>
          <a:lstStyle/>
          <a:p>
            <a:r>
              <a:rPr lang="de-DE" altLang="de-DE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on </a:t>
            </a:r>
            <a:r>
              <a:rPr lang="de-DE" altLang="de-DE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notation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68000" y="1484784"/>
            <a:ext cx="7560000" cy="4488000"/>
          </a:xfrm>
        </p:spPr>
        <p:txBody>
          <a:bodyPr/>
          <a:lstStyle/>
          <a:p>
            <a:pPr marL="126900" lvl="1"/>
            <a:r>
              <a:rPr lang="en-US" b="0" dirty="0"/>
              <a:t>Commands are always represented one-to-one in the way they are written. Words within &lt;&gt; mean that something has to be written at this point without the &lt;&gt;. </a:t>
            </a:r>
          </a:p>
          <a:p>
            <a:pPr marL="646650" lvl="2" indent="-285750">
              <a:buFont typeface="Arial" panose="020B0604020202020204" pitchFamily="34" charset="0"/>
              <a:buChar char="•"/>
            </a:pPr>
            <a:r>
              <a:rPr lang="en-US" b="0" dirty="0"/>
              <a:t>For example, the abstract representation of the </a:t>
            </a:r>
            <a:r>
              <a:rPr lang="en-US" b="1" dirty="0"/>
              <a:t>help(&lt;command&gt;) </a:t>
            </a:r>
            <a:r>
              <a:rPr lang="en-US" b="0" dirty="0"/>
              <a:t>command in R would be applied like this: </a:t>
            </a:r>
            <a:r>
              <a:rPr lang="en-US" b="1" dirty="0"/>
              <a:t>help(mean)</a:t>
            </a:r>
            <a:endParaRPr lang="de-DE" b="1" dirty="0"/>
          </a:p>
        </p:txBody>
      </p:sp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id="{9E032F54-520F-489B-927A-E982924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000" y="6372885"/>
            <a:ext cx="252000" cy="133671"/>
          </a:xfrm>
        </p:spPr>
        <p:txBody>
          <a:bodyPr/>
          <a:lstStyle/>
          <a:p>
            <a:r>
              <a:rPr lang="de-DE" dirty="0"/>
              <a:t>7 </a:t>
            </a:r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F1546C1F-C8E2-4D5F-AE66-90EA4CF0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6000" y="6425640"/>
            <a:ext cx="6444000" cy="144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de-DE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RESS – Introduction to R</a:t>
            </a:r>
          </a:p>
          <a:p>
            <a:pPr>
              <a:spcBef>
                <a:spcPct val="0"/>
              </a:spcBef>
            </a:pPr>
            <a:endParaRPr lang="de-DE" altLang="de-DE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82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28000"/>
            <a:ext cx="7560000" cy="812768"/>
          </a:xfrm>
        </p:spPr>
        <p:txBody>
          <a:bodyPr/>
          <a:lstStyle/>
          <a:p>
            <a:r>
              <a:rPr lang="de-DE" altLang="de-DE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</a:t>
            </a:r>
            <a:r>
              <a:rPr lang="de-DE" altLang="de-DE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68000" y="1484784"/>
            <a:ext cx="7560000" cy="4488000"/>
          </a:xfrm>
        </p:spPr>
        <p:txBody>
          <a:bodyPr/>
          <a:lstStyle/>
          <a:p>
            <a:pPr marL="4126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arising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de-DE" b="0" dirty="0"/>
          </a:p>
          <a:p>
            <a:pPr marL="646650" lvl="2" indent="-285750">
              <a:buFont typeface="Courier New" panose="02070309020205020404" pitchFamily="49" charset="0"/>
              <a:buChar char="o"/>
            </a:pPr>
            <a:r>
              <a:rPr lang="de-DE" dirty="0" err="1"/>
              <a:t>Using</a:t>
            </a:r>
            <a:r>
              <a:rPr lang="de-DE" dirty="0"/>
              <a:t> in-R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typing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(&lt;</a:t>
            </a:r>
            <a:r>
              <a:rPr lang="de-DE" dirty="0" err="1"/>
              <a:t>command</a:t>
            </a:r>
            <a:r>
              <a:rPr lang="de-DE" dirty="0"/>
              <a:t>&gt;) </a:t>
            </a:r>
            <a:r>
              <a:rPr lang="de-DE" dirty="0" err="1"/>
              <a:t>or</a:t>
            </a:r>
            <a:r>
              <a:rPr lang="de-DE" dirty="0"/>
              <a:t> ?&lt;</a:t>
            </a:r>
            <a:r>
              <a:rPr lang="de-DE" dirty="0" err="1"/>
              <a:t>command</a:t>
            </a:r>
            <a:r>
              <a:rPr lang="de-DE" dirty="0"/>
              <a:t>&gt;</a:t>
            </a:r>
          </a:p>
          <a:p>
            <a:pPr marL="646650" lvl="2" indent="-285750">
              <a:buFont typeface="Courier New" panose="02070309020205020404" pitchFamily="49" charset="0"/>
              <a:buChar char="o"/>
            </a:pPr>
            <a:r>
              <a:rPr lang="de-DE" dirty="0" err="1"/>
              <a:t>Searching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on </a:t>
            </a:r>
            <a:r>
              <a:rPr lang="de-DE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stackoverflow</a:t>
            </a:r>
            <a:endParaRPr lang="de-DE" dirty="0">
              <a:solidFill>
                <a:schemeClr val="bg2"/>
              </a:solidFill>
            </a:endParaRPr>
          </a:p>
          <a:p>
            <a:pPr marL="646650" lvl="2" indent="-285750">
              <a:buFont typeface="Courier New" panose="02070309020205020404" pitchFamily="49" charset="0"/>
              <a:buChar char="o"/>
            </a:pPr>
            <a:r>
              <a:rPr lang="de-DE" dirty="0" err="1"/>
              <a:t>Using</a:t>
            </a:r>
            <a:r>
              <a:rPr lang="de-DE" dirty="0"/>
              <a:t> a web search </a:t>
            </a:r>
            <a:r>
              <a:rPr lang="de-DE" dirty="0" err="1"/>
              <a:t>engine</a:t>
            </a:r>
            <a:r>
              <a:rPr lang="de-DE" dirty="0"/>
              <a:t> („R …..“)</a:t>
            </a:r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F1546C1F-C8E2-4D5F-AE66-90EA4CF0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6000" y="6425640"/>
            <a:ext cx="6444000" cy="144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de-DE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RESS – Introduction to R</a:t>
            </a:r>
          </a:p>
          <a:p>
            <a:pPr>
              <a:spcBef>
                <a:spcPct val="0"/>
              </a:spcBef>
            </a:pPr>
            <a:endParaRPr lang="de-DE" altLang="de-DE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9B0770ED-BD95-4A74-80A7-3CE2FD34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000" y="6372885"/>
            <a:ext cx="252000" cy="133671"/>
          </a:xfrm>
        </p:spPr>
        <p:txBody>
          <a:bodyPr/>
          <a:lstStyle/>
          <a:p>
            <a:fld id="{C1216835-15C5-4AC8-BDA2-C07B36BAEB2E}" type="slidenum">
              <a:rPr lang="de-DE" dirty="0"/>
              <a:t>8</a:t>
            </a:fld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67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br>
              <a:rPr lang="de-DE" altLang="de-DE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Published</a:t>
            </a:r>
            <a:r>
              <a:rPr lang="de-DE" altLang="de-DE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endParaRPr lang="de-DE" altLang="de-DE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de-DE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Ress</a:t>
            </a: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de-DE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Ruhr-Universität Bochum</a:t>
            </a: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de-DE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Social Science</a:t>
            </a: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de-DE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Chair of Social Science Data Analysis &amp; Chair of Comparative Political Science </a:t>
            </a: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de-DE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de-DE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Phone: </a:t>
            </a:r>
            <a:r>
              <a:rPr lang="de-DE" b="0" i="0" dirty="0">
                <a:solidFill>
                  <a:srgbClr val="003560"/>
                </a:solidFill>
                <a:effectLst/>
                <a:latin typeface="Helvetica Neue"/>
              </a:rPr>
              <a:t>+49(0)234 32 - 19672</a:t>
            </a:r>
            <a:endParaRPr lang="en-US" altLang="de-DE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de-DE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E-Mail: Simon.Ress@rub.de</a:t>
            </a:r>
            <a:endParaRPr lang="de-DE" dirty="0"/>
          </a:p>
        </p:txBody>
      </p:sp>
      <p:sp>
        <p:nvSpPr>
          <p:cNvPr id="11" name="Foliennummernplatzhalter 4">
            <a:extLst>
              <a:ext uri="{FF2B5EF4-FFF2-40B4-BE49-F238E27FC236}">
                <a16:creationId xmlns:a16="http://schemas.microsoft.com/office/drawing/2014/main" id="{91960290-7909-4F8E-909A-CD1A008B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000" y="6372885"/>
            <a:ext cx="252000" cy="133671"/>
          </a:xfrm>
        </p:spPr>
        <p:txBody>
          <a:bodyPr/>
          <a:lstStyle/>
          <a:p>
            <a:fld id="{C1216835-15C5-4AC8-BDA2-C07B36BAEB2E}" type="slidenum">
              <a:rPr lang="de-DE" dirty="0"/>
              <a:t>9</a:t>
            </a:fld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411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Master RUB">
  <a:themeElements>
    <a:clrScheme name="RUB">
      <a:dk1>
        <a:sysClr val="windowText" lastClr="000000"/>
      </a:dk1>
      <a:lt1>
        <a:sysClr val="window" lastClr="FFFFFF"/>
      </a:lt1>
      <a:dk2>
        <a:srgbClr val="003560"/>
      </a:dk2>
      <a:lt2>
        <a:srgbClr val="8DAE10"/>
      </a:lt2>
      <a:accent1>
        <a:srgbClr val="FFCC00"/>
      </a:accent1>
      <a:accent2>
        <a:srgbClr val="EE7203"/>
      </a:accent2>
      <a:accent3>
        <a:srgbClr val="E6332A"/>
      </a:accent3>
      <a:accent4>
        <a:srgbClr val="B71E3F"/>
      </a:accent4>
      <a:accent5>
        <a:srgbClr val="9C5516"/>
      </a:accent5>
      <a:accent6>
        <a:srgbClr val="59211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RUB_4z3_01.potx" id="{6F462AD2-FF89-4064-AE03-3EEC592313EA}" vid="{1E09BEED-63B3-4EF9-AD3C-CC701815B78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RUB-Präsentation-4zu3</Template>
  <TotalTime>0</TotalTime>
  <Words>750</Words>
  <Application>Microsoft Office PowerPoint</Application>
  <PresentationFormat>Bildschirmpräsentation (4:3)</PresentationFormat>
  <Paragraphs>99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Helvetica Neue</vt:lpstr>
      <vt:lpstr>Wingdings</vt:lpstr>
      <vt:lpstr>PowerPoint Master RUB</vt:lpstr>
      <vt:lpstr>Introduction TO R</vt:lpstr>
      <vt:lpstr>What is R?</vt:lpstr>
      <vt:lpstr>What is RStudio?</vt:lpstr>
      <vt:lpstr>Interaction between R and RStudio</vt:lpstr>
      <vt:lpstr>Typical workflow</vt:lpstr>
      <vt:lpstr>PowerPoint-Präsentation</vt:lpstr>
      <vt:lpstr>Information on notation</vt:lpstr>
      <vt:lpstr>Getting help</vt:lpstr>
      <vt:lpstr>Contact </vt:lpstr>
    </vt:vector>
  </TitlesOfParts>
  <Manager>Dezernat Hochschulkommunikation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RUB_Zahlen-Daten-Fakten</dc:title>
  <dc:creator>Dezernat Hochschulkommunikation</dc:creator>
  <cp:lastModifiedBy>Simon Ress</cp:lastModifiedBy>
  <cp:revision>77</cp:revision>
  <dcterms:created xsi:type="dcterms:W3CDTF">2018-06-25T06:44:18Z</dcterms:created>
  <dcterms:modified xsi:type="dcterms:W3CDTF">2021-01-11T06:59:15Z</dcterms:modified>
</cp:coreProperties>
</file>