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58" r:id="rId2"/>
    <p:sldId id="670" r:id="rId3"/>
    <p:sldId id="783" r:id="rId4"/>
    <p:sldId id="784" r:id="rId5"/>
    <p:sldId id="805" r:id="rId6"/>
    <p:sldId id="806" r:id="rId7"/>
    <p:sldId id="684" r:id="rId8"/>
    <p:sldId id="763" r:id="rId9"/>
    <p:sldId id="808" r:id="rId10"/>
    <p:sldId id="775" r:id="rId11"/>
    <p:sldId id="776" r:id="rId12"/>
    <p:sldId id="777" r:id="rId13"/>
    <p:sldId id="778" r:id="rId14"/>
    <p:sldId id="779" r:id="rId15"/>
    <p:sldId id="780" r:id="rId16"/>
    <p:sldId id="729" r:id="rId17"/>
    <p:sldId id="743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738" r:id="rId27"/>
    <p:sldId id="765" r:id="rId28"/>
    <p:sldId id="766" r:id="rId29"/>
    <p:sldId id="767" r:id="rId30"/>
    <p:sldId id="761" r:id="rId31"/>
    <p:sldId id="774" r:id="rId32"/>
    <p:sldId id="755" r:id="rId33"/>
    <p:sldId id="756" r:id="rId34"/>
    <p:sldId id="758" r:id="rId35"/>
    <p:sldId id="760" r:id="rId36"/>
    <p:sldId id="772" r:id="rId37"/>
    <p:sldId id="787" r:id="rId38"/>
    <p:sldId id="799" r:id="rId39"/>
    <p:sldId id="804" r:id="rId40"/>
    <p:sldId id="788" r:id="rId41"/>
    <p:sldId id="789" r:id="rId42"/>
    <p:sldId id="790" r:id="rId43"/>
    <p:sldId id="798" r:id="rId44"/>
    <p:sldId id="803" r:id="rId45"/>
    <p:sldId id="800" r:id="rId46"/>
    <p:sldId id="801" r:id="rId47"/>
    <p:sldId id="795" r:id="rId48"/>
    <p:sldId id="796" r:id="rId49"/>
    <p:sldId id="802" r:id="rId50"/>
    <p:sldId id="782" r:id="rId51"/>
    <p:sldId id="781" r:id="rId52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>
      <p:cViewPr varScale="1">
        <p:scale>
          <a:sx n="70" d="100"/>
          <a:sy n="70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13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14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38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FED9F5-BC81-42E4-BD6C-5BA9C2A0689C}" type="slidenum">
              <a:rPr lang="de-DE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de-DE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65175"/>
            <a:ext cx="4887912" cy="36671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422" y="4661138"/>
            <a:ext cx="4934293" cy="435526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50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17541" indent="-275977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103909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45473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87037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428601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70164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311728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753292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69AF97-CE15-4CE9-9498-3B60CF1B1264}" type="slidenum">
              <a:rPr lang="de-DE" altLang="de-DE" sz="1300">
                <a:latin typeface="Arial" charset="0"/>
              </a:rPr>
              <a:pPr eaLnBrk="1" hangingPunct="1"/>
              <a:t>51</a:t>
            </a:fld>
            <a:endParaRPr lang="de-DE" altLang="de-DE" sz="13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2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09903" y="9281932"/>
            <a:ext cx="2913178" cy="49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965" tIns="46983" rIns="93965" bIns="46983" anchor="b"/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C0DA4-7422-4BEF-8E52-8713A09CA355}" type="slidenum">
              <a:rPr lang="de-DE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de-DE" altLang="en-US" sz="13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296" y="4660502"/>
            <a:ext cx="4934341" cy="4354178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109AA-D5DE-4D56-B34C-4D7D6D2F736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52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7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8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55392-27B3-414B-AE43-8E735815BE34}" type="slidenum">
              <a:rPr lang="de-DE" altLang="de-DE" sz="1200"/>
              <a:pPr eaLnBrk="1" hangingPunct="1">
                <a:spcBef>
                  <a:spcPct val="0"/>
                </a:spcBef>
              </a:pPr>
              <a:t>12</a:t>
            </a:fld>
            <a:endParaRPr lang="de-DE" altLang="de-DE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FE7A-9780-452B-BBFA-276E9C111E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3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86E7-B49D-410C-9C2D-AC01900CFC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4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07175E-DF32-421D-B758-CC4808FEA6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0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4" r:id="rId12"/>
    <p:sldLayoutId id="2147484595" r:id="rId13"/>
    <p:sldLayoutId id="214748459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(I) Kontrafaktisches Kausalmodell </a:t>
            </a:r>
            <a:b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und kausale Graphen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</a:t>
            </a:r>
            <a:r>
              <a:rPr lang="de-DE" altLang="de-DE" sz="1800" dirty="0" smtClean="0">
                <a:latin typeface="Calibri" pitchFamily="34" charset="0"/>
              </a:rPr>
              <a:t>Methoden </a:t>
            </a:r>
            <a:r>
              <a:rPr lang="de-DE" altLang="de-DE" sz="1800" dirty="0">
                <a:latin typeface="Calibri" pitchFamily="34" charset="0"/>
              </a:rPr>
              <a:t>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1196975"/>
            <a:ext cx="8382000" cy="12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(1) Interaktionseffekt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Man vermutet, dass der Effekt von X1 auf Y von der Variable X2 “moderiert” wird, d.h. je nach Ausprägung von X2 verstärkt bzw. abgeschwächt bzw. überhaupt existent ist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2667000" y="41290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 flipV="1">
            <a:off x="2819400" y="4205287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6324600" y="41290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260600" y="394493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400800" y="397668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343400" y="2528887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43021" name="Line 22"/>
          <p:cNvSpPr>
            <a:spLocks noChangeShapeType="1"/>
          </p:cNvSpPr>
          <p:nvPr/>
        </p:nvSpPr>
        <p:spPr bwMode="auto">
          <a:xfrm flipH="1">
            <a:off x="4572000" y="3048000"/>
            <a:ext cx="0" cy="10810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3022" name="Textfeld 1"/>
          <p:cNvSpPr txBox="1">
            <a:spLocks noChangeArrowheads="1"/>
          </p:cNvSpPr>
          <p:nvPr/>
        </p:nvSpPr>
        <p:spPr bwMode="auto">
          <a:xfrm>
            <a:off x="3200400" y="3178175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>
                <a:solidFill>
                  <a:srgbClr val="FF0000"/>
                </a:solidFill>
                <a:latin typeface="Calibri" pitchFamily="34" charset="0"/>
              </a:rPr>
              <a:t>Interaktions-effekt</a:t>
            </a:r>
            <a:endParaRPr lang="de-DE" altLang="de-DE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81000" y="4861072"/>
            <a:ext cx="83820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Erlaubt es, das Phänomen der “kausalen Effektheterogenität” zu erfassen</a:t>
            </a:r>
          </a:p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Erhöht den Komplexitätsgrad von Hypothesen (und anschließenden statistischen Analysen), da mehr als 2 Variablen berücksichtigt werden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35000" y="3035518"/>
            <a:ext cx="37846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4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Version A: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Der “Effekt” von X1 auf Y wird von der Variable X2 “moderiert”, d.h. je nach Ausprägung von X2 verstärkt/abgeschwächt:</a:t>
            </a:r>
            <a:endParaRPr lang="de-DE" altLang="de-DE" sz="14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699000" y="2616199"/>
            <a:ext cx="4597400" cy="1727201"/>
            <a:chOff x="2260600" y="2144712"/>
            <a:chExt cx="4597400" cy="1727201"/>
          </a:xfrm>
        </p:grpSpPr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2260600" y="347345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2667000" y="2144712"/>
              <a:ext cx="4191000" cy="1727201"/>
              <a:chOff x="2667000" y="2144712"/>
              <a:chExt cx="4191000" cy="1727201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26670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 flipV="1">
                <a:off x="2819400" y="3733800"/>
                <a:ext cx="35052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495800" y="242411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63246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6400800" y="3505200"/>
                <a:ext cx="4572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e-DE" altLang="de-DE" sz="18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Y</a:t>
                </a: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4343400" y="2144712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e-DE" altLang="de-DE" sz="18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X2</a:t>
                </a: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>
                <a:off x="4572000" y="2576513"/>
                <a:ext cx="0" cy="108108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7" name="Textfeld 1"/>
              <p:cNvSpPr txBox="1">
                <a:spLocks noChangeArrowheads="1"/>
              </p:cNvSpPr>
              <p:nvPr/>
            </p:nvSpPr>
            <p:spPr bwMode="auto">
              <a:xfrm>
                <a:off x="3200400" y="2706688"/>
                <a:ext cx="1371600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800" dirty="0" smtClean="0">
                    <a:solidFill>
                      <a:srgbClr val="FF0000"/>
                    </a:solidFill>
                    <a:latin typeface="Calibri" pitchFamily="34" charset="0"/>
                  </a:rPr>
                  <a:t>Interaktions-effekt</a:t>
                </a:r>
                <a:endParaRPr lang="de-DE" altLang="de-DE" sz="18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31757" name="Text Box 2"/>
          <p:cNvSpPr txBox="1">
            <a:spLocks noChangeArrowheads="1"/>
          </p:cNvSpPr>
          <p:nvPr/>
        </p:nvSpPr>
        <p:spPr bwMode="auto">
          <a:xfrm>
            <a:off x="635000" y="5257800"/>
            <a:ext cx="3708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4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Version B: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Der “Effekt” von X2 auf Y wird von der Variable X1 “moderiert”, d.h. je nach Ausprägung von X2 verstärkt/abgeschwächt:</a:t>
            </a:r>
            <a:endParaRPr lang="de-DE" altLang="de-DE" sz="14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4699000" y="4724400"/>
            <a:ext cx="4597400" cy="1752600"/>
            <a:chOff x="2286000" y="4800600"/>
            <a:chExt cx="4597400" cy="1752600"/>
          </a:xfrm>
        </p:grpSpPr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2692400" y="63388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4521200" y="5105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673600" y="5181600"/>
              <a:ext cx="1676400" cy="1157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6350000" y="63388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286000" y="615473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6426200" y="61864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4368800" y="4800600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2844800" y="5759450"/>
              <a:ext cx="2641600" cy="5778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1" name="Textfeld 1"/>
            <p:cNvSpPr txBox="1">
              <a:spLocks noChangeArrowheads="1"/>
            </p:cNvSpPr>
            <p:nvPr/>
          </p:nvSpPr>
          <p:spPr bwMode="auto">
            <a:xfrm>
              <a:off x="3225800" y="5387975"/>
              <a:ext cx="1371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>
                  <a:solidFill>
                    <a:srgbClr val="FF0000"/>
                  </a:solidFill>
                  <a:latin typeface="Calibri" pitchFamily="34" charset="0"/>
                </a:rPr>
                <a:t>Interaktions-effekt</a:t>
              </a:r>
              <a:endParaRPr lang="de-DE" altLang="de-DE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68680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(1) Interaktionseffekt </a:t>
            </a:r>
            <a:r>
              <a:rPr lang="de-DE" altLang="de-DE" sz="1800" b="1" i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(Forts.)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ACHTUNG: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Statistische Analyseverfahren, wie z.B. die Regressionsanalyse, unterscheiden per se nicht die Richtung des Interaktionseffekts  Die Richtung muss theoretisch begründet sein und die Hypothese sollte eindeutig in einer Richtung formuliert sein.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5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2286000" y="2743200"/>
            <a:ext cx="4419600" cy="533400"/>
            <a:chOff x="2438400" y="3581400"/>
            <a:chExt cx="4419600" cy="53340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6670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819400" y="4038600"/>
              <a:ext cx="1676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648200" y="4038600"/>
              <a:ext cx="1676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63246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2438400" y="36718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6400800" y="36718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81000" y="4191000"/>
            <a:ext cx="83820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Erlaubt es den/einen Wirkungsmechanismus von X1 auf Y genau zu spezifizieren</a:t>
            </a:r>
          </a:p>
          <a:p>
            <a:pPr marL="355600" indent="-3556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cs typeface="Arial" charset="0"/>
                <a:sym typeface="Wingdings" panose="05000000000000000000" pitchFamily="2" charset="2"/>
              </a:rPr>
              <a:t>Erhöht den Komplexitätsgrad von Hypothesen (und anschließenden statistischen Analysen), da mehr als zwei Variablen berücksichtigt werden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381000" y="1156744"/>
            <a:ext cx="8382000" cy="12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(2) Vermittelnder Mechanismus</a:t>
            </a:r>
          </a:p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Man vermutet, dass der Effekt von X1 auf Y von der Variable X2 “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mediiert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” wird, d.h. dass X1 über X2 auf Y gemäß einer indirekten Kausalkette wirkt</a:t>
            </a:r>
            <a:endParaRPr lang="de-DE" altLang="de-DE" sz="1800" b="1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„Komplexe“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981200" y="3017838"/>
            <a:ext cx="4533900" cy="1020762"/>
            <a:chOff x="1981200" y="4465638"/>
            <a:chExt cx="4533900" cy="1020762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23622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59055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812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0579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438400" y="4648200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981200" y="51196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3543300" cy="5794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2362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(1) Kombinierte Hypothesen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Vergleich von Einflussfaktoren</a:t>
            </a:r>
          </a:p>
          <a:p>
            <a:pPr marL="355600" indent="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400" i="1" u="sng" dirty="0" smtClean="0">
                <a:latin typeface="Calibri" pitchFamily="34" charset="0"/>
              </a:rPr>
              <a:t>Beispiel:</a:t>
            </a:r>
            <a:r>
              <a:rPr lang="de-DE" sz="1400" i="1" dirty="0" smtClean="0">
                <a:latin typeface="Calibri" pitchFamily="34" charset="0"/>
              </a:rPr>
              <a:t> </a:t>
            </a:r>
            <a:r>
              <a:rPr lang="de-DE" altLang="de-DE" sz="1400" i="1" dirty="0" smtClean="0">
                <a:latin typeface="Calibri" pitchFamily="34" charset="0"/>
              </a:rPr>
              <a:t>“Das ökonomische Kapital der Eltern hat einen stärkeren positiven Effekt auf die Wahrscheinlichkeit das Gymnasium zu besuchen als das kulturelle Kapital der Eltern”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600" y="4339441"/>
            <a:ext cx="8153400" cy="198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Zunächst einmal müsste jeder einzelne kausale Effekt X1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Y und X2Y  bestimmt werden (=Teilhypothesen)</a:t>
            </a:r>
            <a:endParaRPr lang="de-DE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Ein Vergleich von Effektstärken ist statistisch sehr schwierig wegen unterschiedlicher Skalenniveaus und Definitionsbereiche von X1 und X2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Getrennter Test der Teilhypothesen (=2 einfache Hypothesen)</a:t>
            </a:r>
          </a:p>
        </p:txBody>
      </p:sp>
      <p:sp>
        <p:nvSpPr>
          <p:cNvPr id="2" name="Eingekerbter Richtungspfeil 1"/>
          <p:cNvSpPr/>
          <p:nvPr/>
        </p:nvSpPr>
        <p:spPr>
          <a:xfrm rot="5400000">
            <a:off x="3238500" y="3238500"/>
            <a:ext cx="381000" cy="45720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981200" y="3276600"/>
            <a:ext cx="4533900" cy="1706562"/>
            <a:chOff x="1981200" y="4465638"/>
            <a:chExt cx="4533900" cy="1706562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23622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59055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812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X1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057900" y="4465638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438400" y="4648200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981200" y="51196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X2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981200" y="580548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X3</a:t>
              </a: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3543300" cy="5794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2476500" y="4830763"/>
              <a:ext cx="3429000" cy="1158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2362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2362200" y="5943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828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buNone/>
            </a:pP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(1) Kombinierte Hypothesen </a:t>
            </a:r>
            <a:r>
              <a:rPr lang="de-DE" altLang="de-DE" sz="1800" b="1" i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(Forts.)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“Hochkomplexe” Zusammenhangshypothesen mit &gt;3 Variablen, z.B. “(Varianz-) Erklärung” einer Variable Y mittels mehrerer Variablen X</a:t>
            </a:r>
          </a:p>
          <a:p>
            <a:pPr marL="355600" indent="0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400" i="1" u="sng" dirty="0" smtClean="0">
                <a:latin typeface="Calibri" pitchFamily="34" charset="0"/>
              </a:rPr>
              <a:t>Beispiel:</a:t>
            </a:r>
            <a:r>
              <a:rPr lang="de-DE" sz="1400" i="1" dirty="0" smtClean="0">
                <a:latin typeface="Calibri" pitchFamily="34" charset="0"/>
              </a:rPr>
              <a:t> </a:t>
            </a:r>
            <a:r>
              <a:rPr lang="de-DE" altLang="de-DE" sz="1400" i="1" dirty="0" smtClean="0">
                <a:latin typeface="Calibri" pitchFamily="34" charset="0"/>
              </a:rPr>
              <a:t>“Die Wahrscheinlichkeit das Gymnasium zu besuchen wird positiv vom ökonomischen Kapital und dem kulturellen Kapital der Eltern beeinflusst und negativ davon beeinflusst ein Migrant zu sein.”</a:t>
            </a:r>
            <a:endParaRPr lang="de-DE" altLang="de-DE" sz="1400" i="1" dirty="0">
              <a:latin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82600" y="5105400"/>
            <a:ext cx="81534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 handelt sich um die Kombination mehrerer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Teihypothesen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X1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Y und X2Y  und X3Y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Getrennter Test der Teilhypothesen (=3 einfache Hypothesen)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29600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(2) “Vollständiges” Kausalmodell</a:t>
            </a:r>
            <a:endParaRPr lang="de-DE" altLang="de-DE" sz="1800" u="sng" dirty="0" smtClean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DE" altLang="de-DE" sz="1400" i="1" u="sng" dirty="0" smtClean="0">
                <a:latin typeface="Calibri" pitchFamily="34" charset="0"/>
                <a:cs typeface="Arial" charset="0"/>
                <a:sym typeface="Wingdings" pitchFamily="2" charset="2"/>
              </a:rPr>
              <a:t>Beispiel:</a:t>
            </a:r>
            <a:endParaRPr lang="de-DE" altLang="de-DE" sz="1400" i="1" u="sng" dirty="0">
              <a:latin typeface="Calibri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800" cy="45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096000" y="5334000"/>
            <a:ext cx="295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i="1" dirty="0" smtClean="0">
                <a:latin typeface="Calibri" panose="020F0502020204030204" pitchFamily="34" charset="0"/>
              </a:rPr>
              <a:t>Quelle: De </a:t>
            </a:r>
            <a:r>
              <a:rPr lang="de-DE" sz="1200" i="1" dirty="0" err="1" smtClean="0">
                <a:latin typeface="Calibri" panose="020F0502020204030204" pitchFamily="34" charset="0"/>
              </a:rPr>
              <a:t>Vaus</a:t>
            </a:r>
            <a:r>
              <a:rPr lang="de-DE" sz="1200" i="1" dirty="0" smtClean="0">
                <a:latin typeface="Calibri" panose="020F0502020204030204" pitchFamily="34" charset="0"/>
              </a:rPr>
              <a:t> (2001): Abbildung 2.6</a:t>
            </a:r>
            <a:endParaRPr lang="de-DE" sz="1200" i="1" dirty="0">
              <a:latin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48914" y="1342260"/>
            <a:ext cx="30480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Sehr problematisches Design: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Eher ein „Forschungsprogramm“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Empfehlung: Zerlegung in einfache + komplexe Hypothesen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„Hochkomplexe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 (kausale)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Hypothesen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Das kontrafaktische Kausalmodell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4213" y="1143000"/>
            <a:ext cx="7926387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u="sng" dirty="0" smtClean="0">
                <a:latin typeface="Calibri" panose="020F0502020204030204" pitchFamily="34" charset="0"/>
              </a:rPr>
              <a:t>Historie: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erste Ansätze (Mill 1843; Fechner 1860)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experimentelle Designs in Statistik (</a:t>
            </a:r>
            <a:r>
              <a:rPr lang="de-DE" altLang="de-DE" dirty="0" err="1" smtClean="0">
                <a:latin typeface="Calibri" panose="020F0502020204030204" pitchFamily="34" charset="0"/>
              </a:rPr>
              <a:t>Neyman</a:t>
            </a:r>
            <a:r>
              <a:rPr lang="de-DE" altLang="de-DE" dirty="0" smtClean="0">
                <a:latin typeface="Calibri" panose="020F0502020204030204" pitchFamily="34" charset="0"/>
              </a:rPr>
              <a:t> 1923, Fisher 1935)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theoretische Mikroökonomie (Roy 1951)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formalisiert (Rubin 1974, 1977, 1978)</a:t>
            </a:r>
          </a:p>
          <a:p>
            <a:pPr>
              <a:lnSpc>
                <a:spcPct val="150000"/>
              </a:lnSpc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altLang="de-DE" u="sng" dirty="0" smtClean="0">
                <a:latin typeface="Calibri" panose="020F0502020204030204" pitchFamily="34" charset="0"/>
              </a:rPr>
              <a:t>Grundlegende Idee: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Fokus auf das Kausalitätskonzept “Schätzung des kausalen Effekts von X1 auf Y“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Anlehnung an experimentelle Sprache: fast jede Situation kann auch im nicht-experimentellen Kontext zumindest als </a:t>
            </a:r>
            <a:r>
              <a:rPr lang="de-DE" alt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Gedankenexperiment</a:t>
            </a:r>
            <a:r>
              <a:rPr lang="de-DE" altLang="de-DE" dirty="0" smtClean="0">
                <a:latin typeface="Calibri" panose="020F0502020204030204" pitchFamily="34" charset="0"/>
              </a:rPr>
              <a:t> beschrieben werden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Historie und grundlegende Idee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667000"/>
            <a:ext cx="79263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Vereinfachte Version eines binären “Treatment” als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Zuweisungsprozesses</a:t>
            </a:r>
            <a:r>
              <a:rPr lang="de-DE" altLang="de-DE" dirty="0" smtClean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i="1" dirty="0" smtClean="0">
                <a:latin typeface="Calibri" panose="020F0502020204030204" pitchFamily="34" charset="0"/>
              </a:rPr>
              <a:t>D=1</a:t>
            </a:r>
            <a:r>
              <a:rPr lang="de-DE" altLang="de-DE" dirty="0" smtClean="0">
                <a:latin typeface="Calibri" panose="020F0502020204030204" pitchFamily="34" charset="0"/>
              </a:rPr>
              <a:t>	Treatment (“Experimentalgruppe”)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i="1" dirty="0" smtClean="0">
                <a:latin typeface="Calibri" panose="020F0502020204030204" pitchFamily="34" charset="0"/>
              </a:rPr>
              <a:t>D=0</a:t>
            </a:r>
            <a:r>
              <a:rPr lang="de-DE" altLang="de-DE" dirty="0" smtClean="0">
                <a:latin typeface="Calibri" panose="020F0502020204030204" pitchFamily="34" charset="0"/>
              </a:rPr>
              <a:t> 	kein Treatment (“Kontrollgruppe”)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sz="1400" i="1" u="sng" dirty="0" smtClean="0">
                <a:latin typeface="Calibri" panose="020F0502020204030204" pitchFamily="34" charset="0"/>
              </a:rPr>
              <a:t>Beachte: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Annahme des binären Treatment ist eine vereinfachende Annahme; es existieren kontrafaktische Kausalmodelle mit </a:t>
            </a:r>
            <a:r>
              <a:rPr lang="de-DE" altLang="de-DE" sz="1400" i="1" dirty="0" err="1" smtClean="0">
                <a:latin typeface="Calibri" panose="020F0502020204030204" pitchFamily="34" charset="0"/>
              </a:rPr>
              <a:t>polytomen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Treatments (</a:t>
            </a:r>
            <a:r>
              <a:rPr lang="de-DE" altLang="de-DE" sz="1400" i="1" dirty="0" err="1" smtClean="0">
                <a:latin typeface="Calibri" panose="020F0502020204030204" pitchFamily="34" charset="0"/>
              </a:rPr>
              <a:t>ordinal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 vs. nominal) etc.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3.2. Definitionen von Treatment und Outcomes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6670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62103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860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D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3627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743200" y="1365031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524000" y="1563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„Treatment“-Variable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715000" y="1563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„Outcome“-Variable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509232"/>
            <a:ext cx="79263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Zentrale Annahme zum Outcome Y</a:t>
            </a:r>
            <a:r>
              <a:rPr lang="de-DE" altLang="de-DE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Jedes Individuum i kann in zwei potentiellen Zuständen beobachtet werden, womit zwei potentielle Outcomes für jede Person i vorstellbar sind, </a:t>
            </a:r>
            <a:r>
              <a:rPr lang="de-DE" altLang="de-DE" u="sng" dirty="0" smtClean="0">
                <a:latin typeface="Calibri" panose="020F0502020204030204" pitchFamily="34" charset="0"/>
              </a:rPr>
              <a:t>unabhängig</a:t>
            </a:r>
            <a:r>
              <a:rPr lang="de-DE" altLang="de-DE" dirty="0" smtClean="0">
                <a:latin typeface="Calibri" panose="020F0502020204030204" pitchFamily="34" charset="0"/>
              </a:rPr>
              <a:t> vom tatsächlichen Treatment-Status: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3.2. Definitionen von Treatment und Outcomes</a:t>
            </a:r>
          </a:p>
        </p:txBody>
      </p:sp>
      <p:sp>
        <p:nvSpPr>
          <p:cNvPr id="2" name="Rechteck 1"/>
          <p:cNvSpPr/>
          <p:nvPr/>
        </p:nvSpPr>
        <p:spPr>
          <a:xfrm>
            <a:off x="1676400" y="4495800"/>
            <a:ext cx="7086600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= potenzielles Ergebnis (Outcome) für Person i im Fall ohne das Treatment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= potenzielles Ergebnis (Outcome) für Person i im Fall des Treatments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6670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210300" y="128883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860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D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62700" y="1182469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743200" y="1365031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24000" y="1563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„Treatment“-Variable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715000" y="1563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„Outcome“-Variable</a:t>
            </a: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71292793"/>
              </p:ext>
            </p:extLst>
          </p:nvPr>
        </p:nvGraphicFramePr>
        <p:xfrm>
          <a:off x="1371600" y="4495800"/>
          <a:ext cx="304800" cy="3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Formel" r:id="rId3" imgW="177480" imgH="228600" progId="Equation.3">
                  <p:embed/>
                </p:oleObj>
              </mc:Choice>
              <mc:Fallback>
                <p:oleObj name="Formel" r:id="rId3" imgW="1774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304800" cy="3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5434917"/>
              </p:ext>
            </p:extLst>
          </p:nvPr>
        </p:nvGraphicFramePr>
        <p:xfrm>
          <a:off x="1383163" y="4953000"/>
          <a:ext cx="293237" cy="37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Formel" r:id="rId5" imgW="177480" imgH="228600" progId="Equation.3">
                  <p:embed/>
                </p:oleObj>
              </mc:Choice>
              <mc:Fallback>
                <p:oleObj name="Formel" r:id="rId5" imgW="1774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163" y="4953000"/>
                        <a:ext cx="293237" cy="37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/>
          <p:cNvSpPr/>
          <p:nvPr/>
        </p:nvSpPr>
        <p:spPr>
          <a:xfrm>
            <a:off x="685800" y="5715000"/>
            <a:ext cx="8077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400" i="1" u="sng" dirty="0" smtClean="0">
                <a:latin typeface="Calibri" panose="020F0502020204030204" pitchFamily="34" charset="0"/>
              </a:rPr>
              <a:t>Beachte: </a:t>
            </a:r>
            <a:r>
              <a:rPr lang="de-DE" altLang="de-DE" sz="1400" i="1" dirty="0" smtClean="0">
                <a:latin typeface="Calibri" panose="020F0502020204030204" pitchFamily="34" charset="0"/>
              </a:rPr>
              <a:t>Das Outcome wird i.d.R. als metrisch angesehen, es können aber auch mit anderen Skalenniveaus unterstellt werden.</a:t>
            </a:r>
            <a:endParaRPr lang="de-DE" altLang="de-DE" sz="1400" i="1" dirty="0">
              <a:latin typeface="Calibri" panose="020F0502020204030204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en-US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Experimentelle</a:t>
            </a:r>
            <a:r>
              <a:rPr lang="en-US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vs. </a:t>
            </a:r>
            <a:r>
              <a:rPr lang="en-US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nichtexperientelle</a:t>
            </a:r>
            <a:r>
              <a:rPr lang="en-US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Designs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(Kausale) Hypothesen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Kriterien für das Schließen kausaler Schlüsse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Das kontrafaktische Kausalmodell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Der naive Schätzer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Directed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acyclic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graphs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(DAGs)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Übersicht zu modernen Methoden der Kausalanalyse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1434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066800"/>
            <a:ext cx="7999412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Fundamentales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Problem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kausaler Inferenz</a:t>
            </a:r>
            <a:r>
              <a:rPr lang="de-DE" altLang="de-DE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(Holland, 1986): </a:t>
            </a:r>
          </a:p>
          <a:p>
            <a:pPr algn="ctr" eaLnBrk="1" hangingPunct="1">
              <a:spcBef>
                <a:spcPct val="20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Y</a:t>
            </a:r>
            <a:r>
              <a:rPr lang="de-DE" altLang="de-DE" baseline="-25000" dirty="0" smtClean="0">
                <a:latin typeface="Calibri" panose="020F0502020204030204" pitchFamily="34" charset="0"/>
              </a:rPr>
              <a:t>i</a:t>
            </a:r>
            <a:r>
              <a:rPr lang="de-DE" altLang="de-DE" baseline="30000" dirty="0" smtClean="0">
                <a:latin typeface="Calibri" panose="020F0502020204030204" pitchFamily="34" charset="0"/>
              </a:rPr>
              <a:t>0 </a:t>
            </a:r>
            <a:r>
              <a:rPr lang="de-DE" altLang="de-DE" dirty="0" smtClean="0">
                <a:latin typeface="Calibri" panose="020F0502020204030204" pitchFamily="34" charset="0"/>
              </a:rPr>
              <a:t>und Y</a:t>
            </a:r>
            <a:r>
              <a:rPr lang="de-DE" altLang="de-DE" baseline="-25000" dirty="0" smtClean="0">
                <a:latin typeface="Calibri" panose="020F0502020204030204" pitchFamily="34" charset="0"/>
              </a:rPr>
              <a:t>i</a:t>
            </a:r>
            <a:r>
              <a:rPr lang="de-DE" altLang="de-DE" baseline="30000" dirty="0" smtClean="0">
                <a:latin typeface="Calibri" panose="020F0502020204030204" pitchFamily="34" charset="0"/>
              </a:rPr>
              <a:t>1  </a:t>
            </a:r>
            <a:r>
              <a:rPr lang="de-DE" altLang="de-DE" dirty="0" smtClean="0">
                <a:latin typeface="Calibri" panose="020F0502020204030204" pitchFamily="34" charset="0"/>
              </a:rPr>
              <a:t>können für eine einzelne Person i niemals gleichzeitig beobachtet werden</a:t>
            </a:r>
            <a:endParaRPr lang="de-DE" altLang="de-DE" baseline="30000" dirty="0">
              <a:latin typeface="Calibri" panose="020F0502020204030204" pitchFamily="34" charset="0"/>
            </a:endParaRPr>
          </a:p>
        </p:txBody>
      </p:sp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72932"/>
              </p:ext>
            </p:extLst>
          </p:nvPr>
        </p:nvGraphicFramePr>
        <p:xfrm>
          <a:off x="760412" y="2133600"/>
          <a:ext cx="6783388" cy="2884489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62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85800" y="5334000"/>
            <a:ext cx="77724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à"/>
            </a:pP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Beobachtungsregel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: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nur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ein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Ergebnis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wird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beobachtet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(=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faktisches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GB" altLang="en-US" sz="1800" dirty="0" err="1" smtClean="0">
                <a:latin typeface="Calibri" pitchFamily="34" charset="0"/>
                <a:sym typeface="Wingdings" pitchFamily="2" charset="2"/>
              </a:rPr>
              <a:t>Ergebnis</a:t>
            </a:r>
            <a:r>
              <a:rPr lang="en-GB" altLang="en-US" sz="1800" dirty="0" smtClean="0">
                <a:latin typeface="Calibri" pitchFamily="34" charset="0"/>
                <a:sym typeface="Wingdings" pitchFamily="2" charset="2"/>
              </a:rPr>
              <a:t>)</a:t>
            </a:r>
            <a:endParaRPr lang="de-DE" altLang="en-US" sz="1800" dirty="0">
              <a:latin typeface="Calibri" pitchFamily="34" charset="0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59750"/>
              </p:ext>
            </p:extLst>
          </p:nvPr>
        </p:nvGraphicFramePr>
        <p:xfrm>
          <a:off x="2733675" y="5913438"/>
          <a:ext cx="2562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Formel" r:id="rId3" imgW="1206360" imgH="228600" progId="Equation.3">
                  <p:embed/>
                </p:oleObj>
              </mc:Choice>
              <mc:Fallback>
                <p:oleObj name="Formel" r:id="rId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913438"/>
                        <a:ext cx="25622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rot="1713631">
            <a:off x="6740180" y="2895600"/>
            <a:ext cx="1371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Missing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problem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713631">
            <a:off x="2403820" y="4819542"/>
            <a:ext cx="1371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Missing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problem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61675"/>
              </p:ext>
            </p:extLst>
          </p:nvPr>
        </p:nvGraphicFramePr>
        <p:xfrm>
          <a:off x="685801" y="1752600"/>
          <a:ext cx="7772399" cy="4055112"/>
        </p:xfrm>
        <a:graphic>
          <a:graphicData uri="http://schemas.openxmlformats.org/drawingml/2006/table">
            <a:tbl>
              <a:tblPr/>
              <a:tblGrid>
                <a:gridCol w="2514599"/>
                <a:gridCol w="2667607"/>
                <a:gridCol w="2590193"/>
              </a:tblGrid>
              <a:tr h="1295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niedriger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hoher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0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(niedrige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(„Was ein Niedriggebildeter tatsächlich verdient im Zustand niedriger Bildung“)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(„Was ein Niedriggebildeter verdienen würde, wenn er eine höhere Bildung erzielt hätte“)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(hohe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(„Was ein Höhergebildeter verdienen würde, wenn er eine niedrige Bildung erzielt hätte“)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(„Was ein Hochgebildeter tatsächlich verdient im Zustand hoher Bildung“)</a:t>
                      </a:r>
                      <a:endParaRPr kumimoji="0" lang="de-DE" altLang="de-DE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79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i="1" u="sng" dirty="0" smtClean="0">
                <a:latin typeface="Calibri" panose="020F0502020204030204" pitchFamily="34" charset="0"/>
              </a:rPr>
              <a:t>Beispiel: Effekt von hoher Bildung auf Einkommen:</a:t>
            </a:r>
            <a:endParaRPr lang="de-DE" altLang="de-DE" i="1" u="sng" baseline="30000" dirty="0">
              <a:latin typeface="Calibri" panose="020F0502020204030204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>
                <a:latin typeface="Calibri" panose="020F0502020204030204" pitchFamily="34" charset="0"/>
              </a:rPr>
              <a:t>Der </a:t>
            </a:r>
            <a:r>
              <a:rPr lang="de-DE" altLang="de-DE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individuelle kausale Effekt</a:t>
            </a:r>
            <a:r>
              <a:rPr lang="de-DE" altLang="de-DE" sz="1800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>
                <a:latin typeface="Calibri" panose="020F0502020204030204" pitchFamily="34" charset="0"/>
              </a:rPr>
              <a:t>des </a:t>
            </a:r>
            <a:r>
              <a:rPr lang="de-DE" altLang="de-DE" sz="1800" dirty="0" smtClean="0">
                <a:latin typeface="Calibri" panose="020F0502020204030204" pitchFamily="34" charset="0"/>
              </a:rPr>
              <a:t>Treatments auf das Outcome ist für jedes Individuum als die Differenz zwischen den </a:t>
            </a:r>
            <a:r>
              <a:rPr lang="de-DE" altLang="de-DE" sz="1800" dirty="0">
                <a:latin typeface="Calibri" panose="020F0502020204030204" pitchFamily="34" charset="0"/>
              </a:rPr>
              <a:t>beiden potentiellen Outcomes im Treatment- und </a:t>
            </a:r>
            <a:r>
              <a:rPr lang="de-DE" altLang="de-DE" dirty="0">
                <a:latin typeface="Calibri" panose="020F0502020204030204" pitchFamily="34" charset="0"/>
              </a:rPr>
              <a:t>Control-Status </a:t>
            </a:r>
            <a:r>
              <a:rPr lang="de-DE" altLang="de-DE" dirty="0" smtClean="0">
                <a:latin typeface="Calibri" panose="020F0502020204030204" pitchFamily="34" charset="0"/>
              </a:rPr>
              <a:t>definiert:</a:t>
            </a:r>
            <a:endParaRPr lang="en-GB" altLang="de-DE" sz="1800" dirty="0">
              <a:latin typeface="Calibri" panose="020F0502020204030204" pitchFamily="34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09600" y="3886200"/>
            <a:ext cx="7848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u="sng" dirty="0" smtClean="0">
                <a:latin typeface="Calibri" panose="020F0502020204030204" pitchFamily="34" charset="0"/>
              </a:rPr>
              <a:t>Implikationen: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theoretisch</a:t>
            </a:r>
            <a:r>
              <a:rPr lang="de-DE" altLang="de-DE" sz="18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 smtClean="0">
                <a:latin typeface="Calibri" panose="020F0502020204030204" pitchFamily="34" charset="0"/>
              </a:rPr>
              <a:t>ist der individuelle Kausaleffekt definiert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anose="020F0502020204030204" pitchFamily="34" charset="0"/>
              </a:rPr>
              <a:t>in der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Realität</a:t>
            </a:r>
            <a:r>
              <a:rPr lang="de-DE" altLang="de-DE" sz="18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dirty="0" smtClean="0">
                <a:latin typeface="Calibri" panose="020F0502020204030204" pitchFamily="34" charset="0"/>
              </a:rPr>
              <a:t>kann der individuelle Kausaleffekt jedoch nicht beobachtet werden, da immer eine der beiden Komponenten kontrafaktisch ist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7885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70807"/>
              </p:ext>
            </p:extLst>
          </p:nvPr>
        </p:nvGraphicFramePr>
        <p:xfrm>
          <a:off x="1981200" y="2667000"/>
          <a:ext cx="4829352" cy="402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Formel" r:id="rId3" imgW="2882880" imgH="241200" progId="Equation.3">
                  <p:embed/>
                </p:oleObj>
              </mc:Choice>
              <mc:Fallback>
                <p:oleObj name="Formel" r:id="rId3" imgW="2882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829352" cy="40244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Fundamentales Problem kausaler Inferenz</a:t>
            </a:r>
          </a:p>
        </p:txBody>
      </p:sp>
    </p:spTree>
    <p:extLst>
      <p:ext uri="{BB962C8B-B14F-4D97-AF65-F5344CB8AC3E}">
        <p14:creationId xmlns:p14="http://schemas.microsoft.com/office/powerpoint/2010/main" val="28914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dirty="0" smtClean="0">
                <a:latin typeface="Calibri" panose="020F0502020204030204" pitchFamily="34" charset="0"/>
              </a:rPr>
              <a:t>Als Sozialwissenschaftler sind wir </a:t>
            </a:r>
            <a:r>
              <a:rPr lang="de-DE" altLang="de-DE" dirty="0" smtClean="0">
                <a:latin typeface="Calibri" panose="020F0502020204030204" pitchFamily="34" charset="0"/>
              </a:rPr>
              <a:t>nicht am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individuellen kausale Effekt</a:t>
            </a:r>
            <a:r>
              <a:rPr lang="de-DE" altLang="de-DE" dirty="0" smtClean="0">
                <a:latin typeface="Calibri" panose="020F0502020204030204" pitchFamily="34" charset="0"/>
              </a:rPr>
              <a:t> interessiert, sondern uns interessieren v.a. durchschnittliche kausale Effekte</a:t>
            </a:r>
            <a:r>
              <a:rPr lang="de-DE" altLang="de-DE" sz="1800" dirty="0" smtClean="0">
                <a:latin typeface="Calibri" panose="020F0502020204030204" pitchFamily="34" charset="0"/>
              </a:rPr>
              <a:t>: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ATT handelt es sich um den durchschnittlichen kausalen Effekt des Treatments auf das Outcome für die Personen, die tatsächlich das Treatment erfahren haben.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29404"/>
              </p:ext>
            </p:extLst>
          </p:nvPr>
        </p:nvGraphicFramePr>
        <p:xfrm>
          <a:off x="990600" y="2897188"/>
          <a:ext cx="21907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Formel" r:id="rId3" imgW="1346040" imgH="279360" progId="Equation.3">
                  <p:embed/>
                </p:oleObj>
              </mc:Choice>
              <mc:Fallback>
                <p:oleObj name="Formel" r:id="rId3" imgW="13460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7188"/>
                        <a:ext cx="219075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2286000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(1) Wichtigster Durchschnittseffekt: ATT: Average Treatment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on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Treated</a:t>
            </a:r>
            <a:endParaRPr lang="de-DE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56538"/>
              </p:ext>
            </p:extLst>
          </p:nvPr>
        </p:nvGraphicFramePr>
        <p:xfrm>
          <a:off x="1044575" y="3824288"/>
          <a:ext cx="32607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Formel" r:id="rId5" imgW="1917360" imgH="406080" progId="Equation.3">
                  <p:embed/>
                </p:oleObj>
              </mc:Choice>
              <mc:Fallback>
                <p:oleObj name="Formel" r:id="rId5" imgW="1917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824288"/>
                        <a:ext cx="32607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2874054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895600" y="3505200"/>
            <a:ext cx="5010150" cy="1143000"/>
            <a:chOff x="2895600" y="3505200"/>
            <a:chExt cx="5010150" cy="1143000"/>
          </a:xfrm>
        </p:grpSpPr>
        <p:sp>
          <p:nvSpPr>
            <p:cNvPr id="3" name="Ellipse 2"/>
            <p:cNvSpPr/>
            <p:nvPr/>
          </p:nvSpPr>
          <p:spPr>
            <a:xfrm>
              <a:off x="2895600" y="3505200"/>
              <a:ext cx="17526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953000" y="3680936"/>
              <a:ext cx="29527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Research Designs unterscheiden  sich darin, wie die kontrafaktische Situation simuliert/geschätzt wird.</a:t>
              </a:r>
              <a:endParaRPr lang="de-DE" sz="1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>
              <a:off x="4648200" y="3810000"/>
              <a:ext cx="304800" cy="76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3787271"/>
            <a:ext cx="78486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ATNT handelt es sich um den durchschnittlichen kausalen Effekt des Treatments auf das Outcome für die Personen, die tatsächlich das Treatment </a:t>
            </a:r>
            <a:r>
              <a:rPr lang="de-DE" altLang="de-DE" sz="1800" u="sng" dirty="0" smtClean="0">
                <a:latin typeface="Calibri" panose="020F0502020204030204" pitchFamily="34" charset="0"/>
              </a:rPr>
              <a:t>nicht</a:t>
            </a:r>
            <a:r>
              <a:rPr lang="de-DE" altLang="de-DE" sz="1800" dirty="0" smtClean="0">
                <a:latin typeface="Calibri" panose="020F0502020204030204" pitchFamily="34" charset="0"/>
              </a:rPr>
              <a:t> erfahren haben.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17700"/>
              </p:ext>
            </p:extLst>
          </p:nvPr>
        </p:nvGraphicFramePr>
        <p:xfrm>
          <a:off x="908050" y="1808163"/>
          <a:ext cx="2355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Formel" r:id="rId3" imgW="1447560" imgH="279360" progId="Equation.3">
                  <p:embed/>
                </p:oleObj>
              </mc:Choice>
              <mc:Fallback>
                <p:oleObj name="Formel" r:id="rId3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808163"/>
                        <a:ext cx="235585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1196471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(2) ATNT: </a:t>
            </a:r>
            <a:r>
              <a:rPr lang="en-GB" altLang="de-DE" sz="1800" b="1" dirty="0">
                <a:solidFill>
                  <a:srgbClr val="0033CC"/>
                </a:solidFill>
                <a:latin typeface="Calibri" panose="020F0502020204030204" pitchFamily="34" charset="0"/>
              </a:rPr>
              <a:t>Average Treatment Effect on the </a:t>
            </a:r>
            <a:r>
              <a:rPr lang="en-GB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Non-Treated</a:t>
            </a:r>
            <a:endParaRPr lang="en-GB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94900"/>
              </p:ext>
            </p:extLst>
          </p:nvPr>
        </p:nvGraphicFramePr>
        <p:xfrm>
          <a:off x="957263" y="2735263"/>
          <a:ext cx="34353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Formel" r:id="rId5" imgW="2019240" imgH="406080" progId="Equation.3">
                  <p:embed/>
                </p:oleObj>
              </mc:Choice>
              <mc:Fallback>
                <p:oleObj name="Formel" r:id="rId5" imgW="2019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735263"/>
                        <a:ext cx="34353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1784525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819400"/>
            <a:ext cx="7848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Beim ATE handelt es sich um den durchschnittlichen kausalen Effekt des Treatments auf das Outcome für alle Personen.</a:t>
            </a:r>
          </a:p>
          <a:p>
            <a:pPr>
              <a:lnSpc>
                <a:spcPct val="120000"/>
              </a:lnSpc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Es gilt: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31349"/>
              </p:ext>
            </p:extLst>
          </p:nvPr>
        </p:nvGraphicFramePr>
        <p:xfrm>
          <a:off x="911225" y="1847850"/>
          <a:ext cx="16097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847850"/>
                        <a:ext cx="1609725" cy="373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1196471"/>
            <a:ext cx="8153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(3) ATE: Average Treatment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Effect</a:t>
            </a:r>
            <a:endParaRPr lang="de-DE" altLang="de-DE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67264"/>
              </p:ext>
            </p:extLst>
          </p:nvPr>
        </p:nvGraphicFramePr>
        <p:xfrm>
          <a:off x="852488" y="4521200"/>
          <a:ext cx="3067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Formel" r:id="rId5" imgW="1803240" imgH="203040" progId="Equation.3">
                  <p:embed/>
                </p:oleObj>
              </mc:Choice>
              <mc:Fallback>
                <p:oleObj name="Formel" r:id="rId5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521200"/>
                        <a:ext cx="3067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67100" y="1784525"/>
            <a:ext cx="39243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E(.) als  Erwartungswert-Operator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5257800"/>
            <a:ext cx="7696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dirty="0" smtClean="0">
                <a:latin typeface="Calibri" panose="020F0502020204030204" pitchFamily="34" charset="0"/>
              </a:rPr>
              <a:t>mit π als Anteil derjenigen, die das Treatment erfahren und (1- π) als Anteil derjenigen, die das Treatment nicht erfahren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altLang="de-DE" sz="1800" i="1" u="sng" dirty="0" smtClean="0">
                <a:latin typeface="Calibri" panose="020F0502020204030204" pitchFamily="34" charset="0"/>
              </a:rPr>
              <a:t>Beispiel: Der kausale Effekt höherer Bildung auf das Einkommen</a:t>
            </a:r>
            <a:endParaRPr lang="de-DE" altLang="de-DE" sz="1800" i="1" u="sng" dirty="0">
              <a:latin typeface="Calibri" panose="020F0502020204030204" pitchFamily="34" charset="0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3.4. Der durchschnittliche Kausaleffekt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806071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ATT = durchschnittlicher kausaler Effekt höherer Bildung auf das Einkommen für</a:t>
            </a:r>
            <a:r>
              <a:rPr lang="de-DE" altLang="de-DE" dirty="0" smtClean="0">
                <a:latin typeface="Calibri" panose="020F0502020204030204" pitchFamily="34" charset="0"/>
              </a:rPr>
              <a:t> höher gebildete Personen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(=am meisten interessierender Effekt)</a:t>
            </a:r>
            <a:endParaRPr lang="de-DE" altLang="de-DE" sz="1800" b="1" i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3151255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ATNT = durchschnittlicher kausaler Effekt höherer Bildung auf das Einkommen für</a:t>
            </a:r>
            <a:r>
              <a:rPr lang="de-DE" altLang="de-DE" dirty="0" smtClean="0">
                <a:latin typeface="Calibri" panose="020F0502020204030204" pitchFamily="34" charset="0"/>
              </a:rPr>
              <a:t> niedrig gebildete Personen</a:t>
            </a:r>
            <a:r>
              <a:rPr lang="de-DE" altLang="de-DE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(=hypothetische Situation)</a:t>
            </a:r>
            <a:endParaRPr lang="de-DE" altLang="de-DE" sz="1800" b="1" i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4495800"/>
            <a:ext cx="7848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de-DE" sz="1800" dirty="0" smtClean="0">
                <a:latin typeface="Calibri" panose="020F0502020204030204" pitchFamily="34" charset="0"/>
              </a:rPr>
              <a:t>ATE = durchschnittlicher kausaler Effekt höherer Bildung auf das Einkommen </a:t>
            </a:r>
            <a:r>
              <a:rPr lang="de-DE" altLang="de-DE" sz="1800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(=Durchschnittsbildung über alle Gruppen)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229547"/>
            <a:ext cx="7926387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(i) Spezifische Annahme: Manipulierbarkeit des “Treatment”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Das Treatment muss manipulierbar sein (Holland 1986), d.h.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ein Treatment ist ein Ereignis, dessen Auftreten beeinflussbar ist (Idee eines Zuweisungsprozesses), so dass eine Vorstellung der Situation möglich ist, was passiert wäre, wenn das Ereignis nicht eingetreten wäre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Analogie zum Experiment: “Treatment”=“Behandlung/Stimulus/Ursache”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ein explizites Modell des Manipulationsmechanismus ist notwendig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197888"/>
            <a:ext cx="792638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(i) Spezifische Annahme: Manipulierbarkeit des “Treatment”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(Forts.)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altLang="de-DE" dirty="0" smtClean="0">
                <a:latin typeface="Calibri" panose="020F0502020204030204" pitchFamily="34" charset="0"/>
              </a:rPr>
              <a:t>Problemfall von “Attributen”: Sind Attribute, wie z.B. Geschlecht, Alter, Ethnizität etc. auch “manipulierbar”?</a:t>
            </a:r>
          </a:p>
          <a:p>
            <a:pPr marL="2857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Nein: </a:t>
            </a:r>
            <a:r>
              <a:rPr lang="de-DE" altLang="de-DE" dirty="0" smtClean="0">
                <a:latin typeface="Calibri" panose="020F0502020204030204" pitchFamily="34" charset="0"/>
              </a:rPr>
              <a:t>Aus Perspektive der Statistik/Kausalanalyse ist bei Attributen die Analogie zur experimentellen Sprache nicht angebracht </a:t>
            </a:r>
          </a:p>
          <a:p>
            <a:pPr marL="654050" lvl="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sz="1400" i="1" dirty="0" smtClean="0">
                <a:latin typeface="Calibri" panose="020F0502020204030204" pitchFamily="34" charset="0"/>
              </a:rPr>
              <a:t>Holland (1986): z.B. Geschlecht als Treatment: Manipulation des Geschlechts möglich, aber dann wäre die Person nicht mehr die ursprüngliche Person</a:t>
            </a:r>
          </a:p>
          <a:p>
            <a:pPr marL="2857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Ja: </a:t>
            </a:r>
            <a:r>
              <a:rPr lang="de-DE" altLang="de-DE" dirty="0" smtClean="0">
                <a:latin typeface="Calibri" panose="020F0502020204030204" pitchFamily="34" charset="0"/>
              </a:rPr>
              <a:t>Aus Perspektive der Sozialwissenschaftlichen können Attribute als “Ursache” gesehen werden,</a:t>
            </a:r>
          </a:p>
          <a:p>
            <a:pPr marL="711200" lvl="2" indent="-34766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sz="1400" dirty="0" smtClean="0">
                <a:latin typeface="Calibri" panose="020F0502020204030204" pitchFamily="34" charset="0"/>
              </a:rPr>
              <a:t>da sie vermittelnde Mechanismen auslösen und damit real existierende soziale Phänomene (“Effekte”) erzeugen</a:t>
            </a:r>
          </a:p>
          <a:p>
            <a:pPr marL="711200" lvl="2" indent="-34766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sz="1400" dirty="0" smtClean="0">
                <a:latin typeface="Calibri" panose="020F0502020204030204" pitchFamily="34" charset="0"/>
              </a:rPr>
              <a:t>oder durch geschickte 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Umdefinition</a:t>
            </a:r>
            <a:r>
              <a:rPr lang="de-DE" altLang="de-DE" sz="1400" dirty="0" smtClean="0">
                <a:latin typeface="Calibri" panose="020F0502020204030204" pitchFamily="34" charset="0"/>
              </a:rPr>
              <a:t>: z.B. Betrachtung des “Gender”-Effekts statt des biologischen 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Geschlechteffekts</a:t>
            </a:r>
            <a:r>
              <a:rPr lang="de-DE" altLang="de-DE" sz="1400" dirty="0" smtClean="0">
                <a:latin typeface="Calibri" panose="020F0502020204030204" pitchFamily="34" charset="0"/>
              </a:rPr>
              <a:t> (</a:t>
            </a:r>
            <a:r>
              <a:rPr lang="de-DE" altLang="de-DE" sz="1400" dirty="0" err="1" smtClean="0">
                <a:latin typeface="Calibri" panose="020F0502020204030204" pitchFamily="34" charset="0"/>
              </a:rPr>
              <a:t>Goldthorpe</a:t>
            </a:r>
            <a:r>
              <a:rPr lang="de-DE" altLang="de-DE" sz="1400" dirty="0" smtClean="0">
                <a:latin typeface="Calibri" panose="020F0502020204030204" pitchFamily="34" charset="0"/>
              </a:rPr>
              <a:t> 2001)</a:t>
            </a: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3.5. Spezifische Annahmen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3068" y="1229547"/>
            <a:ext cx="7926387" cy="132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(ii</a:t>
            </a:r>
            <a:r>
              <a:rPr lang="en-GB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) </a:t>
            </a:r>
            <a:r>
              <a:rPr lang="en-GB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Stable </a:t>
            </a:r>
            <a:r>
              <a:rPr lang="en-GB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Unit Treatment Value Assumption (SUTVA) (Rubin 1980, 1986)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Treatment einer Person beeinflusst nicht die potentiellen Outcomes der anderen Personen (und umgekehrt)</a:t>
            </a:r>
            <a:endParaRPr lang="de-DE" alt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Das kontrafaktische 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3962400"/>
            <a:ext cx="7926387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755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dirty="0" smtClean="0">
                <a:latin typeface="Calibri" panose="020F0502020204030204" pitchFamily="34" charset="0"/>
              </a:rPr>
              <a:t>Annahme verletzt bei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Interaktionseffekten zwischen Treatments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allgemeinen Gleichgewichtseffekten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7115057"/>
              </p:ext>
            </p:extLst>
          </p:nvPr>
        </p:nvGraphicFramePr>
        <p:xfrm>
          <a:off x="2355850" y="2971800"/>
          <a:ext cx="2297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Formel" r:id="rId3" imgW="1269720" imgH="253800" progId="Equation.3">
                  <p:embed/>
                </p:oleObj>
              </mc:Choice>
              <mc:Fallback>
                <p:oleObj name="Formel" r:id="rId3" imgW="1269720" imgH="253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971800"/>
                        <a:ext cx="22971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7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(1)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Experimentelle vs. nichtexperimentelle Designs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Der naive Schätzer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118745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de-DE" alt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Ignorability</a:t>
            </a: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-Annahme:</a:t>
            </a:r>
            <a:endParaRPr lang="de-DE" altLang="en-US" sz="18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4213" y="3358277"/>
            <a:ext cx="77057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Y</a:t>
            </a:r>
            <a:r>
              <a:rPr lang="de-DE" altLang="en-US" sz="1800" baseline="30000" dirty="0" smtClean="0">
                <a:latin typeface="Calibri" pitchFamily="34" charset="0"/>
              </a:rPr>
              <a:t>0</a:t>
            </a:r>
            <a:r>
              <a:rPr lang="de-DE" altLang="en-US" sz="1800" dirty="0" smtClean="0">
                <a:latin typeface="Calibri" pitchFamily="34" charset="0"/>
              </a:rPr>
              <a:t>, Y</a:t>
            </a:r>
            <a:r>
              <a:rPr lang="de-DE" altLang="en-US" sz="1800" baseline="30000" dirty="0" smtClean="0">
                <a:latin typeface="Calibri" pitchFamily="34" charset="0"/>
              </a:rPr>
              <a:t>1</a:t>
            </a:r>
            <a:r>
              <a:rPr lang="de-DE" altLang="en-US" sz="1800" dirty="0" smtClean="0">
                <a:latin typeface="Calibri" pitchFamily="34" charset="0"/>
              </a:rPr>
              <a:t>: potenzielle Outcomes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D: Treatment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Treatment-Status D ist unabhängig von den potentiellen Outcomes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ACHTUNG: In Querschnittsdesigns ist die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Ignorability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-Annahme nicht erfüllt (wegen fehlender Randomisierung), da sich Personen in das Treatment selbstselektieren  Verzerrung des naiven Schätzers!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4.1. Verletzung der 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Ignorability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-Annahme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9571062"/>
              </p:ext>
            </p:extLst>
          </p:nvPr>
        </p:nvGraphicFramePr>
        <p:xfrm>
          <a:off x="762000" y="1828800"/>
          <a:ext cx="3810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Formel" r:id="rId3" imgW="2095200" imgH="761760" progId="Equation.3">
                  <p:embed/>
                </p:oleObj>
              </mc:Choice>
              <mc:Fallback>
                <p:oleObj name="Formel" r:id="rId3" imgW="2095200" imgH="76176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38100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6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1120170"/>
            <a:ext cx="7705725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Im Querschnittsdesign gilt, dass der </a:t>
            </a:r>
            <a:r>
              <a:rPr lang="de-DE" alt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naïve</a:t>
            </a: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</a:rPr>
              <a:t> Schätzer</a:t>
            </a:r>
            <a:r>
              <a:rPr lang="de-DE" altLang="en-US" sz="1800" dirty="0" smtClean="0">
                <a:latin typeface="Calibri" pitchFamily="34" charset="0"/>
              </a:rPr>
              <a:t>, der sich als Differenz der beobachtbaren Outcomes ergibt, </a:t>
            </a:r>
            <a:r>
              <a:rPr lang="de-DE" altLang="en-US" sz="1800" b="1" u="sng" dirty="0" smtClean="0">
                <a:solidFill>
                  <a:srgbClr val="FF0000"/>
                </a:solidFill>
                <a:latin typeface="Calibri" pitchFamily="34" charset="0"/>
              </a:rPr>
              <a:t>nicht</a:t>
            </a:r>
            <a:r>
              <a:rPr lang="de-DE" altLang="en-US" sz="18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identisch zum kausalen Effekt (hier: ATT) ist:</a:t>
            </a:r>
            <a:endParaRPr lang="de-DE" altLang="en-US" sz="1800" dirty="0">
              <a:latin typeface="Calibri" pitchFamily="34" charset="0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36041"/>
              </p:ext>
            </p:extLst>
          </p:nvPr>
        </p:nvGraphicFramePr>
        <p:xfrm>
          <a:off x="1041187" y="2286000"/>
          <a:ext cx="555811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Formel" r:id="rId3" imgW="3009600" imgH="1155600" progId="Equation.3">
                  <p:embed/>
                </p:oleObj>
              </mc:Choice>
              <mc:Fallback>
                <p:oleObj name="Formel" r:id="rId3" imgW="30096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87" y="2286000"/>
                        <a:ext cx="5558117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Verzerrung des naiven Schätzer bzgl. ATT 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1656212"/>
              </p:ext>
            </p:extLst>
          </p:nvPr>
        </p:nvGraphicFramePr>
        <p:xfrm>
          <a:off x="533400" y="5105400"/>
          <a:ext cx="7143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Formel" r:id="rId5" imgW="3632040" imgH="406080" progId="Equation.3">
                  <p:embed/>
                </p:oleObj>
              </mc:Choice>
              <mc:Fallback>
                <p:oleObj name="Formel" r:id="rId5" imgW="3632040" imgH="40608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7143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4648200"/>
            <a:ext cx="7705725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Bias-Dekomposition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des naiven Schätzers bzgl. des ATT: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3400" y="6093023"/>
            <a:ext cx="830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i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sz="1400" b="1" i="1" dirty="0" err="1">
                <a:solidFill>
                  <a:srgbClr val="0033CC"/>
                </a:solidFill>
                <a:latin typeface="Calibri" pitchFamily="34" charset="0"/>
              </a:rPr>
              <a:t>baseline</a:t>
            </a:r>
            <a:r>
              <a:rPr lang="de-DE" sz="1400" b="1" i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sz="1400" b="1" i="1" dirty="0" err="1" smtClean="0">
                <a:solidFill>
                  <a:srgbClr val="0033CC"/>
                </a:solidFill>
                <a:latin typeface="Calibri" pitchFamily="34" charset="0"/>
              </a:rPr>
              <a:t>differences</a:t>
            </a:r>
            <a:r>
              <a:rPr lang="de-DE" sz="1400" b="1" i="1" dirty="0" smtClean="0">
                <a:solidFill>
                  <a:srgbClr val="0033CC"/>
                </a:solidFill>
                <a:latin typeface="Calibri" pitchFamily="34" charset="0"/>
              </a:rPr>
              <a:t>“:</a:t>
            </a:r>
            <a:r>
              <a:rPr lang="de-DE" sz="1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i="1" dirty="0">
                <a:latin typeface="Calibri" pitchFamily="34" charset="0"/>
                <a:cs typeface="Calibri" pitchFamily="34" charset="0"/>
              </a:rPr>
              <a:t>Unterschied zwischen Treatment- und Control-Gruppe in Abwesenheit des </a:t>
            </a:r>
            <a:r>
              <a:rPr lang="de-DE" sz="1400" i="1" dirty="0" smtClean="0">
                <a:latin typeface="Calibri" pitchFamily="34" charset="0"/>
                <a:cs typeface="Calibri" pitchFamily="34" charset="0"/>
              </a:rPr>
              <a:t>Treatments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8127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63826"/>
              </p:ext>
            </p:extLst>
          </p:nvPr>
        </p:nvGraphicFramePr>
        <p:xfrm>
          <a:off x="1143000" y="2220911"/>
          <a:ext cx="6783388" cy="3013613"/>
        </p:xfrm>
        <a:graphic>
          <a:graphicData uri="http://schemas.openxmlformats.org/drawingml/2006/table">
            <a:tbl>
              <a:tblPr/>
              <a:tblGrid>
                <a:gridCol w="2260600"/>
                <a:gridCol w="2262188"/>
                <a:gridCol w="2260600"/>
              </a:tblGrid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E(Y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62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D=1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de-DE" altLang="de-DE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(Kontrafaktisch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kumimoji="0" lang="de-DE" altLang="de-D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unbeobachtbar</a:t>
                      </a: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E(Y</a:t>
                      </a:r>
                      <a:r>
                        <a:rPr kumimoji="0" lang="de-DE" altLang="de-DE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|D=1)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Faktisch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=beobachtbar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2993075" y="3530777"/>
            <a:ext cx="5922325" cy="2565223"/>
            <a:chOff x="2993075" y="3530777"/>
            <a:chExt cx="5922325" cy="2565223"/>
          </a:xfrm>
        </p:grpSpPr>
        <p:sp>
          <p:nvSpPr>
            <p:cNvPr id="5" name="Ellipse 4"/>
            <p:cNvSpPr/>
            <p:nvPr/>
          </p:nvSpPr>
          <p:spPr>
            <a:xfrm rot="1354060">
              <a:off x="2993075" y="3530777"/>
              <a:ext cx="5147839" cy="12492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620000" y="544966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Naiver Schätzer</a:t>
              </a:r>
              <a:endParaRPr lang="de-DE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352800" y="4114800"/>
            <a:ext cx="5219700" cy="1219200"/>
            <a:chOff x="3352800" y="4114800"/>
            <a:chExt cx="5219700" cy="1219200"/>
          </a:xfrm>
        </p:grpSpPr>
        <p:sp>
          <p:nvSpPr>
            <p:cNvPr id="15" name="Ellipse 14"/>
            <p:cNvSpPr/>
            <p:nvPr/>
          </p:nvSpPr>
          <p:spPr>
            <a:xfrm rot="5400000">
              <a:off x="5029200" y="2438400"/>
              <a:ext cx="1219200" cy="4572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24800" y="44196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ATT</a:t>
              </a:r>
              <a:endParaRPr lang="de-DE" b="1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3400" y="112017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Naiver Schätzer und ATT im Vergleich: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ATT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4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57626"/>
              </p:ext>
            </p:extLst>
          </p:nvPr>
        </p:nvGraphicFramePr>
        <p:xfrm>
          <a:off x="228601" y="1752600"/>
          <a:ext cx="5943600" cy="3477559"/>
        </p:xfrm>
        <a:graphic>
          <a:graphicData uri="http://schemas.openxmlformats.org/drawingml/2006/table">
            <a:tbl>
              <a:tblPr/>
              <a:tblGrid>
                <a:gridCol w="1980736"/>
                <a:gridCol w="1982128"/>
                <a:gridCol w="1980736"/>
              </a:tblGrid>
              <a:tr h="1395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endParaRPr kumimoji="0" lang="de-DE" alt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niedriger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(Einkommen, das man im Zustand hoher Bildung erwerben würde)</a:t>
                      </a:r>
                      <a:endParaRPr kumimoji="0" lang="de-DE" altLang="de-DE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(niedrige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10 €/h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20 €/h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8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kumimoji="0" lang="de-DE" altLang="de-DE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(hohe Bildung)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15 €/h</a:t>
                      </a:r>
                      <a:endParaRPr kumimoji="0" lang="de-DE" alt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30 €/h</a:t>
                      </a:r>
                      <a:endParaRPr kumimoji="0" lang="de-DE" altLang="de-DE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104900"/>
            <a:ext cx="7999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de-DE" i="1" u="sng" dirty="0" smtClean="0">
                <a:latin typeface="Calibri" panose="020F0502020204030204" pitchFamily="34" charset="0"/>
              </a:rPr>
              <a:t>Beispiel: Effekt von hoher Bildung auf Einkommen:</a:t>
            </a:r>
            <a:endParaRPr lang="de-DE" altLang="de-DE" i="1" u="sng" baseline="300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667000" y="3276600"/>
            <a:ext cx="11430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4800" y="5334000"/>
            <a:ext cx="60960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„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Baseline-Unterschiede“: 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Es gibt konfundierende Drittvariablen, die bewirken, dass sich die Treatment- und die Kontrollgruppe bereits im Einkommen Y0 unterscheiden</a:t>
            </a:r>
          </a:p>
          <a:p>
            <a:r>
              <a:rPr lang="de-DE" sz="1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Bsp.:</a:t>
            </a:r>
            <a:r>
              <a:rPr lang="de-DE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Treatment-Gruppe grundsätzlich motivierter (=X2), was sich in einem höheren Einkommen Y0 zeigen würde</a:t>
            </a:r>
            <a:endParaRPr lang="de-DE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579483" y="3386522"/>
            <a:ext cx="86713" cy="1227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595561" y="3386522"/>
            <a:ext cx="86713" cy="12270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35112" y="3048000"/>
            <a:ext cx="1665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cs typeface="Arial" charset="0"/>
              </a:rPr>
              <a:t>D: hohe Bildung</a:t>
            </a:r>
            <a:endParaRPr lang="de-DE" altLang="de-DE" sz="1400" dirty="0">
              <a:latin typeface="Calibri" pitchFamily="34" charset="0"/>
              <a:cs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848600" y="3048000"/>
            <a:ext cx="1295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cs typeface="Arial" charset="0"/>
              </a:rPr>
              <a:t>Y: Einkommen</a:t>
            </a:r>
            <a:endParaRPr lang="de-DE" altLang="de-DE" sz="1400" dirty="0">
              <a:latin typeface="Calibri" pitchFamily="34" charset="0"/>
              <a:cs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22839" y="3447874"/>
            <a:ext cx="199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620039" y="3509226"/>
            <a:ext cx="997200" cy="67487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6666196" y="3509226"/>
            <a:ext cx="953843" cy="67487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705600" y="4184096"/>
            <a:ext cx="195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X2:Motivation</a:t>
            </a:r>
            <a:endParaRPr lang="de-DE" altLang="de-DE" sz="14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576683" y="4122744"/>
            <a:ext cx="86713" cy="122704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ATT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203325"/>
            <a:ext cx="7705725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Bias-Dekomposition des naiven Schätzers bzgl. des ATE (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Winship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/Morgan 1999):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8800" y="3962400"/>
            <a:ext cx="7848600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baseline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0033CC"/>
                </a:solidFill>
                <a:latin typeface="Calibri" pitchFamily="34" charset="0"/>
              </a:rPr>
              <a:t>differences</a:t>
            </a: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“: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Unterschied </a:t>
            </a:r>
            <a:r>
              <a:rPr lang="de-DE" dirty="0">
                <a:latin typeface="Calibri" pitchFamily="34" charset="0"/>
                <a:cs typeface="Calibri" pitchFamily="34" charset="0"/>
              </a:rPr>
              <a:t>zwischen Treatment- und Control-Gruppe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in Abwesenheit </a:t>
            </a:r>
            <a:r>
              <a:rPr lang="de-DE" dirty="0">
                <a:latin typeface="Calibri" pitchFamily="34" charset="0"/>
                <a:cs typeface="Calibri" pitchFamily="34" charset="0"/>
              </a:rPr>
              <a:t>des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Treatments</a:t>
            </a:r>
            <a:endParaRPr lang="de-DE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endParaRPr lang="de-DE" b="1" dirty="0" smtClean="0">
              <a:solidFill>
                <a:srgbClr val="0033CC"/>
              </a:solidFill>
              <a:latin typeface="Calibri" pitchFamily="34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„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causal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effect</a:t>
            </a:r>
            <a:r>
              <a:rPr lang="de-DE" b="1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0033CC"/>
                </a:solidFill>
                <a:latin typeface="Calibri" pitchFamily="34" charset="0"/>
              </a:rPr>
              <a:t>heterogeneity</a:t>
            </a:r>
            <a:r>
              <a:rPr lang="de-DE" b="1" dirty="0" smtClean="0">
                <a:solidFill>
                  <a:srgbClr val="0033CC"/>
                </a:solidFill>
                <a:latin typeface="Calibri" pitchFamily="34" charset="0"/>
              </a:rPr>
              <a:t>“: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Unterschied </a:t>
            </a:r>
            <a:r>
              <a:rPr lang="de-DE" dirty="0">
                <a:latin typeface="Calibri" pitchFamily="34" charset="0"/>
                <a:cs typeface="Calibri" pitchFamily="34" charset="0"/>
              </a:rPr>
              <a:t>des Kausaleffekts zwischen Treatment- und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Control-Gruppe</a:t>
            </a:r>
            <a:endParaRPr lang="de-DE" b="1" dirty="0">
              <a:solidFill>
                <a:srgbClr val="0033CC"/>
              </a:solidFill>
              <a:latin typeface="Calibri" pitchFamily="34" charset="0"/>
            </a:endParaRPr>
          </a:p>
        </p:txBody>
      </p:sp>
      <p:graphicFrame>
        <p:nvGraphicFramePr>
          <p:cNvPr id="4608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953472"/>
              </p:ext>
            </p:extLst>
          </p:nvPr>
        </p:nvGraphicFramePr>
        <p:xfrm>
          <a:off x="762000" y="1917700"/>
          <a:ext cx="74771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Formel" r:id="rId3" imgW="3771720" imgH="812520" progId="Equation.3">
                  <p:embed/>
                </p:oleObj>
              </mc:Choice>
              <mc:Fallback>
                <p:oleObj name="Formel" r:id="rId3" imgW="37717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17700"/>
                        <a:ext cx="747712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Der naive Schätzer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4.3.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Verzerrung des naiven Schätzer bzgl.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ATE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(5)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Directed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Acyclic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Graphs (DAGs)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15305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Pearl (2009) “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Causality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: Models,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Reasoning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and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Inference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”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Graphische Darstellung vermeidet eine komplexe Notation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Einfache Illustration von kausalen Beziehungen möglich, die nicht-parametrisch und voll interagiert sind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altLang="en-US" sz="1800" u="sng" dirty="0" smtClean="0"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 und Definitionen: Knoten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Jeder Knoten (</a:t>
            </a:r>
            <a:r>
              <a:rPr lang="de-DE" altLang="en-US" sz="1800" dirty="0" err="1" smtClean="0">
                <a:latin typeface="Calibri" pitchFamily="34" charset="0"/>
                <a:sym typeface="Wingdings" pitchFamily="2" charset="2"/>
              </a:rPr>
              <a:t>node</a:t>
            </a: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) eines kausalen Graphen repräsentiert eine Zufallsvariable, die mit einem Buchstaben zu bezeichnen ist, z.B. A, B, C oder X1, X2,…, Y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Knoten, die ausgefüllt sind, repräsentieren beobachtbare Zufallsvariablen und Knoten, die nicht ausgefüllt sind, repräsentieren unbeobachtbare Zufallsvariablen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Zufallsvariablen können jede Form annehmen (diskret vs. Kontinuierlich)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Notationen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36249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 und </a:t>
            </a:r>
            <a:r>
              <a:rPr lang="de-DE" altLang="de-DE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Definitionen: Pfeile</a:t>
            </a:r>
            <a:endParaRPr lang="de-DE" altLang="de-DE" sz="1800" b="1" i="1" kern="120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Beziehungsstrukturen zwischen den Variablen werden durch gerichtete Pfeile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symbolisiert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Ein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Pfeil deutet das Vorliegen eines Effekts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an, der jegliche funktionale Form annehmen kann und kausale Effektheterogenität erlaubt.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Wenn kein Pfeil zwischen zwei Variablen eingezeichnet ist, wird davon ausgegangen, dass es kein Effekt vorliegt.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Wirkungsrichtung wird durch die Pfeilrichtung postuliert.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Ein Pfeil ist von einer Variablen auf eine andere Variable eindeutig gerichtet.</a:t>
            </a:r>
          </a:p>
          <a:p>
            <a:pPr marL="342900" lvl="1" indent="-342900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Pfeilrichtung kann auf Basis statistischer Verfahren nur schwer erschlossen werden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Eine theoretische Begründung der Wirkungsrichtung ist notwendig.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Notationen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und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Idee </a:t>
            </a:r>
            <a:r>
              <a:rPr lang="de-DE" altLang="en-US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der theoriegeleiteten empirischen Sozialforschung: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5288" y="1433286"/>
            <a:ext cx="82296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Festlegung der Variablen (Knoten) erfolgt theoriegeleitet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Die Festlegung der Existenz von Pfeilen und der Pfeilrichtungen erfolgt theoriegeleitet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Anschließende empirische Überprüfung, ob die Datenstruktur die theoretische Vermutungen unterstützt oder nicht</a:t>
            </a: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Empirische Ergebnisse müssen aus Sicht der vorher postulierten gerichteten Zusammenhangsstrukturen interpretiert werden</a:t>
            </a: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ACHTUNG: Oftmals identische empirische Analyse trotz unterschiedlicher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unterstellter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gerichteter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Zusammenhangsstrukturen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Folglich ist es nicht möglich auf Basis der empirischen Analysestruktur und der Analyseergebnisse eindeutig auf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die zugrundeliegende gerichteten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Zusammenhangsstruktur zu schließen</a:t>
            </a:r>
            <a:endParaRPr lang="de-DE" alt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5.2. Theoriegeleitete Vorgehensweise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143000"/>
            <a:ext cx="8610600" cy="53340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Experimentelle Designs</a:t>
            </a:r>
            <a:r>
              <a:rPr lang="de-DE" altLang="en-US" sz="18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(zentrales Merkmal: Randomisierung) werden oftmals als das ideale Design für das Ziehen kausaler Schlüsse gesehen</a:t>
            </a:r>
          </a:p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Allerdings sind in den Sozialwissenschaften experimentelle Designs häufig wegen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</a:rPr>
              <a:t>praktischer und ethischer Probleme </a:t>
            </a:r>
            <a:r>
              <a:rPr lang="de-DE" altLang="de-DE" sz="1800" dirty="0" smtClean="0">
                <a:latin typeface="Calibri" pitchFamily="34" charset="0"/>
              </a:rPr>
              <a:t>nicht implementierbar </a:t>
            </a:r>
            <a:r>
              <a:rPr lang="de-DE" altLang="en-US" sz="1800" dirty="0" smtClean="0">
                <a:latin typeface="Calibri" pitchFamily="34" charset="0"/>
              </a:rPr>
              <a:t>(</a:t>
            </a:r>
            <a:r>
              <a:rPr lang="de-DE" altLang="en-US" sz="1800" dirty="0" err="1" smtClean="0">
                <a:latin typeface="Calibri" pitchFamily="34" charset="0"/>
              </a:rPr>
              <a:t>Burtless</a:t>
            </a:r>
            <a:r>
              <a:rPr lang="de-DE" altLang="en-US" sz="1800" dirty="0" smtClean="0">
                <a:latin typeface="Calibri" pitchFamily="34" charset="0"/>
              </a:rPr>
              <a:t> 1995, de </a:t>
            </a:r>
            <a:r>
              <a:rPr lang="de-DE" altLang="en-US" sz="1800" dirty="0" err="1" smtClean="0">
                <a:latin typeface="Calibri" pitchFamily="34" charset="0"/>
              </a:rPr>
              <a:t>Vaus</a:t>
            </a:r>
            <a:r>
              <a:rPr lang="de-DE" altLang="en-US" sz="1800" dirty="0" smtClean="0">
                <a:latin typeface="Calibri" pitchFamily="34" charset="0"/>
              </a:rPr>
              <a:t> 2001)</a:t>
            </a:r>
          </a:p>
          <a:p>
            <a:pPr marL="538163" indent="-538163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</a:rPr>
              <a:t>Auch Experimente können von 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Problemen bezüglich der internen und der externen Validität</a:t>
            </a:r>
            <a:r>
              <a:rPr lang="de-DE" altLang="en-US" sz="1800" dirty="0" smtClean="0">
                <a:latin typeface="Calibri" pitchFamily="34" charset="0"/>
              </a:rPr>
              <a:t> betroffen </a:t>
            </a:r>
            <a:r>
              <a:rPr lang="de-DE" altLang="en-US" sz="1800" dirty="0">
                <a:latin typeface="Calibri" pitchFamily="34" charset="0"/>
              </a:rPr>
              <a:t>sein (</a:t>
            </a:r>
            <a:r>
              <a:rPr lang="de-DE" altLang="en-US" sz="1800" dirty="0" err="1">
                <a:latin typeface="Calibri" pitchFamily="34" charset="0"/>
              </a:rPr>
              <a:t>Burtless</a:t>
            </a:r>
            <a:r>
              <a:rPr lang="de-DE" altLang="en-US" sz="1800" dirty="0">
                <a:latin typeface="Calibri" pitchFamily="34" charset="0"/>
              </a:rPr>
              <a:t> 1995, de </a:t>
            </a:r>
            <a:r>
              <a:rPr lang="de-DE" altLang="en-US" sz="1800" dirty="0" err="1">
                <a:latin typeface="Calibri" pitchFamily="34" charset="0"/>
              </a:rPr>
              <a:t>Vaus</a:t>
            </a:r>
            <a:r>
              <a:rPr lang="de-DE" altLang="en-US" sz="1800" dirty="0">
                <a:latin typeface="Calibri" pitchFamily="34" charset="0"/>
              </a:rPr>
              <a:t> 2001)</a:t>
            </a:r>
            <a:endParaRPr lang="de-DE" altLang="en-US" sz="18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marL="538163" indent="-538163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Daher Verwendung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</a:rPr>
              <a:t>nicht-experimenteller Methoden </a:t>
            </a:r>
            <a:r>
              <a:rPr lang="de-DE" altLang="de-DE" sz="1800" dirty="0" smtClean="0">
                <a:latin typeface="Calibri" pitchFamily="34" charset="0"/>
              </a:rPr>
              <a:t>der Kausalanalyse auf Basis von Beobachtungsdaten</a:t>
            </a:r>
          </a:p>
          <a:p>
            <a:pPr marL="538163" indent="-538163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</a:rPr>
              <a:t>Probleme nicht-experimenteller Daten (</a:t>
            </a:r>
            <a:r>
              <a:rPr lang="de-DE" altLang="de-DE" sz="1800" dirty="0" err="1" smtClean="0">
                <a:latin typeface="Calibri" pitchFamily="34" charset="0"/>
              </a:rPr>
              <a:t>Winship</a:t>
            </a:r>
            <a:r>
              <a:rPr lang="de-DE" altLang="de-DE" sz="1800" dirty="0" smtClean="0">
                <a:latin typeface="Calibri" pitchFamily="34" charset="0"/>
              </a:rPr>
              <a:t> &amp; Morgan, 1999):</a:t>
            </a:r>
          </a:p>
          <a:p>
            <a:pPr marL="1250950" lvl="1" indent="-533400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+mn-cs"/>
                <a:sym typeface="Wingdings" pitchFamily="2" charset="2"/>
              </a:rPr>
              <a:t>nicht-zufällige Selektion</a:t>
            </a:r>
          </a:p>
          <a:p>
            <a:pPr marL="1250950" lvl="1" indent="-533400">
              <a:lnSpc>
                <a:spcPct val="125000"/>
              </a:lnSpc>
              <a:spcBef>
                <a:spcPct val="0"/>
              </a:spcBef>
              <a:spcAft>
                <a:spcPct val="750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+mn-cs"/>
              </a:rPr>
              <a:t>kausale Effektheterogenität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1.1. Experimentelle vs. nichtexperimentelle Designs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5.3.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Grundlegende</a:t>
            </a:r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kausale</a:t>
            </a:r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Beziehungsstrukturen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4180" name="Oval 4"/>
          <p:cNvSpPr>
            <a:spLocks noChangeArrowheads="1"/>
          </p:cNvSpPr>
          <p:nvPr/>
        </p:nvSpPr>
        <p:spPr bwMode="auto">
          <a:xfrm>
            <a:off x="1066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12192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2" name="Oval 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>
            <a:off x="30480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4" name="Oval 8"/>
          <p:cNvSpPr>
            <a:spLocks noChangeArrowheads="1"/>
          </p:cNvSpPr>
          <p:nvPr/>
        </p:nvSpPr>
        <p:spPr bwMode="auto">
          <a:xfrm>
            <a:off x="47244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1143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2895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189" name="Text Box 13"/>
          <p:cNvSpPr txBox="1">
            <a:spLocks noChangeArrowheads="1"/>
          </p:cNvSpPr>
          <p:nvPr/>
        </p:nvSpPr>
        <p:spPr bwMode="auto">
          <a:xfrm>
            <a:off x="4800600" y="1614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6096000" y="1447800"/>
            <a:ext cx="24384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de-DE" dirty="0"/>
              <a:t>“Mediation</a:t>
            </a:r>
            <a:r>
              <a:rPr lang="en-US" altLang="de-DE" dirty="0" smtClean="0"/>
              <a:t>” / </a:t>
            </a:r>
          </a:p>
          <a:p>
            <a:r>
              <a:rPr lang="en-US" altLang="de-DE" dirty="0" smtClean="0"/>
              <a:t>“chain” / </a:t>
            </a:r>
          </a:p>
          <a:p>
            <a:r>
              <a:rPr lang="en-US" altLang="de-DE" dirty="0" smtClean="0"/>
              <a:t>“causation”</a:t>
            </a:r>
            <a:endParaRPr lang="en-US" altLang="de-DE" dirty="0"/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10668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 flipH="1">
            <a:off x="1219200" y="3048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4" name="Line 18"/>
          <p:cNvSpPr>
            <a:spLocks noChangeShapeType="1"/>
          </p:cNvSpPr>
          <p:nvPr/>
        </p:nvSpPr>
        <p:spPr bwMode="auto">
          <a:xfrm>
            <a:off x="3048000" y="3048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47244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196" name="Text Box 20"/>
          <p:cNvSpPr txBox="1">
            <a:spLocks noChangeArrowheads="1"/>
          </p:cNvSpPr>
          <p:nvPr/>
        </p:nvSpPr>
        <p:spPr bwMode="auto">
          <a:xfrm>
            <a:off x="6096000" y="2932888"/>
            <a:ext cx="28956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ct val="5000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“Common cause” / </a:t>
            </a:r>
          </a:p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“fork” / </a:t>
            </a:r>
          </a:p>
          <a:p>
            <a:pPr>
              <a:spcBef>
                <a:spcPts val="0"/>
              </a:spcBef>
            </a:pPr>
            <a:r>
              <a:rPr lang="en-US" altLang="de-DE" dirty="0" smtClean="0">
                <a:sym typeface="Wingdings" panose="05000000000000000000" pitchFamily="2" charset="2"/>
              </a:rPr>
              <a:t>“confounding bias”</a:t>
            </a:r>
            <a:endParaRPr lang="en-US" altLang="de-DE" dirty="0"/>
          </a:p>
        </p:txBody>
      </p:sp>
      <p:sp>
        <p:nvSpPr>
          <p:cNvPr id="434197" name="Text Box 21"/>
          <p:cNvSpPr txBox="1">
            <a:spLocks noChangeArrowheads="1"/>
          </p:cNvSpPr>
          <p:nvPr/>
        </p:nvSpPr>
        <p:spPr bwMode="auto">
          <a:xfrm>
            <a:off x="2819400" y="2667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838200" y="3443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800600" y="3443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200" name="Oval 24"/>
          <p:cNvSpPr>
            <a:spLocks noChangeArrowheads="1"/>
          </p:cNvSpPr>
          <p:nvPr/>
        </p:nvSpPr>
        <p:spPr bwMode="auto">
          <a:xfrm>
            <a:off x="1066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H="1">
            <a:off x="1219200" y="47244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2" name="Oval 26"/>
          <p:cNvSpPr>
            <a:spLocks noChangeArrowheads="1"/>
          </p:cNvSpPr>
          <p:nvPr/>
        </p:nvSpPr>
        <p:spPr bwMode="auto">
          <a:xfrm>
            <a:off x="28956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3" name="Line 27"/>
          <p:cNvSpPr>
            <a:spLocks noChangeShapeType="1"/>
          </p:cNvSpPr>
          <p:nvPr/>
        </p:nvSpPr>
        <p:spPr bwMode="auto">
          <a:xfrm>
            <a:off x="3048000" y="47244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4" name="Oval 28"/>
          <p:cNvSpPr>
            <a:spLocks noChangeArrowheads="1"/>
          </p:cNvSpPr>
          <p:nvPr/>
        </p:nvSpPr>
        <p:spPr bwMode="auto">
          <a:xfrm>
            <a:off x="4724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4205" name="Text Box 29"/>
          <p:cNvSpPr txBox="1">
            <a:spLocks noChangeArrowheads="1"/>
          </p:cNvSpPr>
          <p:nvPr/>
        </p:nvSpPr>
        <p:spPr bwMode="auto">
          <a:xfrm>
            <a:off x="8382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4206" name="Text Box 30"/>
          <p:cNvSpPr txBox="1">
            <a:spLocks noChangeArrowheads="1"/>
          </p:cNvSpPr>
          <p:nvPr/>
        </p:nvSpPr>
        <p:spPr bwMode="auto">
          <a:xfrm>
            <a:off x="48006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4207" name="Text Box 31"/>
          <p:cNvSpPr txBox="1">
            <a:spLocks noChangeArrowheads="1"/>
          </p:cNvSpPr>
          <p:nvPr/>
        </p:nvSpPr>
        <p:spPr bwMode="auto">
          <a:xfrm>
            <a:off x="6096000" y="4572000"/>
            <a:ext cx="2895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defRPr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de-DE" dirty="0" smtClean="0"/>
              <a:t>“Common outcome” / “inverted fork” /</a:t>
            </a:r>
          </a:p>
          <a:p>
            <a:r>
              <a:rPr lang="en-US" altLang="de-DE" dirty="0" smtClean="0"/>
              <a:t>“endogenous selection bias”</a:t>
            </a:r>
            <a:endParaRPr lang="en-US" altLang="de-DE" dirty="0"/>
          </a:p>
          <a:p>
            <a:r>
              <a:rPr lang="en-US" altLang="de-DE" dirty="0"/>
              <a:t>C =</a:t>
            </a:r>
            <a:r>
              <a:rPr lang="en-US" altLang="de-DE" dirty="0" smtClean="0"/>
              <a:t> </a:t>
            </a:r>
            <a:r>
              <a:rPr lang="en-US" altLang="de-DE" dirty="0"/>
              <a:t>“collider variable”</a:t>
            </a:r>
          </a:p>
        </p:txBody>
      </p:sp>
      <p:sp>
        <p:nvSpPr>
          <p:cNvPr id="434208" name="Text Box 32"/>
          <p:cNvSpPr txBox="1">
            <a:spLocks noChangeArrowheads="1"/>
          </p:cNvSpPr>
          <p:nvPr/>
        </p:nvSpPr>
        <p:spPr bwMode="auto">
          <a:xfrm>
            <a:off x="2819400" y="4343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3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08108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717675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354263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60000"/>
              </a:spcAft>
            </a:pP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U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nobserved </a:t>
            </a: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common 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cause(s) </a:t>
            </a:r>
            <a:r>
              <a:rPr lang="en-US" altLang="de-DE" b="1" dirty="0">
                <a:solidFill>
                  <a:srgbClr val="0000FF"/>
                </a:solidFill>
                <a:latin typeface="Calibri" panose="020F0502020204030204" pitchFamily="34" charset="0"/>
              </a:rPr>
              <a:t>U</a:t>
            </a:r>
            <a:r>
              <a:rPr lang="en-US" alt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:</a:t>
            </a:r>
            <a:endParaRPr lang="en-US" alt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de-DE" sz="3000" dirty="0" smtClean="0">
                <a:solidFill>
                  <a:schemeClr val="bg1"/>
                </a:solidFill>
                <a:latin typeface="Calibri" pitchFamily="34" charset="0"/>
              </a:rPr>
              <a:t>5.3.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Grundlegende</a:t>
            </a: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kausale</a:t>
            </a:r>
            <a:r>
              <a:rPr lang="en-US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de-DE" sz="3000" dirty="0" err="1">
                <a:solidFill>
                  <a:schemeClr val="bg1"/>
                </a:solidFill>
                <a:latin typeface="Calibri" pitchFamily="34" charset="0"/>
              </a:rPr>
              <a:t>Beziehungsstrukturen</a:t>
            </a:r>
            <a:endParaRPr lang="en-US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1066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H="1">
            <a:off x="1219200" y="2667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3048000" y="2667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4724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19" name="Text Box 19"/>
          <p:cNvSpPr txBox="1">
            <a:spLocks noChangeArrowheads="1"/>
          </p:cNvSpPr>
          <p:nvPr/>
        </p:nvSpPr>
        <p:spPr bwMode="auto">
          <a:xfrm>
            <a:off x="2819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8382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5221" name="Text Box 21"/>
          <p:cNvSpPr txBox="1">
            <a:spLocks noChangeArrowheads="1"/>
          </p:cNvSpPr>
          <p:nvPr/>
        </p:nvSpPr>
        <p:spPr bwMode="auto">
          <a:xfrm>
            <a:off x="48006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11430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26" name="Oval 26"/>
          <p:cNvSpPr>
            <a:spLocks noChangeArrowheads="1"/>
          </p:cNvSpPr>
          <p:nvPr/>
        </p:nvSpPr>
        <p:spPr bwMode="auto">
          <a:xfrm>
            <a:off x="480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914400" y="510540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8768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35235" name="Freeform 35"/>
          <p:cNvSpPr>
            <a:spLocks/>
          </p:cNvSpPr>
          <p:nvPr/>
        </p:nvSpPr>
        <p:spPr bwMode="auto">
          <a:xfrm>
            <a:off x="1219200" y="4572000"/>
            <a:ext cx="3657600" cy="371513"/>
          </a:xfrm>
          <a:custGeom>
            <a:avLst/>
            <a:gdLst>
              <a:gd name="T0" fmla="*/ 0 w 2304"/>
              <a:gd name="T1" fmla="*/ 584 h 584"/>
              <a:gd name="T2" fmla="*/ 1104 w 2304"/>
              <a:gd name="T3" fmla="*/ 8 h 584"/>
              <a:gd name="T4" fmla="*/ 2304 w 2304"/>
              <a:gd name="T5" fmla="*/ 53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584">
                <a:moveTo>
                  <a:pt x="0" y="584"/>
                </a:moveTo>
                <a:cubicBezTo>
                  <a:pt x="360" y="300"/>
                  <a:pt x="720" y="16"/>
                  <a:pt x="1104" y="8"/>
                </a:cubicBezTo>
                <a:cubicBezTo>
                  <a:pt x="1488" y="0"/>
                  <a:pt x="1896" y="268"/>
                  <a:pt x="2304" y="536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37" name="Freeform 37"/>
          <p:cNvSpPr>
            <a:spLocks/>
          </p:cNvSpPr>
          <p:nvPr/>
        </p:nvSpPr>
        <p:spPr bwMode="auto">
          <a:xfrm>
            <a:off x="1219200" y="4572000"/>
            <a:ext cx="3581400" cy="371513"/>
          </a:xfrm>
          <a:custGeom>
            <a:avLst/>
            <a:gdLst>
              <a:gd name="T0" fmla="*/ 0 w 2256"/>
              <a:gd name="T1" fmla="*/ 584 h 584"/>
              <a:gd name="T2" fmla="*/ 1152 w 2256"/>
              <a:gd name="T3" fmla="*/ 8 h 584"/>
              <a:gd name="T4" fmla="*/ 2256 w 2256"/>
              <a:gd name="T5" fmla="*/ 53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35238" name="Freeform 38"/>
          <p:cNvSpPr>
            <a:spLocks/>
          </p:cNvSpPr>
          <p:nvPr/>
        </p:nvSpPr>
        <p:spPr bwMode="auto">
          <a:xfrm>
            <a:off x="1219200" y="4572000"/>
            <a:ext cx="3581400" cy="838200"/>
          </a:xfrm>
          <a:custGeom>
            <a:avLst/>
            <a:gdLst>
              <a:gd name="T0" fmla="*/ 0 w 2352"/>
              <a:gd name="T1" fmla="*/ 528 h 528"/>
              <a:gd name="T2" fmla="*/ 1152 w 2352"/>
              <a:gd name="T3" fmla="*/ 0 h 528"/>
              <a:gd name="T4" fmla="*/ 2352 w 2352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28">
                <a:moveTo>
                  <a:pt x="0" y="528"/>
                </a:moveTo>
                <a:cubicBezTo>
                  <a:pt x="380" y="264"/>
                  <a:pt x="760" y="0"/>
                  <a:pt x="1152" y="0"/>
                </a:cubicBezTo>
                <a:cubicBezTo>
                  <a:pt x="1544" y="0"/>
                  <a:pt x="2152" y="440"/>
                  <a:pt x="2352" y="528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00050" y="1895437"/>
            <a:ext cx="2667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dirty="0" err="1" smtClean="0">
                <a:latin typeface="Calibri" panose="020F0502020204030204" pitchFamily="34" charset="0"/>
              </a:rPr>
              <a:t>Detaillierte</a:t>
            </a:r>
            <a:r>
              <a:rPr lang="en-US" altLang="de-DE" dirty="0" smtClean="0">
                <a:latin typeface="Calibri" panose="020F0502020204030204" pitchFamily="34" charset="0"/>
              </a:rPr>
              <a:t> </a:t>
            </a:r>
            <a:r>
              <a:rPr lang="en-US" altLang="de-DE" dirty="0" err="1" smtClean="0">
                <a:latin typeface="Calibri" panose="020F0502020204030204" pitchFamily="34" charset="0"/>
              </a:rPr>
              <a:t>Darstellung</a:t>
            </a:r>
            <a:r>
              <a:rPr lang="en-US" altLang="de-DE" dirty="0" smtClean="0">
                <a:latin typeface="Calibri" panose="020F0502020204030204" pitchFamily="34" charset="0"/>
              </a:rPr>
              <a:t>:</a:t>
            </a:r>
            <a:endParaRPr lang="en-US" altLang="de-DE" dirty="0">
              <a:latin typeface="Calibri" panose="020F050202020403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57200" y="4124287"/>
            <a:ext cx="26670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dirty="0" err="1" smtClean="0">
                <a:latin typeface="Calibri" panose="020F0502020204030204" pitchFamily="34" charset="0"/>
              </a:rPr>
              <a:t>Vereinfachte</a:t>
            </a:r>
            <a:r>
              <a:rPr lang="en-US" altLang="de-DE" dirty="0" smtClean="0">
                <a:latin typeface="Calibri" panose="020F0502020204030204" pitchFamily="34" charset="0"/>
              </a:rPr>
              <a:t> </a:t>
            </a:r>
            <a:r>
              <a:rPr lang="en-US" altLang="de-DE" dirty="0" err="1" smtClean="0">
                <a:latin typeface="Calibri" panose="020F0502020204030204" pitchFamily="34" charset="0"/>
              </a:rPr>
              <a:t>Darstellung</a:t>
            </a:r>
            <a:r>
              <a:rPr lang="en-US" altLang="de-DE" dirty="0" smtClean="0">
                <a:latin typeface="Calibri" panose="020F0502020204030204" pitchFamily="34" charset="0"/>
              </a:rPr>
              <a:t>:</a:t>
            </a:r>
            <a:endParaRPr lang="en-US" altLang="de-DE" dirty="0">
              <a:latin typeface="Calibri" panose="020F0502020204030204" pitchFamily="34" charset="0"/>
            </a:endParaRP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528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Path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any sequence of edges pointing in any direction that connects one variable to another  i.e. changes of directions are possible on the path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Back-door </a:t>
            </a:r>
            <a:r>
              <a:rPr lang="en-US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path </a:t>
            </a:r>
            <a:r>
              <a:rPr lang="en-US" altLang="en-US" sz="1800" dirty="0">
                <a:latin typeface="Calibri" pitchFamily="34" charset="0"/>
                <a:sym typeface="Wingdings" pitchFamily="2" charset="2"/>
              </a:rPr>
              <a:t>= a path between any causally ordered sequence of two variables that begins with a directed edge that points to the first variable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Directed path  / causal path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a path in which all edges point in the same direction  a variable is a descendant of another variable if it can be reached by a directed path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b="1" dirty="0" smtClean="0">
              <a:solidFill>
                <a:srgbClr val="0000FF"/>
              </a:solidFill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Directed acyclic graph (DAG) 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= no directed path emanating from a causal variable also terminate at the same causal variable  no simultaneous causation and no feedback loops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1800" dirty="0"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Quelle</a:t>
            </a:r>
            <a:r>
              <a:rPr lang="en-US" altLang="en-US" sz="1400" i="1" dirty="0" smtClean="0">
                <a:latin typeface="Calibri" pitchFamily="34" charset="0"/>
                <a:sym typeface="Wingdings" pitchFamily="2" charset="2"/>
              </a:rPr>
              <a:t>: </a:t>
            </a: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400" i="1" dirty="0" smtClean="0">
                <a:latin typeface="Calibri" pitchFamily="34" charset="0"/>
                <a:sym typeface="Wingdings" pitchFamily="2" charset="2"/>
              </a:rPr>
              <a:t>/Morgan (2014)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5.4. 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6106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Drei Grundstrategien zur Schätzung kausaler Effekte 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</a:rPr>
              <a:t>Winship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</a:rPr>
              <a:t>/Morgan 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</a:rPr>
              <a:t>2014)</a:t>
            </a:r>
            <a:endParaRPr lang="de-DE" altLang="en-US" sz="1800" b="1" dirty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Condition on variables that block all back-door paths from the causal variable to the outcome variable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( Bock II „Regression“ + Block III „Matching“ (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mit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Querschnittsdaten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))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Use </a:t>
            </a:r>
            <a:r>
              <a:rPr lang="en-US" altLang="en-US" sz="1800" dirty="0" err="1" smtClean="0">
                <a:latin typeface="Calibri" pitchFamily="34" charset="0"/>
                <a:sym typeface="Wingdings" pitchFamily="2" charset="2"/>
              </a:rPr>
              <a:t>exogeneous</a:t>
            </a:r>
            <a:r>
              <a:rPr lang="en-US" altLang="en-US" sz="1800" dirty="0" smtClean="0">
                <a:latin typeface="Calibri" pitchFamily="34" charset="0"/>
                <a:sym typeface="Wingdings" pitchFamily="2" charset="2"/>
              </a:rPr>
              <a:t> variation in an appropriate instrumental variable to isolate covariation in the causal and outcome variables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( Bock V „IV-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Schätzer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“ + </a:t>
            </a:r>
            <a:r>
              <a:rPr lang="en-US" altLang="en-US" sz="1800" i="1" dirty="0" err="1" smtClean="0">
                <a:latin typeface="Calibri" pitchFamily="34" charset="0"/>
                <a:sym typeface="Wingdings" pitchFamily="2" charset="2"/>
              </a:rPr>
              <a:t>teilweise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 Block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VII </a:t>
            </a:r>
            <a:r>
              <a:rPr lang="en-US" altLang="en-US" sz="1800" i="1" dirty="0" smtClean="0">
                <a:latin typeface="Calibri" pitchFamily="34" charset="0"/>
                <a:sym typeface="Wingdings" pitchFamily="2" charset="2"/>
              </a:rPr>
              <a:t>„Treatment Effect Selection Models“)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AutoNum type="arabicPeriod"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Establish an isolated and exhaustive mechanism that relates the causal variable to the outcome variable and then calculate the causal effect as it propagates through the mechanism 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( </a:t>
            </a:r>
            <a:r>
              <a:rPr lang="en-US" altLang="en-US" sz="1800" i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siehe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1800" i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sym typeface="Wingdings" pitchFamily="2" charset="2"/>
              </a:rPr>
              <a:t>/Morgan 2014)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</a:t>
            </a: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Directed Acyclic Graphs (DAGs)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 Drei Grundstrategien zur Schätzung kausaler Effekte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5.5.1. 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42" y="1071437"/>
            <a:ext cx="6438758" cy="3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4712"/>
            <a:ext cx="5867400" cy="1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04800" y="6248400"/>
            <a:ext cx="4572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1400" i="1" dirty="0" err="1" smtClean="0">
                <a:latin typeface="Calibri" pitchFamily="34" charset="0"/>
                <a:sym typeface="Wingdings" pitchFamily="2" charset="2"/>
              </a:rPr>
              <a:t>Quelle</a:t>
            </a:r>
            <a:r>
              <a:rPr lang="en-US" altLang="en-US" sz="1400" i="1" dirty="0">
                <a:latin typeface="Calibri" pitchFamily="34" charset="0"/>
                <a:sym typeface="Wingdings" pitchFamily="2" charset="2"/>
              </a:rPr>
              <a:t>: </a:t>
            </a:r>
            <a:r>
              <a:rPr lang="en-US" altLang="en-US" sz="1400" i="1" dirty="0" err="1">
                <a:latin typeface="Calibri" pitchFamily="34" charset="0"/>
                <a:sym typeface="Wingdings" pitchFamily="2" charset="2"/>
              </a:rPr>
              <a:t>Winship</a:t>
            </a:r>
            <a:r>
              <a:rPr lang="en-US" altLang="en-US" sz="1400" i="1" dirty="0">
                <a:latin typeface="Calibri" pitchFamily="34" charset="0"/>
                <a:sym typeface="Wingdings" pitchFamily="2" charset="2"/>
              </a:rPr>
              <a:t>/Morgan (2014)</a:t>
            </a:r>
          </a:p>
        </p:txBody>
      </p:sp>
    </p:spTree>
    <p:extLst>
      <p:ext uri="{BB962C8B-B14F-4D97-AF65-F5344CB8AC3E}">
        <p14:creationId xmlns:p14="http://schemas.microsoft.com/office/powerpoint/2010/main" val="16039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83920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(1) </a:t>
            </a:r>
            <a:r>
              <a:rPr lang="de-DE" altLang="en-US" sz="1800" b="1" dirty="0" err="1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Condition</a:t>
            </a:r>
            <a:r>
              <a:rPr lang="de-DE" altLang="en-US" sz="1800" b="1" dirty="0" smtClean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on variables 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that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block all back-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door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800" b="1" dirty="0" err="1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paths</a:t>
            </a:r>
            <a:r>
              <a:rPr lang="de-DE" altLang="en-US" sz="1800" b="1" dirty="0">
                <a:solidFill>
                  <a:srgbClr val="0000FF"/>
                </a:solidFill>
                <a:latin typeface="Calibri" pitchFamily="34" charset="0"/>
                <a:sym typeface="Wingdings" pitchFamily="2" charset="2"/>
              </a:rPr>
              <a:t> </a:t>
            </a:r>
            <a:endParaRPr lang="de-DE" altLang="en-US" sz="1800" b="1" dirty="0">
              <a:solidFill>
                <a:srgbClr val="0000FF"/>
              </a:solidFill>
              <a:latin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Konditionierung (via statistischer Kontrolle, Stratifizierung oder Sample </a:t>
            </a:r>
            <a:r>
              <a:rPr lang="de-DE" altLang="en-US" sz="1800" dirty="0" err="1" smtClean="0">
                <a:latin typeface="Calibri" pitchFamily="34" charset="0"/>
                <a:sym typeface="Wingdings" pitchFamily="2" charset="2"/>
              </a:rPr>
              <a:t>Selection</a:t>
            </a: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) auf die minimale Menge von Variablen, die alle </a:t>
            </a:r>
            <a:r>
              <a:rPr lang="de-DE" altLang="en-US" sz="1800" dirty="0" smtClean="0">
                <a:latin typeface="Calibri" pitchFamily="34" charset="0"/>
              </a:rPr>
              <a:t>back-</a:t>
            </a:r>
            <a:r>
              <a:rPr lang="de-DE" altLang="en-US" sz="1800" dirty="0" err="1" smtClean="0">
                <a:latin typeface="Calibri" pitchFamily="34" charset="0"/>
              </a:rPr>
              <a:t>door</a:t>
            </a:r>
            <a:r>
              <a:rPr lang="de-DE" altLang="en-US" sz="1800" dirty="0" smtClean="0">
                <a:latin typeface="Calibri" pitchFamily="34" charset="0"/>
              </a:rPr>
              <a:t> </a:t>
            </a:r>
            <a:r>
              <a:rPr lang="de-DE" altLang="en-US" sz="1800" dirty="0" err="1">
                <a:latin typeface="Calibri" pitchFamily="34" charset="0"/>
              </a:rPr>
              <a:t>paths</a:t>
            </a:r>
            <a:r>
              <a:rPr lang="de-DE" altLang="en-US" sz="1800" dirty="0"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zwischen X1 und Y schließen</a:t>
            </a: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066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1219200" y="2667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048000" y="2667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4724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819400" y="228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X2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8382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4800600" y="3062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" name="Line 22"/>
          <p:cNvSpPr>
            <a:spLocks noChangeShapeType="1"/>
          </p:cNvSpPr>
          <p:nvPr/>
        </p:nvSpPr>
        <p:spPr bwMode="auto">
          <a:xfrm>
            <a:off x="1219200" y="342900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7902" name="Text Box 23"/>
          <p:cNvSpPr txBox="1">
            <a:spLocks noChangeArrowheads="1"/>
          </p:cNvSpPr>
          <p:nvPr/>
        </p:nvSpPr>
        <p:spPr bwMode="auto">
          <a:xfrm>
            <a:off x="5410200" y="2362200"/>
            <a:ext cx="327660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600" i="1" dirty="0" smtClean="0">
                <a:latin typeface="Calibri" pitchFamily="34" charset="0"/>
              </a:rPr>
              <a:t>Beispiel: Effekt von X1 auf </a:t>
            </a:r>
            <a:r>
              <a:rPr lang="de-DE" altLang="en-US" sz="1600" i="1" dirty="0">
                <a:latin typeface="Calibri" pitchFamily="34" charset="0"/>
              </a:rPr>
              <a:t>Y </a:t>
            </a:r>
            <a:r>
              <a:rPr lang="de-DE" altLang="en-US" sz="1600" i="1" dirty="0" smtClean="0">
                <a:latin typeface="Calibri" pitchFamily="34" charset="0"/>
              </a:rPr>
              <a:t>ist konfundiert durch X2 </a:t>
            </a:r>
            <a:r>
              <a:rPr lang="de-DE" altLang="en-US" sz="1600" i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de-DE" altLang="en-US" sz="1600" i="1" dirty="0" smtClean="0">
                <a:latin typeface="Calibri" pitchFamily="34" charset="0"/>
                <a:sym typeface="Wingdings" pitchFamily="2" charset="2"/>
              </a:rPr>
              <a:t>Konditionierung auf X2 blockt alle back-</a:t>
            </a:r>
            <a:r>
              <a:rPr lang="de-DE" altLang="en-US" sz="1600" i="1" dirty="0" err="1" smtClean="0">
                <a:latin typeface="Calibri" pitchFamily="34" charset="0"/>
                <a:sym typeface="Wingdings" pitchFamily="2" charset="2"/>
              </a:rPr>
              <a:t>door</a:t>
            </a:r>
            <a:r>
              <a:rPr lang="de-DE" altLang="en-US" sz="1600" i="1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sz="1600" i="1" dirty="0" err="1">
                <a:latin typeface="Calibri" pitchFamily="34" charset="0"/>
                <a:sym typeface="Wingdings" pitchFamily="2" charset="2"/>
              </a:rPr>
              <a:t>paths</a:t>
            </a:r>
            <a:endParaRPr lang="de-DE" altLang="en-US" sz="1600" i="1" dirty="0">
              <a:latin typeface="Calibri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5.5.1. Blockierung aller back-</a:t>
            </a:r>
            <a:r>
              <a:rPr lang="de-DE" altLang="en-US" sz="3000" dirty="0" err="1" smtClean="0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 smtClean="0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5800" y="3810000"/>
            <a:ext cx="7924800" cy="29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>
                <a:latin typeface="Calibri" pitchFamily="34" charset="0"/>
              </a:rPr>
              <a:t>Konditionierung auf beobachtbare Kontrollvariable X2 = Erzeugung von separaten Graphen für jede </a:t>
            </a:r>
            <a:r>
              <a:rPr lang="de-DE" altLang="en-US" sz="1800" dirty="0" smtClean="0">
                <a:latin typeface="Calibri" pitchFamily="34" charset="0"/>
              </a:rPr>
              <a:t>Subgruppe (X2=x2)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 X1 und Y dann in den getrennten Graphen nicht mehr verbunden</a:t>
            </a:r>
            <a:endParaRPr lang="de-DE" altLang="en-US" sz="1800" dirty="0">
              <a:latin typeface="Calibri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Wird ein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nicht geschlossen, kommt es zu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confounding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bias</a:t>
            </a:r>
            <a:endParaRPr lang="de-DE" altLang="en-US" sz="1800" b="1" dirty="0" smtClean="0">
              <a:solidFill>
                <a:srgbClr val="FF0000"/>
              </a:solidFill>
              <a:latin typeface="Calibri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Vorsicht mit </a:t>
            </a:r>
            <a:r>
              <a:rPr lang="de-DE" altLang="en-US" sz="1800" b="1" dirty="0" err="1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-Variablen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(oder deren </a:t>
            </a:r>
            <a:r>
              <a:rPr lang="de-DE" sz="1800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descandants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=</a:t>
            </a:r>
            <a:r>
              <a:rPr lang="de-DE" sz="1800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Proxies</a:t>
            </a:r>
            <a:r>
              <a:rPr lang="de-DE" sz="18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)</a:t>
            </a:r>
            <a:r>
              <a:rPr lang="de-DE" altLang="en-US" sz="1800" b="1" dirty="0" smtClean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auf einem </a:t>
            </a:r>
            <a:r>
              <a:rPr lang="de-DE" altLang="en-US" sz="1800" b="1" dirty="0" err="1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b="1" dirty="0" err="1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: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 führen zur automatischen Schließung des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>
                <a:latin typeface="Calibri" pitchFamily="34" charset="0"/>
                <a:sym typeface="Wingdings" panose="05000000000000000000" pitchFamily="2" charset="2"/>
              </a:rPr>
              <a:t>; Konditionierung auf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Collider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öffnet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backdoor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en-US" sz="1800" dirty="0" err="1" smtClean="0">
                <a:latin typeface="Calibri" pitchFamily="34" charset="0"/>
                <a:sym typeface="Wingdings" panose="05000000000000000000" pitchFamily="2" charset="2"/>
              </a:rPr>
              <a:t>path</a:t>
            </a:r>
            <a:r>
              <a:rPr lang="de-DE" altLang="en-US" sz="1800" dirty="0" smtClean="0">
                <a:latin typeface="Calibri" pitchFamily="34" charset="0"/>
                <a:sym typeface="Wingdings" panose="05000000000000000000" pitchFamily="2" charset="2"/>
              </a:rPr>
              <a:t> wieder ( erneute Schließung durch Konditionierung notwendig)</a:t>
            </a:r>
            <a:endParaRPr lang="de-DE" altLang="en-US" sz="1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04800" y="1196471"/>
            <a:ext cx="7696200" cy="414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NICHT 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auf Variablen auf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causal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path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von X1 zu Y konditionieren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 , da dies zu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overcontrol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bias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führt (Ausnahme: stufenweiser Modellaufbau bei Mediationsanalyse</a:t>
            </a:r>
            <a:r>
              <a:rPr lang="de-DE" dirty="0" smtClean="0">
                <a:latin typeface="Calibri" pitchFamily="34" charset="0"/>
                <a:sym typeface="Wingdings" pitchFamily="2" charset="2"/>
              </a:rPr>
              <a:t>)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NICHT auf „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collider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“-Variablen 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(oder deren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descandants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=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Proxies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) 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auf einem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noncausal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path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zwischen X1 und Y konditionieren</a:t>
            </a:r>
            <a:r>
              <a:rPr lang="de-DE" dirty="0">
                <a:latin typeface="Calibri" pitchFamily="34" charset="0"/>
                <a:sym typeface="Wingdings" pitchFamily="2" charset="2"/>
              </a:rPr>
              <a:t> , da dies zu einem </a:t>
            </a:r>
            <a:r>
              <a:rPr lang="de-DE" b="1" dirty="0" err="1">
                <a:solidFill>
                  <a:srgbClr val="FF0000"/>
                </a:solidFill>
                <a:latin typeface="Calibri" pitchFamily="34" charset="0"/>
              </a:rPr>
              <a:t>endogenous</a:t>
            </a:r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selection bias </a:t>
            </a:r>
            <a:r>
              <a:rPr lang="de-DE" dirty="0" smtClean="0">
                <a:latin typeface="Calibri" pitchFamily="34" charset="0"/>
                <a:sym typeface="Wingdings" pitchFamily="2" charset="2"/>
              </a:rPr>
              <a:t>führt 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Generell NICHT 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auf weitere </a:t>
            </a:r>
            <a:r>
              <a:rPr lang="de-DE" altLang="en-US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Variablen 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konditionieren nachdem alle </a:t>
            </a:r>
            <a:r>
              <a:rPr lang="de-DE" altLang="en-US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backdoor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en-US" b="1" dirty="0" err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paths</a:t>
            </a:r>
            <a:r>
              <a:rPr lang="de-DE" altLang="en-US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geblockt sind</a:t>
            </a:r>
            <a:r>
              <a:rPr lang="de-DE" altLang="en-US" dirty="0">
                <a:latin typeface="Calibri" pitchFamily="34" charset="0"/>
                <a:sym typeface="Wingdings" pitchFamily="2" charset="2"/>
              </a:rPr>
              <a:t>, d.h. nur auf die minimal notwendige Menge an V</a:t>
            </a:r>
            <a:r>
              <a:rPr lang="de-DE" altLang="en-US" dirty="0" smtClean="0">
                <a:latin typeface="Calibri" pitchFamily="34" charset="0"/>
                <a:sym typeface="Wingdings" pitchFamily="2" charset="2"/>
              </a:rPr>
              <a:t>ariablen </a:t>
            </a:r>
            <a:r>
              <a:rPr lang="de-DE" altLang="en-US" dirty="0">
                <a:latin typeface="Calibri" pitchFamily="34" charset="0"/>
                <a:sym typeface="Wingdings" pitchFamily="2" charset="2"/>
              </a:rPr>
              <a:t>konditionieren</a:t>
            </a:r>
            <a:endParaRPr lang="de-DE" sz="16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de-DE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en-US" sz="3000" dirty="0" smtClean="0">
                <a:solidFill>
                  <a:schemeClr val="bg1"/>
                </a:solidFill>
                <a:latin typeface="Calibri" pitchFamily="34" charset="0"/>
              </a:rPr>
              <a:t>5.5.1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. 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de-DE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5.5.1 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48006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 flipV="1">
            <a:off x="2057400" y="4495800"/>
            <a:ext cx="15240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19812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7239000" y="27432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724400" y="2057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X5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1752600" y="571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X3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628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X6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2971800" y="3124200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7239000" y="4495800"/>
            <a:ext cx="533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162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451100" y="26217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X4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7315200" y="4114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3657600" y="44196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3505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7696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7848600" y="5105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X7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3581400" y="3962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3581400" y="4419600"/>
            <a:ext cx="41148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>
            <a:off x="4876800" y="2514600"/>
            <a:ext cx="2286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>
            <a:off x="2971800" y="3124200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4" name="Oval 39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3657600" y="3505200"/>
            <a:ext cx="12954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>
            <a:off x="5029200" y="3581400"/>
            <a:ext cx="2057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876800" y="3124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X2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2971800" y="2514600"/>
            <a:ext cx="1828800" cy="546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7162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i="1" u="sng" dirty="0" smtClean="0">
                <a:latin typeface="Calibri" pitchFamily="34" charset="0"/>
              </a:rPr>
              <a:t>Beispiel 1:</a:t>
            </a:r>
            <a:r>
              <a:rPr lang="de-DE" altLang="en-US" sz="1800" i="1" dirty="0" smtClean="0">
                <a:latin typeface="Calibri" pitchFamily="34" charset="0"/>
              </a:rPr>
              <a:t> Welche Variablen müssen kontrolliert werden, um das back-</a:t>
            </a:r>
            <a:r>
              <a:rPr lang="de-DE" altLang="en-US" sz="1800" i="1" dirty="0" err="1" smtClean="0">
                <a:latin typeface="Calibri" pitchFamily="34" charset="0"/>
              </a:rPr>
              <a:t>door</a:t>
            </a:r>
            <a:r>
              <a:rPr lang="de-DE" altLang="en-US" sz="1800" i="1" dirty="0" smtClean="0">
                <a:latin typeface="Calibri" pitchFamily="34" charset="0"/>
              </a:rPr>
              <a:t> </a:t>
            </a:r>
            <a:r>
              <a:rPr lang="de-DE" altLang="en-US" sz="1800" i="1" dirty="0" err="1" smtClean="0">
                <a:latin typeface="Calibri" pitchFamily="34" charset="0"/>
              </a:rPr>
              <a:t>criterion</a:t>
            </a:r>
            <a:r>
              <a:rPr lang="de-DE" altLang="en-US" sz="1800" i="1" dirty="0" smtClean="0">
                <a:latin typeface="Calibri" pitchFamily="34" charset="0"/>
              </a:rPr>
              <a:t> für den kausalen Effekt von D auf Y zu erfüllen?</a:t>
            </a:r>
            <a:endParaRPr lang="de-DE" altLang="en-US" sz="1800" i="1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000" dirty="0" smtClean="0">
                <a:solidFill>
                  <a:schemeClr val="bg1"/>
                </a:solidFill>
                <a:latin typeface="Calibri" pitchFamily="34" charset="0"/>
              </a:rPr>
              <a:t>5.5.1. 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Blockierung aller back-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door</a:t>
            </a:r>
            <a:r>
              <a:rPr lang="de-DE" altLang="en-US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en-US" sz="3000" dirty="0" err="1">
                <a:solidFill>
                  <a:schemeClr val="bg1"/>
                </a:solidFill>
                <a:latin typeface="Calibri" pitchFamily="34" charset="0"/>
              </a:rPr>
              <a:t>paths</a:t>
            </a:r>
            <a:endParaRPr lang="en-US" altLang="en-US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(5) Directed Acyclic Graphs (DAGs)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4800600" y="2754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>
            <a:off x="3035300" y="2388564"/>
            <a:ext cx="774700" cy="9616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429000" y="210229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X5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876800" y="246435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X6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1371600" y="47360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2971800" y="3440668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2895600" y="32882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162800" y="4659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590800" y="29834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X4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990600" y="444555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X3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7315200" y="44312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3657600" y="4736068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3505200" y="46598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3263900" y="488846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smtClean="0">
                <a:latin typeface="Calibri" panose="020F0502020204030204" pitchFamily="34" charset="0"/>
              </a:rPr>
              <a:t>X1</a:t>
            </a:r>
            <a:endParaRPr lang="de-DE" altLang="en-US" sz="1800" dirty="0">
              <a:latin typeface="Calibri" panose="020F0502020204030204" pitchFamily="34" charset="0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1524000" y="4736068"/>
            <a:ext cx="19812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>
            <a:off x="4876800" y="2831068"/>
            <a:ext cx="2286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>
            <a:off x="2971800" y="3440668"/>
            <a:ext cx="609600" cy="1219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74" name="Oval 39"/>
          <p:cNvSpPr>
            <a:spLocks noChangeArrowheads="1"/>
          </p:cNvSpPr>
          <p:nvPr/>
        </p:nvSpPr>
        <p:spPr bwMode="auto">
          <a:xfrm>
            <a:off x="2895600" y="32882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 flipV="1">
            <a:off x="1447800" y="3402568"/>
            <a:ext cx="1485900" cy="1333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3810000" y="2373868"/>
            <a:ext cx="990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3733800" y="23123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04800" y="1177925"/>
            <a:ext cx="86106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</a:pPr>
            <a:r>
              <a:rPr lang="de-DE" altLang="en-US" sz="1800" i="1" u="sng" dirty="0" smtClean="0">
                <a:latin typeface="Calibri" pitchFamily="34" charset="0"/>
              </a:rPr>
              <a:t>Beispiel 2:</a:t>
            </a:r>
            <a:r>
              <a:rPr lang="de-DE" altLang="en-US" sz="1800" i="1" dirty="0" smtClean="0">
                <a:latin typeface="Calibri" pitchFamily="34" charset="0"/>
              </a:rPr>
              <a:t> Welche Variablen müssen kontrolliert werden, um das back-</a:t>
            </a:r>
            <a:r>
              <a:rPr lang="de-DE" altLang="en-US" sz="1800" i="1" dirty="0" err="1" smtClean="0">
                <a:latin typeface="Calibri" pitchFamily="34" charset="0"/>
              </a:rPr>
              <a:t>door</a:t>
            </a:r>
            <a:r>
              <a:rPr lang="de-DE" altLang="en-US" sz="1800" i="1" dirty="0" smtClean="0">
                <a:latin typeface="Calibri" pitchFamily="34" charset="0"/>
              </a:rPr>
              <a:t> </a:t>
            </a:r>
            <a:r>
              <a:rPr lang="de-DE" altLang="en-US" sz="1800" i="1" dirty="0" err="1" smtClean="0">
                <a:latin typeface="Calibri" pitchFamily="34" charset="0"/>
              </a:rPr>
              <a:t>criterion</a:t>
            </a:r>
            <a:r>
              <a:rPr lang="de-DE" altLang="en-US" sz="1800" i="1" dirty="0" smtClean="0">
                <a:latin typeface="Calibri" pitchFamily="34" charset="0"/>
              </a:rPr>
              <a:t> für den kausalen Effekt von D auf Y zu erfüllen?</a:t>
            </a:r>
            <a:endParaRPr lang="de-DE" altLang="en-US" sz="1800" i="1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0130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295275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93370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716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Observables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X: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8" name="Text Box 23"/>
          <p:cNvSpPr txBox="1">
            <a:spLocks noChangeArrowheads="1"/>
          </p:cNvSpPr>
          <p:nvPr/>
        </p:nvSpPr>
        <p:spPr bwMode="auto">
          <a:xfrm>
            <a:off x="441325" y="3352800"/>
            <a:ext cx="6569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b="1" dirty="0" err="1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Unobservables</a:t>
            </a:r>
            <a:r>
              <a:rPr lang="de-DE" altLang="de-DE" sz="18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u:</a:t>
            </a:r>
            <a:endParaRPr lang="de-DE" altLang="de-DE" sz="1800" b="1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5.6.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Treatment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Assigment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Rule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 (Zuweisungsmodell)</a:t>
            </a:r>
          </a:p>
        </p:txBody>
      </p:sp>
      <p:sp>
        <p:nvSpPr>
          <p:cNvPr id="4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Kausale Graphen</a:t>
            </a:r>
          </a:p>
        </p:txBody>
      </p:sp>
      <p:sp>
        <p:nvSpPr>
          <p:cNvPr id="4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172200" y="1676400"/>
            <a:ext cx="2936875" cy="2569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D: Treatment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Y: Outcome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X: Konfundierende Kontrollvariablen</a:t>
            </a:r>
            <a:r>
              <a:rPr lang="de-DE" altLang="de-DE" sz="1400" dirty="0">
                <a:latin typeface="Calibri" pitchFamily="34" charset="0"/>
              </a:rPr>
              <a:t>, die das Treatment </a:t>
            </a:r>
            <a:r>
              <a:rPr lang="de-DE" altLang="de-DE" sz="1400" dirty="0" err="1" smtClean="0">
                <a:latin typeface="Calibri" pitchFamily="34" charset="0"/>
              </a:rPr>
              <a:t>Assignment</a:t>
            </a:r>
            <a:r>
              <a:rPr lang="de-DE" altLang="de-DE" sz="1400" dirty="0" smtClean="0">
                <a:latin typeface="Calibri" pitchFamily="34" charset="0"/>
              </a:rPr>
              <a:t> und  Outcome bestimmen</a:t>
            </a:r>
            <a:endParaRPr lang="de-DE" altLang="de-DE" sz="1400" dirty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</a:rPr>
              <a:t>u: </a:t>
            </a:r>
            <a:r>
              <a:rPr lang="de-DE" altLang="de-DE" sz="1400" dirty="0">
                <a:latin typeface="Calibri" pitchFamily="34" charset="0"/>
              </a:rPr>
              <a:t>unbeobachtbare Faktoren, die das das Treatment </a:t>
            </a:r>
            <a:r>
              <a:rPr lang="de-DE" altLang="de-DE" sz="1400" dirty="0" err="1">
                <a:latin typeface="Calibri" pitchFamily="34" charset="0"/>
              </a:rPr>
              <a:t>Assignment</a:t>
            </a:r>
            <a:r>
              <a:rPr lang="de-DE" altLang="de-DE" sz="1400" dirty="0">
                <a:latin typeface="Calibri" pitchFamily="34" charset="0"/>
              </a:rPr>
              <a:t> und  Outcome </a:t>
            </a:r>
            <a:r>
              <a:rPr lang="de-DE" altLang="de-DE" sz="1400" dirty="0" smtClean="0">
                <a:latin typeface="Calibri" pitchFamily="34" charset="0"/>
              </a:rPr>
              <a:t>bestimmen</a:t>
            </a:r>
            <a:endParaRPr lang="de-DE" altLang="de-DE" sz="1400" dirty="0">
              <a:latin typeface="Calibri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07950" y="6106180"/>
            <a:ext cx="895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Bemerkung: Gestrichelte doppelspitzige Pfeile sind eine verkürzte Darstellung einer „mutual </a:t>
            </a:r>
            <a:r>
              <a:rPr lang="de-DE" sz="1400" i="1" dirty="0" err="1" smtClean="0">
                <a:latin typeface="Calibri" panose="020F0502020204030204" pitchFamily="34" charset="0"/>
              </a:rPr>
              <a:t>dependence</a:t>
            </a:r>
            <a:r>
              <a:rPr lang="de-DE" sz="1400" i="1" dirty="0" smtClean="0">
                <a:latin typeface="Calibri" panose="020F0502020204030204" pitchFamily="34" charset="0"/>
              </a:rPr>
              <a:t>“ der beiden Variablen von einer dritten </a:t>
            </a:r>
            <a:r>
              <a:rPr lang="de-DE" sz="1400" i="1" dirty="0" err="1" smtClean="0">
                <a:latin typeface="Calibri" panose="020F0502020204030204" pitchFamily="34" charset="0"/>
              </a:rPr>
              <a:t>unbeobachtbaren</a:t>
            </a:r>
            <a:r>
              <a:rPr lang="de-DE" sz="1400" i="1" dirty="0" smtClean="0">
                <a:latin typeface="Calibri" panose="020F0502020204030204" pitchFamily="34" charset="0"/>
              </a:rPr>
              <a:t> Variable</a:t>
            </a:r>
            <a:endParaRPr lang="de-DE" sz="1400" i="1" dirty="0">
              <a:latin typeface="Calibri" panose="020F0502020204030204" pitchFamily="34" charset="0"/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>
            <a:off x="1981200" y="16002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1905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1905000" y="121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4419600" y="121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83" name="Oval 46"/>
          <p:cNvSpPr>
            <a:spLocks noChangeArrowheads="1"/>
          </p:cNvSpPr>
          <p:nvPr/>
        </p:nvSpPr>
        <p:spPr bwMode="auto">
          <a:xfrm>
            <a:off x="4419600" y="2667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4351415" y="27574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 flipH="1" flipV="1">
            <a:off x="1981199" y="16764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6" name="Oval 50"/>
          <p:cNvSpPr>
            <a:spLocks noChangeArrowheads="1"/>
          </p:cNvSpPr>
          <p:nvPr/>
        </p:nvSpPr>
        <p:spPr bwMode="auto">
          <a:xfrm>
            <a:off x="3207793" y="21222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87" name="Text Box 51"/>
          <p:cNvSpPr txBox="1">
            <a:spLocks noChangeArrowheads="1"/>
          </p:cNvSpPr>
          <p:nvPr/>
        </p:nvSpPr>
        <p:spPr bwMode="auto">
          <a:xfrm>
            <a:off x="3124200" y="22626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V="1">
            <a:off x="4495800" y="16764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 flipV="1">
            <a:off x="3352800" y="16764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0" name="Freeform 68"/>
          <p:cNvSpPr>
            <a:spLocks/>
          </p:cNvSpPr>
          <p:nvPr/>
        </p:nvSpPr>
        <p:spPr bwMode="auto">
          <a:xfrm rot="1214936" flipV="1">
            <a:off x="1638500" y="4704288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1981200" y="41148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Oval 39"/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3" name="Oval 40"/>
          <p:cNvSpPr>
            <a:spLocks noChangeArrowheads="1"/>
          </p:cNvSpPr>
          <p:nvPr/>
        </p:nvSpPr>
        <p:spPr bwMode="auto">
          <a:xfrm>
            <a:off x="44196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19050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44196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96" name="Oval 46"/>
          <p:cNvSpPr>
            <a:spLocks noChangeArrowheads="1"/>
          </p:cNvSpPr>
          <p:nvPr/>
        </p:nvSpPr>
        <p:spPr bwMode="auto">
          <a:xfrm>
            <a:off x="4419600" y="518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4351415" y="52720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1981199" y="41910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9" name="Oval 50"/>
          <p:cNvSpPr>
            <a:spLocks noChangeArrowheads="1"/>
          </p:cNvSpPr>
          <p:nvPr/>
        </p:nvSpPr>
        <p:spPr bwMode="auto">
          <a:xfrm>
            <a:off x="3207793" y="46368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3124200" y="47772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101" name="Line 52"/>
          <p:cNvSpPr>
            <a:spLocks noChangeShapeType="1"/>
          </p:cNvSpPr>
          <p:nvPr/>
        </p:nvSpPr>
        <p:spPr bwMode="auto">
          <a:xfrm flipV="1">
            <a:off x="4495800" y="41910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 flipV="1">
            <a:off x="3352800" y="41910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1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1.2. Querschnittsdesign vs. Längsschnittdesign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496300" cy="545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Querschnittsdesign</a:t>
            </a:r>
            <a:endParaRPr lang="de-DE" b="1" i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Keine Zeitdimension in der Y-Variable: Messung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der Y-Variable nur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einmalig zum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Zeitpunkt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X-Variable(n) wird (werden) zwar auch zum gleichen Zeitpunkt t1 erhoben, …</a:t>
            </a:r>
          </a:p>
          <a:p>
            <a:pPr marL="46990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(A) …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kann/können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aber per theoretischer Begründung zeitlich vorgelagert sein, selbst wenn die Messung sich auf den Zeitpunkt t1 bezieht</a:t>
            </a: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sz="1400" i="1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Bsp.: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X: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„Bildungsniveau der Mutter“ bezogen auf und gemessen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t1,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Y: „Bildungsniveau des Befragten“ bezogen auf und gemessen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sz="1400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6990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(B) … kann/können sich aber als Retrospektivfrage zeitlich auf einen früheren Zeitpunkt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t0 (oder Zeitraum) beziehen</a:t>
            </a:r>
            <a:endParaRPr 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sz="1400" i="1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Bsp.: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  X: „Bildungsniveau der Mutter als der Befragte 15 Jahre alt war“ bezogen auf 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t0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und erhoben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t1, </a:t>
            </a:r>
            <a:r>
              <a:rPr 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Y: „Bildungsniveau des Befragten“ bezogen auf und gemessen in </a:t>
            </a:r>
            <a:r>
              <a:rPr 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t1</a:t>
            </a:r>
            <a:endParaRPr lang="de-DE" sz="1400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27100" lvl="2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endParaRPr lang="de-DE" sz="1400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(6) Übersicht zu Methoden der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modernen Kausalanalyse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Übersicht zu Methoden der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modernen Kausalanalyse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33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Querschnittsdaten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486400" y="2041525"/>
            <a:ext cx="3124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Längsschnittdaten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0" y="4302125"/>
            <a:ext cx="1219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Regression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295400" y="4302125"/>
            <a:ext cx="1066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590800" y="4302125"/>
            <a:ext cx="533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200400" y="4316413"/>
            <a:ext cx="1905000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Treatment effect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itchFamily="34" charset="0"/>
                <a:ea typeface="Calibri" pitchFamily="34" charset="0"/>
                <a:cs typeface="Calibri" pitchFamily="34" charset="0"/>
              </a:rPr>
              <a:t>selection model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181600" y="3505200"/>
            <a:ext cx="1981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Vorher-Nachher Schätzer (FE)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7391400" y="3505200"/>
            <a:ext cx="167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</a:t>
            </a:r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2667000" y="1219200"/>
            <a:ext cx="3657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Nicht-experimentelle Daten</a:t>
            </a:r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3810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observables</a:t>
            </a:r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2514600" y="2819400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on unobservables</a:t>
            </a: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1905000" y="16002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4267200" y="16002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>
            <a:off x="9144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1752600" y="2438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 flipH="1">
            <a:off x="533400" y="3429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066800" y="3429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 flipH="1">
            <a:off x="2895600" y="3429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32766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 flipH="1">
            <a:off x="6172200" y="23622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7010400" y="2362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6. Übersicht zu Methoden der modernen Kausalanalyse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 rot="16200000" flipH="1">
            <a:off x="4114800" y="2362200"/>
            <a:ext cx="1676400" cy="624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267200" y="5943600"/>
            <a:ext cx="2438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Diff-in-Diff PS Matching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80772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Übersicht zu Methoden der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modernen Kausalanalyse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1.2. Querschnittsdesign vs. Längsschnittdesign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4963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Längsschnittdesign</a:t>
            </a:r>
          </a:p>
          <a:p>
            <a:pPr marL="285750" lvl="1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Mindestens zwei Messungen der Y-Variable, um Veränderungen in Y zu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erfassen</a:t>
            </a:r>
          </a:p>
          <a:p>
            <a:pPr marL="0" lvl="1" indent="0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Zusätzliche Bedingung für die Umsetzung einer „Fixed-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effect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“-Logik:</a:t>
            </a:r>
          </a:p>
          <a:p>
            <a:pPr marL="285750" lvl="1" eaLnBrk="1" hangingPunct="1">
              <a:lnSpc>
                <a:spcPct val="120000"/>
              </a:lnSpc>
              <a:spcBef>
                <a:spcPct val="6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indestens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eine Messung der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Y-Variable muss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auf einen Zeitpunkt vor dem Treatment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(=zeitliche Veränderung in der interessierenden X-Variable) und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mindestens eine Messung der Y-Variable auf einen Zeitpunkt nach dem Treatment bezogen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sein</a:t>
            </a:r>
            <a:endParaRPr 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28600" y="4343400"/>
            <a:ext cx="859155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ACHTUNG: Ob ein Längsschnittdesign oder ein Querschnittsdesign vorliegt, hängt von der 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Fragestellung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 (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Was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ist die X-Variable? Was ist die Y-Variable?). Entsprechend kann es vorkommen, dass der gleiche Datensatz für eine Fragestellung im Längsschnittdesign und 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für eine 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andere Fragestellung im Querschnittsdesign analysiert wird.</a:t>
            </a:r>
            <a:endParaRPr lang="en-US" altLang="en-US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Experimentelle vs. nichtexperimentelle Designs</a:t>
            </a:r>
            <a:endParaRPr lang="de-DE" altLang="de-DE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 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(Kausale) Hypothesen</a:t>
            </a:r>
          </a:p>
        </p:txBody>
      </p:sp>
      <p:sp>
        <p:nvSpPr>
          <p:cNvPr id="1536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2730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1371600"/>
          </a:xfrm>
        </p:spPr>
        <p:txBody>
          <a:bodyPr/>
          <a:lstStyle/>
          <a:p>
            <a:pPr marL="360363" indent="-360363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“Einfache” Zusammenhangshypothese mit 2 Variablen: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Test einer  “einfachen” Hypothese: Schätzung des kausalen Effekts einer Variable X1 auf eine Variable Y</a:t>
            </a:r>
            <a:endParaRPr lang="de-DE" altLang="de-DE" sz="1800" i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„Einfache“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981200" y="2667000"/>
            <a:ext cx="4533900" cy="369887"/>
            <a:chOff x="1981200" y="2362200"/>
            <a:chExt cx="4533900" cy="369887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62200" y="246856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905500" y="246856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latin typeface="Calibri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81200" y="2362200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 smtClean="0">
                  <a:latin typeface="Calibri" pitchFamily="34" charset="0"/>
                  <a:cs typeface="Arial" charset="0"/>
                </a:rPr>
                <a:t>X1</a:t>
              </a:r>
              <a:endParaRPr lang="de-DE" altLang="de-DE" sz="1800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057900" y="236220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800" dirty="0"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2438400" y="2544762"/>
              <a:ext cx="3505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dirty="0"/>
            </a:p>
          </p:txBody>
        </p:sp>
      </p:grpSp>
      <p:graphicFrame>
        <p:nvGraphicFramePr>
          <p:cNvPr id="31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0334274"/>
              </p:ext>
            </p:extLst>
          </p:nvPr>
        </p:nvGraphicFramePr>
        <p:xfrm>
          <a:off x="533400" y="3265487"/>
          <a:ext cx="7543800" cy="1493838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Treatment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Outcome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Unabhängige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Abhängige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Erklärende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Erklärte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24371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5626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Aft>
                <a:spcPts val="600"/>
              </a:spcAft>
              <a:buNone/>
            </a:pPr>
            <a:r>
              <a:rPr lang="de-DE" altLang="en-US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Kriterien </a:t>
            </a:r>
            <a:r>
              <a:rPr lang="de-DE" altLang="en-US" sz="1800" b="1" kern="12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für kausales </a:t>
            </a:r>
            <a:r>
              <a:rPr lang="de-DE" altLang="en-US" sz="1800" b="1" kern="12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Schließen</a:t>
            </a:r>
            <a:endParaRPr lang="de-DE" altLang="en-US" sz="1800" b="1" kern="120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Y sind distinkte theoretische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Konstrukte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Theoretische Plausibilität (Begründung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der kausalen Wirkungsmechanismen notwendig; Verweis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auf empirische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Studien nicht ausreichend)</a:t>
            </a:r>
            <a:endParaRPr lang="de-DE" alt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theoretisch begründete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zeitliche Ordnung X vor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 (empirische Begründung nicht ausreichend, da Antizipationseffekte auftreten können)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Passende zeitliche Distanz (manche Effekte brauchen Zeit zur Entfaltung und manche Effekte schwächen sich aber über die Zeit)  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passende Operationalisierungen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Messungen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von X1 und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Y sind Variablen und keine </a:t>
            </a: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Konstanten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Korrelation </a:t>
            </a:r>
            <a:r>
              <a:rPr lang="de-DE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(Ausnahme: vorgelagerte Suppressorvariable unterdrückt die Korrelation)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„Einfache“ (kausale) Hypothesen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(Kausale) Hypothesen </a:t>
            </a:r>
          </a:p>
        </p:txBody>
      </p:sp>
    </p:spTree>
    <p:extLst>
      <p:ext uri="{BB962C8B-B14F-4D97-AF65-F5344CB8AC3E}">
        <p14:creationId xmlns:p14="http://schemas.microsoft.com/office/powerpoint/2010/main" val="316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4063</Words>
  <Application>Microsoft Office PowerPoint</Application>
  <PresentationFormat>Bildschirmpräsentation (4:3)</PresentationFormat>
  <Paragraphs>545</Paragraphs>
  <Slides>51</Slides>
  <Notes>18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Standarddesign</vt:lpstr>
      <vt:lpstr>Formel</vt:lpstr>
      <vt:lpstr>(I) Kontrafaktisches Kausalmodell  und kausale Graphen</vt:lpstr>
      <vt:lpstr>PowerPoint-Präsentation</vt:lpstr>
      <vt:lpstr>(1) Experimentelle vs. nichtexperimentelle Designs</vt:lpstr>
      <vt:lpstr>PowerPoint-Präsentation</vt:lpstr>
      <vt:lpstr>PowerPoint-Präsentation</vt:lpstr>
      <vt:lpstr>PowerPoint-Präsentation</vt:lpstr>
      <vt:lpstr>(2) (Kausale) Hypothesen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(3) Das kontrafaktische Kausalmodell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(4) Der naive Schätzer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(5) Directed Acyclic Graphs (DAGs)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(6) Übersicht zu Methoden der modernen Kausalanalyse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638</cp:revision>
  <cp:lastPrinted>2014-10-10T15:27:09Z</cp:lastPrinted>
  <dcterms:created xsi:type="dcterms:W3CDTF">1601-01-01T00:00:00Z</dcterms:created>
  <dcterms:modified xsi:type="dcterms:W3CDTF">2017-11-15T07:43:17Z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