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58" r:id="rId2"/>
    <p:sldId id="670" r:id="rId3"/>
    <p:sldId id="742" r:id="rId4"/>
    <p:sldId id="743" r:id="rId5"/>
    <p:sldId id="744" r:id="rId6"/>
    <p:sldId id="687" r:id="rId7"/>
    <p:sldId id="688" r:id="rId8"/>
    <p:sldId id="690" r:id="rId9"/>
    <p:sldId id="691" r:id="rId10"/>
    <p:sldId id="692" r:id="rId11"/>
    <p:sldId id="693" r:id="rId12"/>
    <p:sldId id="694" r:id="rId13"/>
    <p:sldId id="695" r:id="rId14"/>
    <p:sldId id="696" r:id="rId15"/>
    <p:sldId id="703" r:id="rId16"/>
    <p:sldId id="704" r:id="rId17"/>
    <p:sldId id="705" r:id="rId18"/>
    <p:sldId id="707" r:id="rId19"/>
    <p:sldId id="708" r:id="rId20"/>
    <p:sldId id="751" r:id="rId21"/>
    <p:sldId id="752" r:id="rId22"/>
    <p:sldId id="725" r:id="rId23"/>
    <p:sldId id="726" r:id="rId24"/>
    <p:sldId id="727" r:id="rId25"/>
    <p:sldId id="728" r:id="rId26"/>
    <p:sldId id="729" r:id="rId27"/>
    <p:sldId id="730" r:id="rId28"/>
    <p:sldId id="733" r:id="rId29"/>
    <p:sldId id="734" r:id="rId30"/>
    <p:sldId id="735" r:id="rId31"/>
    <p:sldId id="747" r:id="rId32"/>
    <p:sldId id="736" r:id="rId33"/>
    <p:sldId id="737" r:id="rId34"/>
    <p:sldId id="738" r:id="rId35"/>
    <p:sldId id="749" r:id="rId36"/>
    <p:sldId id="741" r:id="rId37"/>
  </p:sldIdLst>
  <p:sldSz cx="9144000" cy="6858000" type="screen4x3"/>
  <p:notesSz cx="6724650" cy="97742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4660"/>
  </p:normalViewPr>
  <p:slideViewPr>
    <p:cSldViewPr>
      <p:cViewPr varScale="1">
        <p:scale>
          <a:sx n="65" d="100"/>
          <a:sy n="65" d="100"/>
        </p:scale>
        <p:origin x="-149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3288" y="-114"/>
      </p:cViewPr>
      <p:guideLst>
        <p:guide orient="horz" pos="3079"/>
        <p:guide pos="21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BDA4336-AF90-4B0E-9E4E-3438D0E823D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9646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43438"/>
            <a:ext cx="5381625" cy="4397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EDB109AA-D5DE-4D56-B34C-4D7D6D2F736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4359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4638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331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4638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596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31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003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75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47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F0A5FD4-0DA2-4690-BBB3-25CCA73CE6CE}" type="slidenum">
              <a:rPr lang="de-DE" altLang="de-DE" sz="1300" smtClean="0"/>
              <a:pPr>
                <a:spcBef>
                  <a:spcPct val="0"/>
                </a:spcBef>
              </a:pPr>
              <a:t>1</a:t>
            </a:fld>
            <a:endParaRPr lang="de-DE" altLang="de-DE" sz="13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1pPr>
            <a:lvl2pPr marL="717534" indent="-275975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2pPr>
            <a:lvl3pPr marL="110390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3pPr>
            <a:lvl4pPr marL="154546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4pPr>
            <a:lvl5pPr marL="198702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5pPr>
            <a:lvl6pPr marL="2428580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87013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31169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75325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18D6D8-AE7D-4B11-A903-B39AE74288F7}" type="slidenum">
              <a:rPr lang="de-DE" altLang="de-DE" sz="1200"/>
              <a:pPr eaLnBrk="1" hangingPunct="1">
                <a:spcBef>
                  <a:spcPct val="0"/>
                </a:spcBef>
              </a:pPr>
              <a:t>20</a:t>
            </a:fld>
            <a:endParaRPr lang="de-DE" altLang="de-DE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1pPr>
            <a:lvl2pPr marL="717534" indent="-275975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2pPr>
            <a:lvl3pPr marL="110390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3pPr>
            <a:lvl4pPr marL="154546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4pPr>
            <a:lvl5pPr marL="1987020" indent="-220780" defTabSz="94291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</a:defRPr>
            </a:lvl5pPr>
            <a:lvl6pPr marL="2428580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87013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31169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753259" indent="-220780" defTabSz="94291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18D6D8-AE7D-4B11-A903-B39AE74288F7}" type="slidenum">
              <a:rPr lang="de-DE" altLang="de-DE" sz="1200"/>
              <a:pPr eaLnBrk="1" hangingPunct="1">
                <a:spcBef>
                  <a:spcPct val="0"/>
                </a:spcBef>
              </a:pPr>
              <a:t>21</a:t>
            </a:fld>
            <a:endParaRPr lang="de-DE" altLang="de-DE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7541" indent="-275977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3909" indent="-220782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5473" indent="-220782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7037" indent="-220782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28601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70164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11728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753292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18D6D8-AE7D-4B11-A903-B39AE74288F7}" type="slidenum">
              <a:rPr lang="de-DE" altLang="de-DE" sz="1300"/>
              <a:pPr eaLnBrk="1" hangingPunct="1">
                <a:spcBef>
                  <a:spcPct val="0"/>
                </a:spcBef>
              </a:pPr>
              <a:t>26</a:t>
            </a:fld>
            <a:endParaRPr lang="de-DE" altLang="de-DE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7541" indent="-275977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3909" indent="-220782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5473" indent="-220782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7037" indent="-220782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28601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70164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11728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753292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18D6D8-AE7D-4B11-A903-B39AE74288F7}" type="slidenum">
              <a:rPr lang="de-DE" altLang="de-DE" sz="1300"/>
              <a:pPr eaLnBrk="1" hangingPunct="1">
                <a:spcBef>
                  <a:spcPct val="0"/>
                </a:spcBef>
              </a:pPr>
              <a:t>27</a:t>
            </a:fld>
            <a:endParaRPr lang="de-DE" altLang="de-DE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28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109AA-D5DE-4D56-B34C-4D7D6D2F736F}" type="slidenum">
              <a:rPr lang="de-DE" altLang="de-DE" smtClean="0"/>
              <a:pPr>
                <a:defRPr/>
              </a:pPr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52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15963" indent="-274638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0331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544638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98596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4431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003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3575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147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6DFC50B-ED01-427B-9844-2956DDE5E09D}" type="slidenum">
              <a:rPr lang="de-DE" altLang="de-DE" sz="1300" smtClean="0"/>
              <a:pPr>
                <a:spcBef>
                  <a:spcPct val="0"/>
                </a:spcBef>
              </a:pPr>
              <a:t>2</a:t>
            </a:fld>
            <a:endParaRPr lang="de-DE" altLang="de-DE" sz="13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3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6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7541" indent="-275977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3909" indent="-220782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5473" indent="-220782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7037" indent="-220782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28601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70164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11728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753292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18D6D8-AE7D-4B11-A903-B39AE74288F7}" type="slidenum">
              <a:rPr lang="de-DE" altLang="de-DE" sz="1300"/>
              <a:pPr eaLnBrk="1" hangingPunct="1">
                <a:spcBef>
                  <a:spcPct val="0"/>
                </a:spcBef>
              </a:pPr>
              <a:t>13</a:t>
            </a:fld>
            <a:endParaRPr lang="de-DE" altLang="de-DE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7541" indent="-275977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3909" indent="-220782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5473" indent="-220782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7037" indent="-220782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28601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70164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11728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753292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18D6D8-AE7D-4B11-A903-B39AE74288F7}" type="slidenum">
              <a:rPr lang="de-DE" altLang="de-DE" sz="1300"/>
              <a:pPr eaLnBrk="1" hangingPunct="1">
                <a:spcBef>
                  <a:spcPct val="0"/>
                </a:spcBef>
              </a:pPr>
              <a:t>14</a:t>
            </a:fld>
            <a:endParaRPr lang="de-DE" altLang="de-DE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7541" indent="-275977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3909" indent="-220782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5473" indent="-220782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7037" indent="-220782" defTabSz="94292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28601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70164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11728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753292" indent="-220782" defTabSz="9429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18D6D8-AE7D-4B11-A903-B39AE74288F7}" type="slidenum">
              <a:rPr lang="de-DE" altLang="de-DE" sz="1300"/>
              <a:pPr eaLnBrk="1" hangingPunct="1">
                <a:spcBef>
                  <a:spcPct val="0"/>
                </a:spcBef>
              </a:pPr>
              <a:t>19</a:t>
            </a:fld>
            <a:endParaRPr lang="de-DE" altLang="de-DE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B29C-6110-4495-95F9-D1099C48F7B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39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103B1-3096-468D-87E4-5C3498D4C81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25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9F85A-F359-4355-89A2-CAF0F8F579E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308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6D377-C816-473F-BFF6-F13CC52CDB2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12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C1F6-976E-4745-B1B1-EC606BB6670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218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281F2-512F-4980-8B5D-9605B2F6AFC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13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204EB-31EF-466B-AC31-7187661A6DA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350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093E5-DC04-4E45-8281-2FB2EF88001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180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96EDF-1CC1-4635-AA1C-59458C33284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57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FFB3-B2E1-48A8-BCF0-89692017380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6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A1E76-DCC4-4C22-ADDB-244411758A4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413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EAC35-406A-418A-8D33-355EC2A134D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168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3AB73-A5CB-4EF7-85E0-26E9EE95F1E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740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AC8A8-20BF-415A-B344-8AEDC646729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26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44FDAECA-5152-4AB2-8C3E-91112979102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  <p:sldLayoutId id="2147484593" r:id="rId12"/>
    <p:sldLayoutId id="2147484594" r:id="rId13"/>
    <p:sldLayoutId id="2147484595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2087563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sz="3000" dirty="0" smtClean="0">
                <a:solidFill>
                  <a:schemeClr val="bg1"/>
                </a:solidFill>
                <a:latin typeface="Calibri" pitchFamily="34" charset="0"/>
              </a:rPr>
              <a:t>(II) Die Regressionsanalyse aus Perspektive der modernen Kausalanalyse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1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pic>
        <p:nvPicPr>
          <p:cNvPr id="13317" name="Grafik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165850"/>
            <a:ext cx="28622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76962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e-DE" altLang="de-DE" sz="1800" dirty="0">
                <a:latin typeface="Calibri" pitchFamily="34" charset="0"/>
              </a:rPr>
              <a:t>GESIS Workshop „Einführung in </a:t>
            </a:r>
            <a:r>
              <a:rPr lang="de-DE" altLang="de-DE" sz="1800" dirty="0" smtClean="0">
                <a:latin typeface="Calibri" pitchFamily="34" charset="0"/>
              </a:rPr>
              <a:t>Methoden </a:t>
            </a:r>
            <a:r>
              <a:rPr lang="de-DE" altLang="de-DE" sz="1800" dirty="0">
                <a:latin typeface="Calibri" pitchFamily="34" charset="0"/>
              </a:rPr>
              <a:t>der modernen Kausalanalyse“</a:t>
            </a: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>
                <a:latin typeface="Calibri" pitchFamily="34" charset="0"/>
              </a:rPr>
              <a:t>15.–17. November 2017, </a:t>
            </a:r>
            <a:r>
              <a:rPr lang="de-DE" altLang="de-DE" sz="1800" dirty="0">
                <a:latin typeface="Calibri" pitchFamily="34" charset="0"/>
              </a:rPr>
              <a:t>GESIS, Köln</a:t>
            </a:r>
          </a:p>
          <a:p>
            <a:pPr eaLnBrk="1" hangingPunct="1">
              <a:lnSpc>
                <a:spcPct val="80000"/>
              </a:lnSpc>
            </a:pPr>
            <a:endParaRPr lang="de-DE" altLang="de-DE" sz="36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>
                <a:latin typeface="Calibri" pitchFamily="34" charset="0"/>
              </a:rPr>
              <a:t>Prof. Dr. Michael Gebel</a:t>
            </a:r>
          </a:p>
          <a:p>
            <a:pPr eaLnBrk="1" hangingPunct="1">
              <a:lnSpc>
                <a:spcPct val="80000"/>
              </a:lnSpc>
            </a:pP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e-DE" altLang="de-DE" sz="1600" dirty="0" smtClean="0">
                <a:latin typeface="Calibri" pitchFamily="34" charset="0"/>
              </a:rPr>
              <a:t>Lehrstuhl für Soziologie, insbesondere Methoden der empirischen Sozialforschung</a:t>
            </a: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de-DE" altLang="de-DE" sz="16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7705725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defRPr/>
            </a:pPr>
            <a:r>
              <a:rPr lang="de-DE" u="sng" dirty="0" smtClean="0">
                <a:latin typeface="Calibri" pitchFamily="34" charset="0"/>
                <a:cs typeface="Arial" charset="0"/>
              </a:rPr>
              <a:t>Welche weiteren Variablen müssen im Modell kontrolliert werden, um den kausalen Effekt von X1 auf Y zu schätzen?</a:t>
            </a:r>
          </a:p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defRPr/>
            </a:pPr>
            <a:r>
              <a:rPr lang="de-DE" b="1" dirty="0" smtClean="0">
                <a:solidFill>
                  <a:srgbClr val="00B050"/>
                </a:solidFill>
                <a:latin typeface="Calibri" pitchFamily="34" charset="0"/>
                <a:cs typeface="Arial" charset="0"/>
              </a:rPr>
              <a:t>(iii) </a:t>
            </a:r>
            <a:r>
              <a:rPr lang="de-DE" altLang="de-DE" b="1" dirty="0" smtClean="0">
                <a:solidFill>
                  <a:srgbClr val="00B050"/>
                </a:solidFill>
                <a:latin typeface="Calibri" pitchFamily="34" charset="0"/>
                <a:cs typeface="Arial" charset="0"/>
              </a:rPr>
              <a:t>Vermittelnde Mechanismen (Mediatorvariablen) müssen nicht kontrolliert werden.</a:t>
            </a:r>
          </a:p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defRPr/>
            </a:pPr>
            <a:r>
              <a:rPr lang="de-DE" i="1" dirty="0" smtClean="0">
                <a:latin typeface="Calibri" pitchFamily="34" charset="0"/>
                <a:cs typeface="Arial" charset="0"/>
              </a:rPr>
              <a:t>Beispiel:</a:t>
            </a:r>
            <a:endParaRPr lang="de-DE" i="1" dirty="0">
              <a:latin typeface="Calibri" pitchFamily="34" charset="0"/>
              <a:cs typeface="Arial" charset="0"/>
            </a:endParaRPr>
          </a:p>
        </p:txBody>
      </p:sp>
      <p:sp>
        <p:nvSpPr>
          <p:cNvPr id="21507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1.1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. Schätzung des kausalen Effekts von X1 auf Y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98500" y="5334000"/>
            <a:ext cx="79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latin typeface="Calibri" panose="020F0502020204030204" pitchFamily="34" charset="0"/>
              </a:rPr>
              <a:t>Begründung: X2 und X3 haben keinen eigenständigen Einfluss auf Y nach Kontrolle von X1. </a:t>
            </a:r>
            <a:r>
              <a:rPr lang="de-DE" sz="1400" i="1" dirty="0">
                <a:latin typeface="Calibri" panose="020F0502020204030204" pitchFamily="34" charset="0"/>
              </a:rPr>
              <a:t>Folglich sind sie nicht im Fehlerterm und können auch </a:t>
            </a:r>
            <a:r>
              <a:rPr lang="de-DE" sz="1400" i="1" dirty="0" smtClean="0">
                <a:latin typeface="Calibri" panose="020F0502020204030204" pitchFamily="34" charset="0"/>
              </a:rPr>
              <a:t>nicht eine Verletzung </a:t>
            </a:r>
            <a:r>
              <a:rPr lang="de-DE" sz="1400" i="1" dirty="0">
                <a:latin typeface="Calibri" panose="020F0502020204030204" pitchFamily="34" charset="0"/>
              </a:rPr>
              <a:t>der Exogenitätsannahme E(u/x)=0 bewirken.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26670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V="1">
            <a:off x="2819400" y="3276600"/>
            <a:ext cx="1676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44958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648200" y="3276600"/>
            <a:ext cx="1676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63246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438400" y="367188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X1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6400800" y="367188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4343400" y="2830512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X2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4419600" y="4659312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X3</a:t>
            </a: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2819400" y="4103687"/>
            <a:ext cx="1752600" cy="54451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 flipV="1">
            <a:off x="4686300" y="4114800"/>
            <a:ext cx="1638300" cy="5445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572000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24290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7924800" cy="34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defRPr/>
            </a:pPr>
            <a:r>
              <a:rPr lang="de-DE" u="sng" dirty="0" smtClean="0">
                <a:latin typeface="Calibri" pitchFamily="34" charset="0"/>
                <a:cs typeface="Arial" charset="0"/>
              </a:rPr>
              <a:t>Welche weiteren Variablen müssen im Modell kontrolliert werden, um den kausalen Effekt von X1 auf Y zu schätzen?</a:t>
            </a:r>
          </a:p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defRPr/>
            </a:pPr>
            <a:r>
              <a:rPr lang="de-DE" b="1" dirty="0" smtClean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(iv) Alle Variablen, die einen eigenständigen Effekt sowohl auf X1 als auch Y haben, müssen kontrolliert werden</a:t>
            </a:r>
          </a:p>
          <a:p>
            <a:pPr marL="285750" indent="-285750" eaLnBrk="1" hangingPunct="1">
              <a:lnSpc>
                <a:spcPct val="120000"/>
              </a:lnSpc>
              <a:spcAft>
                <a:spcPct val="25000"/>
              </a:spcAft>
              <a:buFont typeface="Wingdings" pitchFamily="2" charset="2"/>
              <a:buChar char="à"/>
              <a:defRPr/>
            </a:pPr>
            <a:r>
              <a:rPr lang="de-DE" dirty="0" smtClean="0">
                <a:latin typeface="Calibri" pitchFamily="34" charset="0"/>
                <a:cs typeface="Arial" charset="0"/>
                <a:sym typeface="Wingdings" pitchFamily="2" charset="2"/>
              </a:rPr>
              <a:t>Elimination möglicher </a:t>
            </a:r>
            <a:r>
              <a:rPr lang="de-DE" dirty="0" err="1" smtClean="0">
                <a:latin typeface="Calibri" pitchFamily="34" charset="0"/>
                <a:cs typeface="Arial" charset="0"/>
                <a:sym typeface="Wingdings" pitchFamily="2" charset="2"/>
              </a:rPr>
              <a:t>Scheinkorrelationen+</a:t>
            </a:r>
            <a:r>
              <a:rPr lang="de-DE" altLang="de-DE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Suppressorbeziehungen</a:t>
            </a:r>
            <a:r>
              <a:rPr lang="de-DE" dirty="0" smtClean="0">
                <a:latin typeface="Calibri" pitchFamily="34" charset="0"/>
                <a:cs typeface="Arial" charset="0"/>
                <a:sym typeface="Wingdings" pitchFamily="2" charset="2"/>
              </a:rPr>
              <a:t> notwendig</a:t>
            </a:r>
          </a:p>
          <a:p>
            <a:pPr marL="285750" indent="-285750" eaLnBrk="1" hangingPunct="1">
              <a:lnSpc>
                <a:spcPct val="120000"/>
              </a:lnSpc>
              <a:spcAft>
                <a:spcPct val="25000"/>
              </a:spcAft>
              <a:buFont typeface="Wingdings" pitchFamily="2" charset="2"/>
              <a:buChar char="à"/>
              <a:defRPr/>
            </a:pPr>
            <a:r>
              <a:rPr lang="de-DE" dirty="0" smtClean="0">
                <a:latin typeface="Calibri" pitchFamily="34" charset="0"/>
                <a:cs typeface="Arial" charset="0"/>
                <a:sym typeface="Wingdings" pitchFamily="2" charset="2"/>
              </a:rPr>
              <a:t>„Back-</a:t>
            </a:r>
            <a:r>
              <a:rPr lang="de-DE" dirty="0" err="1" smtClean="0">
                <a:latin typeface="Calibri" pitchFamily="34" charset="0"/>
                <a:cs typeface="Arial" charset="0"/>
                <a:sym typeface="Wingdings" pitchFamily="2" charset="2"/>
              </a:rPr>
              <a:t>door</a:t>
            </a:r>
            <a:r>
              <a:rPr lang="de-DE" dirty="0" smtClean="0">
                <a:latin typeface="Calibri" pitchFamily="34" charset="0"/>
                <a:cs typeface="Arial" charset="0"/>
                <a:sym typeface="Wingdings" pitchFamily="2" charset="2"/>
              </a:rPr>
              <a:t>-</a:t>
            </a:r>
            <a:r>
              <a:rPr lang="de-DE" dirty="0" err="1" smtClean="0">
                <a:latin typeface="Calibri" pitchFamily="34" charset="0"/>
                <a:cs typeface="Arial" charset="0"/>
                <a:sym typeface="Wingdings" pitchFamily="2" charset="2"/>
              </a:rPr>
              <a:t>path</a:t>
            </a:r>
            <a:r>
              <a:rPr lang="de-DE" dirty="0" smtClean="0">
                <a:latin typeface="Calibri" pitchFamily="34" charset="0"/>
                <a:cs typeface="Arial" charset="0"/>
                <a:sym typeface="Wingdings" pitchFamily="2" charset="2"/>
              </a:rPr>
              <a:t>“-Kriterium: Kontrolle (Konditionierung) aller Variablen, so dass kein offener Back-</a:t>
            </a:r>
            <a:r>
              <a:rPr lang="de-DE" dirty="0" err="1" smtClean="0">
                <a:latin typeface="Calibri" pitchFamily="34" charset="0"/>
                <a:cs typeface="Arial" charset="0"/>
                <a:sym typeface="Wingdings" pitchFamily="2" charset="2"/>
              </a:rPr>
              <a:t>door</a:t>
            </a:r>
            <a:r>
              <a:rPr lang="de-DE" dirty="0" smtClean="0">
                <a:latin typeface="Calibri" pitchFamily="34" charset="0"/>
                <a:cs typeface="Arial" charset="0"/>
                <a:sym typeface="Wingdings" pitchFamily="2" charset="2"/>
              </a:rPr>
              <a:t> Pfad verbleibt und alle „geblockt“ sind</a:t>
            </a:r>
          </a:p>
          <a:p>
            <a:pPr marL="285750" indent="-285750" eaLnBrk="1" hangingPunct="1">
              <a:lnSpc>
                <a:spcPct val="120000"/>
              </a:lnSpc>
              <a:spcAft>
                <a:spcPct val="25000"/>
              </a:spcAft>
              <a:buFont typeface="Wingdings" pitchFamily="2" charset="2"/>
              <a:buChar char="à"/>
              <a:defRPr/>
            </a:pPr>
            <a:endParaRPr lang="de-DE" dirty="0" smtClean="0">
              <a:latin typeface="Calibri" pitchFamily="34" charset="0"/>
              <a:cs typeface="Arial" charset="0"/>
              <a:sym typeface="Wingdings" pitchFamily="2" charset="2"/>
            </a:endParaRPr>
          </a:p>
          <a:p>
            <a:pPr marL="285750" indent="-285750" eaLnBrk="1" hangingPunct="1">
              <a:lnSpc>
                <a:spcPct val="120000"/>
              </a:lnSpc>
              <a:spcAft>
                <a:spcPct val="25000"/>
              </a:spcAft>
              <a:buFont typeface="Wingdings" pitchFamily="2" charset="2"/>
              <a:buChar char="à"/>
              <a:defRPr/>
            </a:pPr>
            <a:endParaRPr lang="de-DE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21507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1.1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. Schätzung des kausalen Effekts von X1 auf Y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2362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21509" name="Oval 8"/>
          <p:cNvSpPr>
            <a:spLocks noChangeArrowheads="1"/>
          </p:cNvSpPr>
          <p:nvPr/>
        </p:nvSpPr>
        <p:spPr bwMode="auto">
          <a:xfrm>
            <a:off x="59055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21510" name="Text Box 11"/>
          <p:cNvSpPr txBox="1">
            <a:spLocks noChangeArrowheads="1"/>
          </p:cNvSpPr>
          <p:nvPr/>
        </p:nvSpPr>
        <p:spPr bwMode="auto">
          <a:xfrm>
            <a:off x="1981200" y="3597275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cs typeface="Arial" charset="0"/>
              </a:rPr>
              <a:t>X1</a:t>
            </a:r>
          </a:p>
        </p:txBody>
      </p:sp>
      <p:sp>
        <p:nvSpPr>
          <p:cNvPr id="21511" name="Text Box 12"/>
          <p:cNvSpPr txBox="1">
            <a:spLocks noChangeArrowheads="1"/>
          </p:cNvSpPr>
          <p:nvPr/>
        </p:nvSpPr>
        <p:spPr bwMode="auto">
          <a:xfrm>
            <a:off x="6057900" y="3597275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cs typeface="Arial" charset="0"/>
              </a:rPr>
              <a:t>Y</a:t>
            </a:r>
          </a:p>
        </p:txBody>
      </p:sp>
      <p:sp>
        <p:nvSpPr>
          <p:cNvPr id="21512" name="Line 22"/>
          <p:cNvSpPr>
            <a:spLocks noChangeShapeType="1"/>
          </p:cNvSpPr>
          <p:nvPr/>
        </p:nvSpPr>
        <p:spPr bwMode="auto">
          <a:xfrm>
            <a:off x="2438400" y="3810000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4" name="Line 22"/>
          <p:cNvSpPr>
            <a:spLocks noChangeShapeType="1"/>
          </p:cNvSpPr>
          <p:nvPr/>
        </p:nvSpPr>
        <p:spPr bwMode="auto">
          <a:xfrm flipV="1">
            <a:off x="4191000" y="3886200"/>
            <a:ext cx="1752600" cy="83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5" name="Line 22"/>
          <p:cNvSpPr>
            <a:spLocks noChangeShapeType="1"/>
          </p:cNvSpPr>
          <p:nvPr/>
        </p:nvSpPr>
        <p:spPr bwMode="auto">
          <a:xfrm flipH="1" flipV="1">
            <a:off x="2514600" y="3886200"/>
            <a:ext cx="1676400" cy="83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3962400" y="4724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cs typeface="Arial" charset="0"/>
              </a:rPr>
              <a:t>X2</a:t>
            </a:r>
          </a:p>
        </p:txBody>
      </p:sp>
      <p:sp>
        <p:nvSpPr>
          <p:cNvPr id="21517" name="Oval 4"/>
          <p:cNvSpPr>
            <a:spLocks noChangeArrowheads="1"/>
          </p:cNvSpPr>
          <p:nvPr/>
        </p:nvSpPr>
        <p:spPr bwMode="auto">
          <a:xfrm>
            <a:off x="41148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21518" name="Line 22"/>
          <p:cNvSpPr>
            <a:spLocks noChangeShapeType="1"/>
          </p:cNvSpPr>
          <p:nvPr/>
        </p:nvSpPr>
        <p:spPr bwMode="auto">
          <a:xfrm flipV="1">
            <a:off x="4191000" y="3962400"/>
            <a:ext cx="179070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9" name="Line 22"/>
          <p:cNvSpPr>
            <a:spLocks noChangeShapeType="1"/>
          </p:cNvSpPr>
          <p:nvPr/>
        </p:nvSpPr>
        <p:spPr bwMode="auto">
          <a:xfrm flipH="1" flipV="1">
            <a:off x="2514600" y="3962400"/>
            <a:ext cx="167640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Text Box 11"/>
          <p:cNvSpPr txBox="1">
            <a:spLocks noChangeArrowheads="1"/>
          </p:cNvSpPr>
          <p:nvPr/>
        </p:nvSpPr>
        <p:spPr bwMode="auto">
          <a:xfrm>
            <a:off x="4038600" y="55737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cs typeface="Arial" charset="0"/>
              </a:rPr>
              <a:t>X3</a:t>
            </a:r>
          </a:p>
        </p:txBody>
      </p:sp>
      <p:sp>
        <p:nvSpPr>
          <p:cNvPr id="21521" name="Oval 4"/>
          <p:cNvSpPr>
            <a:spLocks noChangeArrowheads="1"/>
          </p:cNvSpPr>
          <p:nvPr/>
        </p:nvSpPr>
        <p:spPr bwMode="auto">
          <a:xfrm>
            <a:off x="41148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98500" y="5953780"/>
            <a:ext cx="7912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latin typeface="Calibri" panose="020F0502020204030204" pitchFamily="34" charset="0"/>
              </a:rPr>
              <a:t>Begründung: X2 und X3 sind im Fehlerterm, da sie einen eigenständigen Einfluss auf Y auch nach Kontrolle von X1 haben. Da sie zudem mit X1 korreliert sind, ist die </a:t>
            </a:r>
            <a:r>
              <a:rPr lang="de-DE" sz="1400" i="1" dirty="0">
                <a:latin typeface="Calibri" panose="020F0502020204030204" pitchFamily="34" charset="0"/>
              </a:rPr>
              <a:t>Exogenitätsannahme E(u/x)=0 verletzt</a:t>
            </a:r>
            <a:r>
              <a:rPr lang="de-DE" sz="1400" i="1" dirty="0" smtClean="0">
                <a:latin typeface="Calibri" panose="020F0502020204030204" pitchFamily="34" charset="0"/>
              </a:rPr>
              <a:t>, wenn sie nicht kontrolliert werden.</a:t>
            </a:r>
            <a:endParaRPr lang="de-DE" sz="1400" i="1" dirty="0">
              <a:latin typeface="Calibri" panose="020F0502020204030204" pitchFamily="34" charset="0"/>
            </a:endParaRPr>
          </a:p>
        </p:txBody>
      </p:sp>
      <p:sp>
        <p:nvSpPr>
          <p:cNvPr id="1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15095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770572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defRPr/>
            </a:pPr>
            <a:r>
              <a:rPr lang="de-DE" u="sng" dirty="0" smtClean="0">
                <a:latin typeface="Calibri" pitchFamily="34" charset="0"/>
                <a:cs typeface="Arial" charset="0"/>
              </a:rPr>
              <a:t>Reihenfolge der Aufnahme der Variablen in einer stufenweisen Regression:</a:t>
            </a:r>
          </a:p>
          <a:p>
            <a:pPr marL="342900" indent="-342900" eaLnBrk="1" hangingPunct="1">
              <a:lnSpc>
                <a:spcPct val="120000"/>
              </a:lnSpc>
              <a:spcAft>
                <a:spcPct val="25000"/>
              </a:spcAft>
              <a:buFontTx/>
              <a:buAutoNum type="arabicPeriod"/>
              <a:defRPr/>
            </a:pPr>
            <a:r>
              <a:rPr lang="de-DE" dirty="0" smtClean="0">
                <a:latin typeface="Calibri" pitchFamily="34" charset="0"/>
                <a:cs typeface="Arial" charset="0"/>
              </a:rPr>
              <a:t>Regression von Y auf X1</a:t>
            </a:r>
          </a:p>
          <a:p>
            <a:pPr marL="342900" indent="-342900" eaLnBrk="1" hangingPunct="1">
              <a:lnSpc>
                <a:spcPct val="120000"/>
              </a:lnSpc>
              <a:spcAft>
                <a:spcPct val="25000"/>
              </a:spcAft>
              <a:buFontTx/>
              <a:buAutoNum type="arabicPeriod"/>
              <a:defRPr/>
            </a:pPr>
            <a:r>
              <a:rPr lang="de-DE" dirty="0" smtClean="0">
                <a:latin typeface="Calibri" pitchFamily="34" charset="0"/>
                <a:cs typeface="Arial" charset="0"/>
                <a:sym typeface="Wingdings" pitchFamily="2" charset="2"/>
              </a:rPr>
              <a:t>Regression von Y auf X1, X2, X3 und X4 (Alternativ zum Vollmodell 2 können die Kontrollvariablen sukzessive aufgenommen werden, um den Einfluss der Variablen X2, X3 und X4 auf den Effekt von X1 auf Y besser zu verstehen)</a:t>
            </a:r>
            <a:endParaRPr lang="de-DE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22531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1.1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. Schätzung des kausalen Effekts von X1 auf Y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362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22533" name="Oval 8"/>
          <p:cNvSpPr>
            <a:spLocks noChangeArrowheads="1"/>
          </p:cNvSpPr>
          <p:nvPr/>
        </p:nvSpPr>
        <p:spPr bwMode="auto">
          <a:xfrm>
            <a:off x="59055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22534" name="Text Box 11"/>
          <p:cNvSpPr txBox="1">
            <a:spLocks noChangeArrowheads="1"/>
          </p:cNvSpPr>
          <p:nvPr/>
        </p:nvSpPr>
        <p:spPr bwMode="auto">
          <a:xfrm>
            <a:off x="1981200" y="3597275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cs typeface="Arial" charset="0"/>
              </a:rPr>
              <a:t>X1</a:t>
            </a:r>
          </a:p>
        </p:txBody>
      </p:sp>
      <p:sp>
        <p:nvSpPr>
          <p:cNvPr id="22535" name="Text Box 12"/>
          <p:cNvSpPr txBox="1">
            <a:spLocks noChangeArrowheads="1"/>
          </p:cNvSpPr>
          <p:nvPr/>
        </p:nvSpPr>
        <p:spPr bwMode="auto">
          <a:xfrm>
            <a:off x="6057900" y="3597275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cs typeface="Arial" charset="0"/>
              </a:rPr>
              <a:t>Y</a:t>
            </a:r>
          </a:p>
        </p:txBody>
      </p:sp>
      <p:sp>
        <p:nvSpPr>
          <p:cNvPr id="22536" name="Line 22"/>
          <p:cNvSpPr>
            <a:spLocks noChangeShapeType="1"/>
          </p:cNvSpPr>
          <p:nvPr/>
        </p:nvSpPr>
        <p:spPr bwMode="auto">
          <a:xfrm>
            <a:off x="2438400" y="3810000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538" name="Line 22"/>
          <p:cNvSpPr>
            <a:spLocks noChangeShapeType="1"/>
          </p:cNvSpPr>
          <p:nvPr/>
        </p:nvSpPr>
        <p:spPr bwMode="auto">
          <a:xfrm flipV="1">
            <a:off x="4191000" y="3886200"/>
            <a:ext cx="1752600" cy="83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539" name="Line 22"/>
          <p:cNvSpPr>
            <a:spLocks noChangeShapeType="1"/>
          </p:cNvSpPr>
          <p:nvPr/>
        </p:nvSpPr>
        <p:spPr bwMode="auto">
          <a:xfrm flipH="1" flipV="1">
            <a:off x="2514600" y="3886200"/>
            <a:ext cx="1676400" cy="83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540" name="Text Box 11"/>
          <p:cNvSpPr txBox="1">
            <a:spLocks noChangeArrowheads="1"/>
          </p:cNvSpPr>
          <p:nvPr/>
        </p:nvSpPr>
        <p:spPr bwMode="auto">
          <a:xfrm>
            <a:off x="3962400" y="4724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cs typeface="Arial" charset="0"/>
              </a:rPr>
              <a:t>X2</a:t>
            </a:r>
          </a:p>
        </p:txBody>
      </p:sp>
      <p:sp>
        <p:nvSpPr>
          <p:cNvPr id="22541" name="Oval 4"/>
          <p:cNvSpPr>
            <a:spLocks noChangeArrowheads="1"/>
          </p:cNvSpPr>
          <p:nvPr/>
        </p:nvSpPr>
        <p:spPr bwMode="auto">
          <a:xfrm>
            <a:off x="41148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22542" name="Line 22"/>
          <p:cNvSpPr>
            <a:spLocks noChangeShapeType="1"/>
          </p:cNvSpPr>
          <p:nvPr/>
        </p:nvSpPr>
        <p:spPr bwMode="auto">
          <a:xfrm flipV="1">
            <a:off x="4191000" y="3962400"/>
            <a:ext cx="179070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543" name="Line 22"/>
          <p:cNvSpPr>
            <a:spLocks noChangeShapeType="1"/>
          </p:cNvSpPr>
          <p:nvPr/>
        </p:nvSpPr>
        <p:spPr bwMode="auto">
          <a:xfrm flipH="1" flipV="1">
            <a:off x="2514600" y="3962400"/>
            <a:ext cx="167640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544" name="Text Box 11"/>
          <p:cNvSpPr txBox="1">
            <a:spLocks noChangeArrowheads="1"/>
          </p:cNvSpPr>
          <p:nvPr/>
        </p:nvSpPr>
        <p:spPr bwMode="auto">
          <a:xfrm>
            <a:off x="4038600" y="55737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cs typeface="Arial" charset="0"/>
              </a:rPr>
              <a:t>X3</a:t>
            </a:r>
          </a:p>
        </p:txBody>
      </p:sp>
      <p:sp>
        <p:nvSpPr>
          <p:cNvPr id="22545" name="Oval 4"/>
          <p:cNvSpPr>
            <a:spLocks noChangeArrowheads="1"/>
          </p:cNvSpPr>
          <p:nvPr/>
        </p:nvSpPr>
        <p:spPr bwMode="auto">
          <a:xfrm>
            <a:off x="41148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22546" name="Line 22"/>
          <p:cNvSpPr>
            <a:spLocks noChangeShapeType="1"/>
          </p:cNvSpPr>
          <p:nvPr/>
        </p:nvSpPr>
        <p:spPr bwMode="auto">
          <a:xfrm flipV="1">
            <a:off x="4191000" y="4191000"/>
            <a:ext cx="1752600" cy="2057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547" name="Line 22"/>
          <p:cNvSpPr>
            <a:spLocks noChangeShapeType="1"/>
          </p:cNvSpPr>
          <p:nvPr/>
        </p:nvSpPr>
        <p:spPr bwMode="auto">
          <a:xfrm flipH="1" flipV="1">
            <a:off x="2438400" y="4038600"/>
            <a:ext cx="1752600" cy="2209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548" name="Oval 4"/>
          <p:cNvSpPr>
            <a:spLocks noChangeArrowheads="1"/>
          </p:cNvSpPr>
          <p:nvPr/>
        </p:nvSpPr>
        <p:spPr bwMode="auto">
          <a:xfrm>
            <a:off x="4114800" y="609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22549" name="Text Box 11"/>
          <p:cNvSpPr txBox="1">
            <a:spLocks noChangeArrowheads="1"/>
          </p:cNvSpPr>
          <p:nvPr/>
        </p:nvSpPr>
        <p:spPr bwMode="auto">
          <a:xfrm>
            <a:off x="4038600" y="61833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cs typeface="Arial" charset="0"/>
              </a:rPr>
              <a:t>X4</a:t>
            </a:r>
          </a:p>
        </p:txBody>
      </p:sp>
      <p:sp>
        <p:nvSpPr>
          <p:cNvPr id="2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14301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>
                <a:latin typeface="Calibri" pitchFamily="34" charset="0"/>
              </a:rPr>
              <a:t>Beispiel </a:t>
            </a:r>
            <a:r>
              <a:rPr lang="de-DE" altLang="de-DE" sz="3000" dirty="0" smtClean="0">
                <a:latin typeface="Calibri" pitchFamily="34" charset="0"/>
              </a:rPr>
              <a:t>(A): Schätzung des kausalen Effekts von X1 auf Y</a:t>
            </a:r>
            <a:endParaRPr lang="de-DE" altLang="de-DE" sz="3000" dirty="0"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1143000"/>
            <a:ext cx="8763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de-DE" sz="1800" u="sng" kern="0" dirty="0" smtClean="0">
                <a:latin typeface="Calibri" pitchFamily="34" charset="0"/>
                <a:ea typeface="Tahoma" pitchFamily="34" charset="0"/>
                <a:cs typeface="Calibri" pitchFamily="34" charset="0"/>
                <a:sym typeface="Wingdings" pitchFamily="2" charset="2"/>
              </a:rPr>
              <a:t>Sample:</a:t>
            </a:r>
            <a:r>
              <a:rPr lang="de-DE" sz="1800" kern="0" dirty="0" smtClean="0">
                <a:latin typeface="Calibri" pitchFamily="34" charset="0"/>
                <a:ea typeface="Tahoma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sz="1800" kern="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ALLBUS 2012, 20-60jährige mit positivem Nettoeinkommen und Arbeitszeit sowie Angaben zur Körpergröße, N=763</a:t>
            </a:r>
            <a:endParaRPr lang="de-DE" sz="1800" kern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362200" y="28797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905500" y="28797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28600" y="2743200"/>
            <a:ext cx="220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cs typeface="Arial" charset="0"/>
              </a:rPr>
              <a:t>X1: Körpergröße</a:t>
            </a:r>
            <a:endParaRPr lang="de-DE" altLang="de-DE" sz="1800" dirty="0">
              <a:latin typeface="Calibri" pitchFamily="34" charset="0"/>
              <a:cs typeface="Arial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057900" y="2743200"/>
            <a:ext cx="2628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cs typeface="Arial" charset="0"/>
              </a:rPr>
              <a:t>Y: Nettoeinkommen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438400" y="2955925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4191000" y="3032125"/>
            <a:ext cx="1752600" cy="83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2514600" y="3032125"/>
            <a:ext cx="1676400" cy="83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6600" y="3870325"/>
            <a:ext cx="220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cs typeface="Arial" charset="0"/>
              </a:rPr>
              <a:t>X2: Geschlecht</a:t>
            </a:r>
            <a:endParaRPr lang="de-DE" altLang="de-DE" sz="1800" dirty="0">
              <a:latin typeface="Calibri" pitchFamily="34" charset="0"/>
              <a:cs typeface="Arial" charset="0"/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4114800" y="37941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4267200" y="3108324"/>
            <a:ext cx="1714500" cy="19208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2514600" y="3108324"/>
            <a:ext cx="1676400" cy="19208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114800" y="5192713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u(?)</a:t>
            </a:r>
            <a:endParaRPr lang="de-DE" altLang="de-DE" sz="1800" dirty="0">
              <a:solidFill>
                <a:srgbClr val="FF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4191000" y="499109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2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30354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>
                <a:latin typeface="Calibri" pitchFamily="34" charset="0"/>
              </a:rPr>
              <a:t>Beispiel </a:t>
            </a:r>
            <a:r>
              <a:rPr lang="de-DE" altLang="de-DE" sz="3000" dirty="0" smtClean="0">
                <a:latin typeface="Calibri" pitchFamily="34" charset="0"/>
              </a:rPr>
              <a:t>(A): Schätzung des kausalen Effekts von X1 auf Y</a:t>
            </a:r>
            <a:endParaRPr lang="de-DE" altLang="de-DE" sz="3000" dirty="0"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1143000"/>
            <a:ext cx="8763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de-DE" sz="1800" u="sng" kern="0" dirty="0" smtClean="0">
                <a:latin typeface="Calibri" pitchFamily="34" charset="0"/>
                <a:ea typeface="Tahoma" pitchFamily="34" charset="0"/>
                <a:cs typeface="Calibri" pitchFamily="34" charset="0"/>
                <a:sym typeface="Wingdings" pitchFamily="2" charset="2"/>
              </a:rPr>
              <a:t>Sample:</a:t>
            </a:r>
            <a:r>
              <a:rPr lang="de-DE" sz="1800" kern="0" dirty="0" smtClean="0">
                <a:latin typeface="Calibri" pitchFamily="34" charset="0"/>
                <a:ea typeface="Tahoma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sz="1800" kern="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ALLBUS 2012, 20-60jährige mit positivem Nettoeinkommen sowie Angaben zur Körpergröße, N=967</a:t>
            </a:r>
            <a:endParaRPr lang="de-DE" sz="1800" kern="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10" y="2019797"/>
            <a:ext cx="14325490" cy="415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14187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81000" y="1196975"/>
            <a:ext cx="83820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5000"/>
              </a:spcAft>
              <a:buFontTx/>
              <a:buNone/>
            </a:pPr>
            <a:r>
              <a:rPr lang="de-DE" altLang="de-DE" sz="1800" u="sng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Aufdeckung der kausalen vermittelnden Mechanismen zwischen X1 und Y:</a:t>
            </a:r>
            <a:endParaRPr lang="de-DE" altLang="de-DE" sz="1800" b="1" u="sng" dirty="0">
              <a:solidFill>
                <a:schemeClr val="accent2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7651" name="Oval 4"/>
          <p:cNvSpPr>
            <a:spLocks noChangeArrowheads="1"/>
          </p:cNvSpPr>
          <p:nvPr/>
        </p:nvSpPr>
        <p:spPr bwMode="auto">
          <a:xfrm>
            <a:off x="2667000" y="32623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7652" name="Line 5"/>
          <p:cNvSpPr>
            <a:spLocks noChangeShapeType="1"/>
          </p:cNvSpPr>
          <p:nvPr/>
        </p:nvSpPr>
        <p:spPr bwMode="auto">
          <a:xfrm flipV="1">
            <a:off x="2819400" y="2576513"/>
            <a:ext cx="1676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7653" name="Oval 6"/>
          <p:cNvSpPr>
            <a:spLocks noChangeArrowheads="1"/>
          </p:cNvSpPr>
          <p:nvPr/>
        </p:nvSpPr>
        <p:spPr bwMode="auto">
          <a:xfrm>
            <a:off x="4495800" y="25003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4648200" y="2576513"/>
            <a:ext cx="1676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7655" name="Oval 8"/>
          <p:cNvSpPr>
            <a:spLocks noChangeArrowheads="1"/>
          </p:cNvSpPr>
          <p:nvPr/>
        </p:nvSpPr>
        <p:spPr bwMode="auto">
          <a:xfrm>
            <a:off x="6324600" y="32623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7656" name="Text Box 11"/>
          <p:cNvSpPr txBox="1">
            <a:spLocks noChangeArrowheads="1"/>
          </p:cNvSpPr>
          <p:nvPr/>
        </p:nvSpPr>
        <p:spPr bwMode="auto">
          <a:xfrm>
            <a:off x="2438400" y="2971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X1</a:t>
            </a:r>
          </a:p>
        </p:txBody>
      </p:sp>
      <p:sp>
        <p:nvSpPr>
          <p:cNvPr id="27657" name="Text Box 12"/>
          <p:cNvSpPr txBox="1">
            <a:spLocks noChangeArrowheads="1"/>
          </p:cNvSpPr>
          <p:nvPr/>
        </p:nvSpPr>
        <p:spPr bwMode="auto">
          <a:xfrm>
            <a:off x="6400800" y="2971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4343400" y="21336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X2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419600" y="3959225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X3</a:t>
            </a:r>
          </a:p>
        </p:txBody>
      </p:sp>
      <p:sp>
        <p:nvSpPr>
          <p:cNvPr id="27660" name="Line 5"/>
          <p:cNvSpPr>
            <a:spLocks noChangeShapeType="1"/>
          </p:cNvSpPr>
          <p:nvPr/>
        </p:nvSpPr>
        <p:spPr bwMode="auto">
          <a:xfrm>
            <a:off x="2819400" y="3403600"/>
            <a:ext cx="1752600" cy="54451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7661" name="Line 7"/>
          <p:cNvSpPr>
            <a:spLocks noChangeShapeType="1"/>
          </p:cNvSpPr>
          <p:nvPr/>
        </p:nvSpPr>
        <p:spPr bwMode="auto">
          <a:xfrm flipV="1">
            <a:off x="4686300" y="3414713"/>
            <a:ext cx="1638300" cy="5445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7662" name="Oval 6"/>
          <p:cNvSpPr>
            <a:spLocks noChangeArrowheads="1"/>
          </p:cNvSpPr>
          <p:nvPr/>
        </p:nvSpPr>
        <p:spPr bwMode="auto">
          <a:xfrm>
            <a:off x="4572000" y="38719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7663" name="Line 5"/>
          <p:cNvSpPr>
            <a:spLocks noChangeShapeType="1"/>
          </p:cNvSpPr>
          <p:nvPr/>
        </p:nvSpPr>
        <p:spPr bwMode="auto">
          <a:xfrm>
            <a:off x="2819400" y="3414713"/>
            <a:ext cx="1752600" cy="1447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7664" name="Oval 6"/>
          <p:cNvSpPr>
            <a:spLocks noChangeArrowheads="1"/>
          </p:cNvSpPr>
          <p:nvPr/>
        </p:nvSpPr>
        <p:spPr bwMode="auto">
          <a:xfrm>
            <a:off x="4572000" y="47863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7665" name="Text Box 11"/>
          <p:cNvSpPr txBox="1">
            <a:spLocks noChangeArrowheads="1"/>
          </p:cNvSpPr>
          <p:nvPr/>
        </p:nvSpPr>
        <p:spPr bwMode="auto">
          <a:xfrm>
            <a:off x="4419600" y="4953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X4</a:t>
            </a:r>
          </a:p>
        </p:txBody>
      </p:sp>
      <p:sp>
        <p:nvSpPr>
          <p:cNvPr id="27666" name="Line 7"/>
          <p:cNvSpPr>
            <a:spLocks noChangeShapeType="1"/>
          </p:cNvSpPr>
          <p:nvPr/>
        </p:nvSpPr>
        <p:spPr bwMode="auto">
          <a:xfrm flipV="1">
            <a:off x="4724400" y="3490913"/>
            <a:ext cx="1638300" cy="1371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27667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1.2.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Aufdeckung der vermittelnden Mechanismen</a:t>
            </a:r>
          </a:p>
        </p:txBody>
      </p:sp>
      <p:sp>
        <p:nvSpPr>
          <p:cNvPr id="2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2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40996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1130300"/>
            <a:ext cx="8534400" cy="331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5000"/>
              </a:spcAft>
              <a:buFontTx/>
              <a:buNone/>
            </a:pPr>
            <a:r>
              <a:rPr lang="de-DE" altLang="de-DE" sz="1800" u="sng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Aufdeckung der kausalen vermittelnden Mechanismen zwischen X1 und Y:</a:t>
            </a:r>
            <a:endParaRPr lang="de-DE" altLang="de-DE" sz="1800" b="1" u="sng" dirty="0" smtClean="0">
              <a:solidFill>
                <a:schemeClr val="accent2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itchFamily="2" charset="2"/>
              <a:buChar char="à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Idee: Man ist daran interessiert, wie der kausale Effekt von X1 auf Y zustande kommt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itchFamily="2" charset="2"/>
              <a:buChar char="à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Mit „vermittelnden Mechanismen“ sind nicht konfundierende Drittvariablen gemeint, die eine Scheinkorrelation oder Suppressorbeziehung auslösen können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itchFamily="2" charset="2"/>
              <a:buChar char="à"/>
            </a:pPr>
            <a:r>
              <a:rPr 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Zunächst muss der kausale Effekt von X1 auf Y als gesichert gelten, d.h. vorgelagerte “</a:t>
            </a:r>
            <a:r>
              <a:rPr 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effects</a:t>
            </a:r>
            <a:r>
              <a:rPr 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causes</a:t>
            </a:r>
            <a:r>
              <a:rPr 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” Analyse: </a:t>
            </a:r>
            <a:r>
              <a:rPr 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“We can define a causal effect without understanding all the causal mechanisms involved, but we cannot identify causal mechanisms without defining the concept of causal effects” (King et al. 1994: 86</a:t>
            </a: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8675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1.2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 Aufdeckung der vermittelnden Mechanismen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38099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7705725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defRPr/>
            </a:pPr>
            <a:r>
              <a:rPr lang="de-DE" u="sng" dirty="0" smtClean="0">
                <a:latin typeface="Calibri" pitchFamily="34" charset="0"/>
                <a:cs typeface="Arial" charset="0"/>
              </a:rPr>
              <a:t>Reihenfolge der Aufnahme der Variablen in einer stufenweisen Regression:</a:t>
            </a:r>
          </a:p>
          <a:p>
            <a:pPr marL="342900" indent="-342900" eaLnBrk="1" hangingPunct="1">
              <a:lnSpc>
                <a:spcPct val="120000"/>
              </a:lnSpc>
              <a:spcAft>
                <a:spcPct val="25000"/>
              </a:spcAft>
              <a:buFontTx/>
              <a:buAutoNum type="arabicPeriod"/>
              <a:defRPr/>
            </a:pPr>
            <a:r>
              <a:rPr lang="de-DE" dirty="0" smtClean="0">
                <a:latin typeface="Calibri" pitchFamily="34" charset="0"/>
                <a:cs typeface="Arial" charset="0"/>
              </a:rPr>
              <a:t>Regression von Y auf X1</a:t>
            </a:r>
          </a:p>
          <a:p>
            <a:pPr marL="342900" indent="-342900" eaLnBrk="1" hangingPunct="1">
              <a:lnSpc>
                <a:spcPct val="120000"/>
              </a:lnSpc>
              <a:spcAft>
                <a:spcPct val="25000"/>
              </a:spcAft>
              <a:buFontTx/>
              <a:buAutoNum type="arabicPeriod"/>
              <a:defRPr/>
            </a:pPr>
            <a:r>
              <a:rPr lang="de-DE" dirty="0" smtClean="0">
                <a:latin typeface="Calibri" pitchFamily="34" charset="0"/>
                <a:cs typeface="Arial" charset="0"/>
                <a:sym typeface="Wingdings" pitchFamily="2" charset="2"/>
              </a:rPr>
              <a:t>Regression von Y auf X1, X2, X3 und X4 (Alternativ zum Vollmodell 2 können die mediierenden Variablen sukzessive aufgenommen werden, um den Wirkungsmechanismus von X1 auf Y über die Mechanismen X2, X3 und X4 besser zu verstehen)</a:t>
            </a:r>
            <a:endParaRPr lang="de-DE" dirty="0">
              <a:latin typeface="Calibri" pitchFamily="34" charset="0"/>
              <a:cs typeface="Arial" charset="0"/>
            </a:endParaRP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2514600" y="44815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V="1">
            <a:off x="2667000" y="3795713"/>
            <a:ext cx="1676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4343400" y="37195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4495800" y="3795713"/>
            <a:ext cx="1676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6172200" y="44815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9705" name="Text Box 11"/>
          <p:cNvSpPr txBox="1">
            <a:spLocks noChangeArrowheads="1"/>
          </p:cNvSpPr>
          <p:nvPr/>
        </p:nvSpPr>
        <p:spPr bwMode="auto">
          <a:xfrm>
            <a:off x="2286000" y="4191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X1</a:t>
            </a:r>
          </a:p>
        </p:txBody>
      </p:sp>
      <p:sp>
        <p:nvSpPr>
          <p:cNvPr id="29706" name="Text Box 12"/>
          <p:cNvSpPr txBox="1">
            <a:spLocks noChangeArrowheads="1"/>
          </p:cNvSpPr>
          <p:nvPr/>
        </p:nvSpPr>
        <p:spPr bwMode="auto">
          <a:xfrm>
            <a:off x="6248400" y="4191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4191000" y="33528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X2</a:t>
            </a:r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4267200" y="5178425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X3</a:t>
            </a:r>
          </a:p>
        </p:txBody>
      </p:sp>
      <p:sp>
        <p:nvSpPr>
          <p:cNvPr id="29709" name="Line 5"/>
          <p:cNvSpPr>
            <a:spLocks noChangeShapeType="1"/>
          </p:cNvSpPr>
          <p:nvPr/>
        </p:nvSpPr>
        <p:spPr bwMode="auto">
          <a:xfrm>
            <a:off x="2667000" y="4622800"/>
            <a:ext cx="1752600" cy="54451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710" name="Line 7"/>
          <p:cNvSpPr>
            <a:spLocks noChangeShapeType="1"/>
          </p:cNvSpPr>
          <p:nvPr/>
        </p:nvSpPr>
        <p:spPr bwMode="auto">
          <a:xfrm flipV="1">
            <a:off x="4533900" y="4633913"/>
            <a:ext cx="1638300" cy="5445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711" name="Oval 6"/>
          <p:cNvSpPr>
            <a:spLocks noChangeArrowheads="1"/>
          </p:cNvSpPr>
          <p:nvPr/>
        </p:nvSpPr>
        <p:spPr bwMode="auto">
          <a:xfrm>
            <a:off x="4419600" y="50911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9712" name="Line 5"/>
          <p:cNvSpPr>
            <a:spLocks noChangeShapeType="1"/>
          </p:cNvSpPr>
          <p:nvPr/>
        </p:nvSpPr>
        <p:spPr bwMode="auto">
          <a:xfrm>
            <a:off x="2667000" y="4633913"/>
            <a:ext cx="1752600" cy="1447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713" name="Oval 6"/>
          <p:cNvSpPr>
            <a:spLocks noChangeArrowheads="1"/>
          </p:cNvSpPr>
          <p:nvPr/>
        </p:nvSpPr>
        <p:spPr bwMode="auto">
          <a:xfrm>
            <a:off x="4419600" y="60055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9714" name="Text Box 11"/>
          <p:cNvSpPr txBox="1">
            <a:spLocks noChangeArrowheads="1"/>
          </p:cNvSpPr>
          <p:nvPr/>
        </p:nvSpPr>
        <p:spPr bwMode="auto">
          <a:xfrm>
            <a:off x="4267200" y="61722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X4</a:t>
            </a:r>
          </a:p>
        </p:txBody>
      </p:sp>
      <p:sp>
        <p:nvSpPr>
          <p:cNvPr id="29715" name="Line 7"/>
          <p:cNvSpPr>
            <a:spLocks noChangeShapeType="1"/>
          </p:cNvSpPr>
          <p:nvPr/>
        </p:nvSpPr>
        <p:spPr bwMode="auto">
          <a:xfrm flipV="1">
            <a:off x="4572000" y="4710113"/>
            <a:ext cx="1638300" cy="1371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716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1.2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 Aufdeckung der vermittelnden Mechanismen</a:t>
            </a:r>
          </a:p>
        </p:txBody>
      </p:sp>
      <p:sp>
        <p:nvSpPr>
          <p:cNvPr id="2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2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12228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382000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spcAft>
                <a:spcPct val="25000"/>
              </a:spcAft>
              <a:defRPr/>
            </a:pPr>
            <a:r>
              <a:rPr lang="de-DE" u="sng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Lösung von Problem 1: Erst vorgelagerte Analyse des kausalen Effekts von X1 auf Y, dann Aufdeckung der kausalen vermittelnden Mechanismen zwischen X1 und Y:</a:t>
            </a:r>
            <a:endParaRPr lang="de-DE" b="1" u="sng" dirty="0" smtClean="0">
              <a:solidFill>
                <a:schemeClr val="accent2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spcAft>
                <a:spcPct val="25000"/>
              </a:spcAft>
              <a:buFontTx/>
              <a:buAutoNum type="arabicPeriod"/>
              <a:defRPr/>
            </a:pPr>
            <a:r>
              <a:rPr lang="de-DE" dirty="0" smtClean="0">
                <a:latin typeface="Calibri" pitchFamily="34" charset="0"/>
                <a:cs typeface="Arial" charset="0"/>
              </a:rPr>
              <a:t>Regression von Y auf X1</a:t>
            </a:r>
          </a:p>
          <a:p>
            <a:pPr marL="342900" indent="-342900" eaLnBrk="1" hangingPunct="1">
              <a:lnSpc>
                <a:spcPct val="120000"/>
              </a:lnSpc>
              <a:spcAft>
                <a:spcPct val="25000"/>
              </a:spcAft>
              <a:buFontTx/>
              <a:buAutoNum type="arabicPeriod"/>
              <a:defRPr/>
            </a:pPr>
            <a:r>
              <a:rPr lang="de-DE" dirty="0" smtClean="0">
                <a:latin typeface="Calibri" pitchFamily="34" charset="0"/>
                <a:cs typeface="Arial" charset="0"/>
                <a:sym typeface="Wingdings" pitchFamily="2" charset="2"/>
              </a:rPr>
              <a:t>Regression von Y auf X1, X2 (Alle Variablen, die sowohl X1 als auch Y beeinflussen und eine Scheinkorrelation oder Suppressorbeziehung auslösen)</a:t>
            </a:r>
          </a:p>
          <a:p>
            <a:pPr marL="342900" indent="-342900" eaLnBrk="1" hangingPunct="1">
              <a:lnSpc>
                <a:spcPct val="120000"/>
              </a:lnSpc>
              <a:spcAft>
                <a:spcPct val="25000"/>
              </a:spcAft>
              <a:buFontTx/>
              <a:buAutoNum type="arabicPeriod"/>
              <a:defRPr/>
            </a:pPr>
            <a:r>
              <a:rPr lang="de-DE" dirty="0" smtClean="0">
                <a:latin typeface="Calibri" pitchFamily="34" charset="0"/>
                <a:cs typeface="Arial" charset="0"/>
                <a:sym typeface="Wingdings" pitchFamily="2" charset="2"/>
              </a:rPr>
              <a:t>Regression von Y auf X1, X2, X3 und X4 (Zerlegung des kausalen Effekts von X1 auf Y via vermittelnde Mechanismen X3 und X4)</a:t>
            </a:r>
            <a:endParaRPr lang="de-DE" dirty="0">
              <a:latin typeface="Calibri" pitchFamily="34" charset="0"/>
              <a:cs typeface="Arial" charset="0"/>
            </a:endParaRP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5146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2667000" y="4191000"/>
            <a:ext cx="1676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434340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4495800" y="4191000"/>
            <a:ext cx="1676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6172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2286000" y="4191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X1</a:t>
            </a:r>
          </a:p>
        </p:txBody>
      </p:sp>
      <p:sp>
        <p:nvSpPr>
          <p:cNvPr id="31754" name="Text Box 12"/>
          <p:cNvSpPr txBox="1">
            <a:spLocks noChangeArrowheads="1"/>
          </p:cNvSpPr>
          <p:nvPr/>
        </p:nvSpPr>
        <p:spPr bwMode="auto">
          <a:xfrm>
            <a:off x="6248400" y="4586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4191000" y="36576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X3</a:t>
            </a: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4267200" y="55737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X4</a:t>
            </a:r>
          </a:p>
        </p:txBody>
      </p:sp>
      <p:sp>
        <p:nvSpPr>
          <p:cNvPr id="31757" name="Line 5"/>
          <p:cNvSpPr>
            <a:spLocks noChangeShapeType="1"/>
          </p:cNvSpPr>
          <p:nvPr/>
        </p:nvSpPr>
        <p:spPr bwMode="auto">
          <a:xfrm>
            <a:off x="2667000" y="5018088"/>
            <a:ext cx="1752600" cy="5445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1758" name="Line 7"/>
          <p:cNvSpPr>
            <a:spLocks noChangeShapeType="1"/>
          </p:cNvSpPr>
          <p:nvPr/>
        </p:nvSpPr>
        <p:spPr bwMode="auto">
          <a:xfrm flipV="1">
            <a:off x="4533900" y="5029200"/>
            <a:ext cx="1638300" cy="54451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1759" name="Oval 6"/>
          <p:cNvSpPr>
            <a:spLocks noChangeArrowheads="1"/>
          </p:cNvSpPr>
          <p:nvPr/>
        </p:nvSpPr>
        <p:spPr bwMode="auto">
          <a:xfrm>
            <a:off x="44196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1760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1.2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 Aufdeckung der vermittelnden Mechanismen</a:t>
            </a:r>
          </a:p>
        </p:txBody>
      </p:sp>
      <p:sp>
        <p:nvSpPr>
          <p:cNvPr id="31761" name="Line 22"/>
          <p:cNvSpPr>
            <a:spLocks noChangeShapeType="1"/>
          </p:cNvSpPr>
          <p:nvPr/>
        </p:nvSpPr>
        <p:spPr bwMode="auto">
          <a:xfrm flipV="1">
            <a:off x="3276600" y="5143500"/>
            <a:ext cx="3048000" cy="13335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1762" name="Line 22"/>
          <p:cNvSpPr>
            <a:spLocks noChangeShapeType="1"/>
          </p:cNvSpPr>
          <p:nvPr/>
        </p:nvSpPr>
        <p:spPr bwMode="auto">
          <a:xfrm flipH="1" flipV="1">
            <a:off x="2590800" y="5029200"/>
            <a:ext cx="685800" cy="1447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1763" name="Text Box 11"/>
          <p:cNvSpPr txBox="1">
            <a:spLocks noChangeArrowheads="1"/>
          </p:cNvSpPr>
          <p:nvPr/>
        </p:nvSpPr>
        <p:spPr bwMode="auto">
          <a:xfrm>
            <a:off x="2819400" y="61722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solidFill>
                  <a:srgbClr val="FF0000"/>
                </a:solidFill>
                <a:latin typeface="Calibri" pitchFamily="34" charset="0"/>
                <a:cs typeface="Arial" charset="0"/>
              </a:rPr>
              <a:t>X2</a:t>
            </a:r>
          </a:p>
        </p:txBody>
      </p:sp>
      <p:sp>
        <p:nvSpPr>
          <p:cNvPr id="31764" name="Oval 6"/>
          <p:cNvSpPr>
            <a:spLocks noChangeArrowheads="1"/>
          </p:cNvSpPr>
          <p:nvPr/>
        </p:nvSpPr>
        <p:spPr bwMode="auto">
          <a:xfrm>
            <a:off x="3276600" y="6400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2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7783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de-DE" altLang="de-DE" sz="3000" dirty="0">
                <a:latin typeface="Calibri" pitchFamily="34" charset="0"/>
              </a:rPr>
              <a:t>Beispiel </a:t>
            </a:r>
            <a:r>
              <a:rPr lang="de-DE" altLang="de-DE" sz="3000" dirty="0" smtClean="0">
                <a:latin typeface="Calibri" pitchFamily="34" charset="0"/>
              </a:rPr>
              <a:t>(B): Aufdeckung </a:t>
            </a:r>
            <a:r>
              <a:rPr lang="de-DE" altLang="de-DE" sz="3000" dirty="0">
                <a:latin typeface="Calibri" pitchFamily="34" charset="0"/>
              </a:rPr>
              <a:t>der vermittelnden </a:t>
            </a:r>
            <a:r>
              <a:rPr lang="de-DE" altLang="de-DE" sz="3000" dirty="0" smtClean="0">
                <a:latin typeface="Calibri" pitchFamily="34" charset="0"/>
              </a:rPr>
              <a:t>Mechanismen</a:t>
            </a:r>
            <a:endParaRPr lang="de-DE" altLang="de-DE" sz="3000" dirty="0">
              <a:latin typeface="Calibri" pitchFamily="34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514600" y="3124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2667000" y="2438400"/>
            <a:ext cx="1676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4343400" y="2362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4495800" y="2438400"/>
            <a:ext cx="1676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6172200" y="3124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57200" y="2909887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X1: Bildung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24600" y="2940844"/>
            <a:ext cx="205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Y: Nettoeinkommen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191000" y="1992868"/>
            <a:ext cx="2438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X3: öffentlicher Sektor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3276600" y="3276600"/>
            <a:ext cx="2895600" cy="1447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590800" y="3276600"/>
            <a:ext cx="685800" cy="1447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971800" y="4724400"/>
            <a:ext cx="22860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cs typeface="Arial" charset="0"/>
              </a:rPr>
              <a:t>X2: soziale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cs typeface="Arial" charset="0"/>
              </a:rPr>
              <a:t>Herkunft</a:t>
            </a:r>
            <a:endParaRPr lang="de-DE" altLang="de-DE" sz="1800" dirty="0">
              <a:latin typeface="Calibri" pitchFamily="34" charset="0"/>
              <a:cs typeface="Arial" charset="0"/>
            </a:endParaRPr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32766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667000" y="3200400"/>
            <a:ext cx="327660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895600" y="288667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weitere nicht spezifizierte Mechanismen</a:t>
            </a:r>
            <a:endParaRPr lang="de-DE" b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3200400" y="3307556"/>
            <a:ext cx="3124200" cy="271224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2514600" y="3307556"/>
            <a:ext cx="685800" cy="271224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3429000" y="5878512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b="1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u</a:t>
            </a:r>
            <a:r>
              <a:rPr lang="de-DE" altLang="de-DE" sz="1800" b="1" dirty="0" smtClean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(?)</a:t>
            </a:r>
            <a:endParaRPr lang="de-DE" altLang="de-DE" sz="1800" b="1" dirty="0">
              <a:solidFill>
                <a:srgbClr val="FF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3200400" y="5943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2248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Aft>
                <a:spcPct val="60000"/>
              </a:spcAft>
              <a:buNone/>
            </a:pP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Wdh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.: Annahmen der multiplen linearen Regression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Die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lineare Regression und kausale Graphen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Die lineare Regression in der Notation potentieller Outcomes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en-GB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Outline</a:t>
            </a:r>
            <a:endParaRPr lang="de-DE" altLang="de-DE" sz="300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4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534150"/>
            <a:ext cx="2895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t>Outline</a:t>
            </a:r>
          </a:p>
        </p:txBody>
      </p:sp>
      <p:sp>
        <p:nvSpPr>
          <p:cNvPr id="1434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II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40E25256-402A-4E9C-B027-7C4448BD9B3E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1598168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de-DE" altLang="de-DE" sz="3000" dirty="0">
                <a:latin typeface="Calibri" pitchFamily="34" charset="0"/>
              </a:rPr>
              <a:t>Beispiel (B): Aufdeckung der vermittelnden Mechanismen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" y="1066800"/>
            <a:ext cx="9067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de-DE" sz="1800" u="sng" kern="0" dirty="0" smtClean="0">
                <a:latin typeface="Calibri" pitchFamily="34" charset="0"/>
                <a:ea typeface="Tahoma" pitchFamily="34" charset="0"/>
                <a:cs typeface="Calibri" pitchFamily="34" charset="0"/>
                <a:sym typeface="Wingdings" pitchFamily="2" charset="2"/>
              </a:rPr>
              <a:t>Sample:</a:t>
            </a:r>
            <a:r>
              <a:rPr lang="de-DE" sz="1800" kern="0" dirty="0" smtClean="0">
                <a:latin typeface="Calibri" pitchFamily="34" charset="0"/>
                <a:ea typeface="Tahoma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sz="1800" kern="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ALLBUS 2012, 20-60jährige, im privaten oder öffentlichen Sektor Beschäftigte, N=1234</a:t>
            </a:r>
            <a:endParaRPr lang="de-DE" sz="1800" kern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943600" y="22860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Modell 1</a:t>
            </a:r>
            <a:endParaRPr lang="de-DE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400800" y="42672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Modell 2</a:t>
            </a:r>
            <a:endParaRPr lang="de-DE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25653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31950"/>
            <a:ext cx="15816405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de-DE" altLang="de-DE" sz="3000" dirty="0">
                <a:latin typeface="Calibri" pitchFamily="34" charset="0"/>
              </a:rPr>
              <a:t>Beispiel (B): Aufdeckung der vermittelnden Mechanismen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629400" y="15240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Modell 2</a:t>
            </a:r>
            <a:endParaRPr lang="de-DE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391400" y="4038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Modell 3</a:t>
            </a:r>
            <a:endParaRPr lang="de-DE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6200" y="952500"/>
            <a:ext cx="9067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de-DE" sz="1800" u="sng" kern="0" dirty="0" smtClean="0">
                <a:latin typeface="Calibri" pitchFamily="34" charset="0"/>
                <a:ea typeface="Tahoma" pitchFamily="34" charset="0"/>
                <a:cs typeface="Calibri" pitchFamily="34" charset="0"/>
                <a:sym typeface="Wingdings" pitchFamily="2" charset="2"/>
              </a:rPr>
              <a:t>Sample:</a:t>
            </a:r>
            <a:r>
              <a:rPr lang="de-DE" sz="1800" kern="0" dirty="0" smtClean="0">
                <a:latin typeface="Calibri" pitchFamily="34" charset="0"/>
                <a:ea typeface="Tahoma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sz="1800" kern="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ALLBUS 2012, 20-60jährige, im privaten oder öffentlichen Sektor Beschäftigte, N=1234</a:t>
            </a:r>
            <a:endParaRPr lang="de-DE" sz="1800" kern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25155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1196975"/>
            <a:ext cx="8229600" cy="4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de-DE" altLang="de-DE" sz="1800" u="sng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Erklärung aller Ursachen von Y</a:t>
            </a:r>
            <a:r>
              <a:rPr lang="de-DE" altLang="de-DE" sz="1800" u="sng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endParaRPr lang="de-DE" altLang="de-DE" sz="1800" u="sng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3555" name="Oval 4"/>
          <p:cNvSpPr>
            <a:spLocks noChangeArrowheads="1"/>
          </p:cNvSpPr>
          <p:nvPr/>
        </p:nvSpPr>
        <p:spPr bwMode="auto">
          <a:xfrm>
            <a:off x="2362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3556" name="Oval 8"/>
          <p:cNvSpPr>
            <a:spLocks noChangeArrowheads="1"/>
          </p:cNvSpPr>
          <p:nvPr/>
        </p:nvSpPr>
        <p:spPr bwMode="auto">
          <a:xfrm>
            <a:off x="59055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3557" name="Text Box 11"/>
          <p:cNvSpPr txBox="1">
            <a:spLocks noChangeArrowheads="1"/>
          </p:cNvSpPr>
          <p:nvPr/>
        </p:nvSpPr>
        <p:spPr bwMode="auto">
          <a:xfrm>
            <a:off x="1981200" y="278923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X1</a:t>
            </a:r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6057900" y="278923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23559" name="Line 22"/>
          <p:cNvSpPr>
            <a:spLocks noChangeShapeType="1"/>
          </p:cNvSpPr>
          <p:nvPr/>
        </p:nvSpPr>
        <p:spPr bwMode="auto">
          <a:xfrm>
            <a:off x="2438400" y="2971800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1981200" y="3443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X2</a:t>
            </a:r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1981200" y="4129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X3</a:t>
            </a:r>
          </a:p>
        </p:txBody>
      </p: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1981200" y="4891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X4</a:t>
            </a:r>
          </a:p>
        </p:txBody>
      </p:sp>
      <p:sp>
        <p:nvSpPr>
          <p:cNvPr id="23563" name="Line 22"/>
          <p:cNvSpPr>
            <a:spLocks noChangeShapeType="1"/>
          </p:cNvSpPr>
          <p:nvPr/>
        </p:nvSpPr>
        <p:spPr bwMode="auto">
          <a:xfrm flipV="1">
            <a:off x="2438400" y="3048000"/>
            <a:ext cx="3543300" cy="5794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3564" name="Line 22"/>
          <p:cNvSpPr>
            <a:spLocks noChangeShapeType="1"/>
          </p:cNvSpPr>
          <p:nvPr/>
        </p:nvSpPr>
        <p:spPr bwMode="auto">
          <a:xfrm flipV="1">
            <a:off x="2476500" y="3154363"/>
            <a:ext cx="3429000" cy="11588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3565" name="Line 22"/>
          <p:cNvSpPr>
            <a:spLocks noChangeShapeType="1"/>
          </p:cNvSpPr>
          <p:nvPr/>
        </p:nvSpPr>
        <p:spPr bwMode="auto">
          <a:xfrm flipV="1">
            <a:off x="2438400" y="3154363"/>
            <a:ext cx="3581400" cy="19208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3566" name="Oval 6"/>
          <p:cNvSpPr>
            <a:spLocks noChangeArrowheads="1"/>
          </p:cNvSpPr>
          <p:nvPr/>
        </p:nvSpPr>
        <p:spPr bwMode="auto">
          <a:xfrm>
            <a:off x="23622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3567" name="Oval 6"/>
          <p:cNvSpPr>
            <a:spLocks noChangeArrowheads="1"/>
          </p:cNvSpPr>
          <p:nvPr/>
        </p:nvSpPr>
        <p:spPr bwMode="auto">
          <a:xfrm>
            <a:off x="2362200" y="4267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3568" name="Oval 6"/>
          <p:cNvSpPr>
            <a:spLocks noChangeArrowheads="1"/>
          </p:cNvSpPr>
          <p:nvPr/>
        </p:nvSpPr>
        <p:spPr bwMode="auto">
          <a:xfrm>
            <a:off x="23622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3570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1.3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Erklärung aller Ursachen von Y („Varianzzerlegung“)</a:t>
            </a:r>
          </a:p>
        </p:txBody>
      </p:sp>
      <p:sp>
        <p:nvSpPr>
          <p:cNvPr id="1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23896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1177925"/>
            <a:ext cx="8305800" cy="503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de-DE" altLang="de-DE" sz="1800" u="sng" dirty="0" smtClean="0">
                <a:latin typeface="Calibri" pitchFamily="34" charset="0"/>
                <a:cs typeface="Arial" charset="0"/>
                <a:sym typeface="Wingdings" pitchFamily="2" charset="2"/>
              </a:rPr>
              <a:t>Vorteile</a:t>
            </a:r>
            <a:endParaRPr lang="de-DE" altLang="de-DE" sz="1800" u="sng" dirty="0">
              <a:latin typeface="Calibri" pitchFamily="34" charset="0"/>
              <a:cs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+"/>
            </a:pPr>
            <a:r>
              <a:rPr lang="de-DE" altLang="de-DE" sz="1800" dirty="0">
                <a:latin typeface="Calibri" pitchFamily="34" charset="0"/>
                <a:cs typeface="Arial" charset="0"/>
                <a:sym typeface="Wingdings" pitchFamily="2" charset="2"/>
              </a:rPr>
              <a:t>Test verschiedener Erklärungstheorien in einem Modell möglich</a:t>
            </a:r>
          </a:p>
          <a:p>
            <a:pPr marL="0" indent="0" eaLnBrk="1" hangingPunct="1">
              <a:lnSpc>
                <a:spcPct val="120000"/>
              </a:lnSpc>
              <a:spcAft>
                <a:spcPct val="60000"/>
              </a:spcAft>
              <a:buNone/>
            </a:pPr>
            <a:r>
              <a:rPr lang="de-DE" altLang="de-DE" sz="1800" u="sng" dirty="0">
                <a:latin typeface="Calibri" pitchFamily="34" charset="0"/>
                <a:cs typeface="Arial" charset="0"/>
                <a:sym typeface="Wingdings" pitchFamily="2" charset="2"/>
              </a:rPr>
              <a:t>Nachteile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de-DE" altLang="de-DE" sz="1800" dirty="0">
                <a:latin typeface="Calibri" pitchFamily="34" charset="0"/>
                <a:cs typeface="Arial" charset="0"/>
                <a:sym typeface="Wingdings" pitchFamily="2" charset="2"/>
              </a:rPr>
              <a:t>Sehr schwieriges Unterfangen, da es oft zahlreiche Einflussfaktoren gibt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de-DE" altLang="de-DE" sz="1800" dirty="0">
                <a:latin typeface="Calibri" pitchFamily="34" charset="0"/>
                <a:cs typeface="Arial" charset="0"/>
              </a:rPr>
              <a:t>Bereits die Schätzung einer kausalen Ursache kann komplex sein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de-DE" altLang="de-DE" sz="1800" dirty="0">
                <a:latin typeface="Calibri" pitchFamily="34" charset="0"/>
                <a:cs typeface="Arial" charset="0"/>
              </a:rPr>
              <a:t>Der Einschluss aller Erklärungsfaktoren führt häufig zu ungewollten Konditionierungseffekten und </a:t>
            </a:r>
            <a:r>
              <a:rPr lang="de-DE" altLang="de-DE" sz="1800" dirty="0" err="1">
                <a:latin typeface="Calibri" pitchFamily="34" charset="0"/>
                <a:cs typeface="Arial" charset="0"/>
              </a:rPr>
              <a:t>Multikollinearität</a:t>
            </a:r>
            <a:endParaRPr lang="de-DE" altLang="de-DE" sz="1800" dirty="0">
              <a:latin typeface="Calibri" pitchFamily="34" charset="0"/>
              <a:cs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de-DE" altLang="de-DE" sz="1800" dirty="0">
                <a:latin typeface="Calibri" pitchFamily="34" charset="0"/>
                <a:cs typeface="Arial" charset="0"/>
              </a:rPr>
              <a:t>Solche Modelle der “Varianzerklärung von Y” ignorieren häufig das Problem von Scheinkorrelationen und vorgelagerten </a:t>
            </a:r>
            <a:r>
              <a:rPr lang="de-DE" altLang="de-DE" sz="1800" dirty="0" err="1">
                <a:latin typeface="Calibri" pitchFamily="34" charset="0"/>
                <a:cs typeface="Arial" charset="0"/>
              </a:rPr>
              <a:t>Suppressorvariablen</a:t>
            </a:r>
            <a:r>
              <a:rPr lang="de-DE" altLang="de-DE" sz="1800" dirty="0">
                <a:latin typeface="Calibri" pitchFamily="34" charset="0"/>
                <a:cs typeface="Arial" charset="0"/>
              </a:rPr>
              <a:t> und es fehlt oft ein kausales Verständnis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itchFamily="2" charset="2"/>
              <a:buNone/>
            </a:pPr>
            <a:r>
              <a:rPr lang="de-DE" altLang="de-DE" sz="1800" u="sng" dirty="0">
                <a:latin typeface="Calibri" pitchFamily="34" charset="0"/>
                <a:cs typeface="Arial" charset="0"/>
              </a:rPr>
              <a:t>Lösung 1:</a:t>
            </a:r>
            <a:r>
              <a:rPr lang="de-DE" altLang="de-DE" sz="1800" dirty="0">
                <a:latin typeface="Calibri" pitchFamily="34" charset="0"/>
                <a:cs typeface="Arial" charset="0"/>
              </a:rPr>
              <a:t> Separate Kausalanalyse für jede interessierende Ursache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itchFamily="2" charset="2"/>
              <a:buNone/>
            </a:pPr>
            <a:r>
              <a:rPr lang="de-DE" altLang="de-DE" sz="1800" u="sng" dirty="0">
                <a:latin typeface="Calibri" pitchFamily="34" charset="0"/>
                <a:cs typeface="Arial" charset="0"/>
              </a:rPr>
              <a:t>Lösung 2:</a:t>
            </a:r>
            <a:r>
              <a:rPr lang="de-DE" altLang="de-DE" sz="1800" dirty="0">
                <a:latin typeface="Calibri" pitchFamily="34" charset="0"/>
                <a:cs typeface="Arial" charset="0"/>
              </a:rPr>
              <a:t> Interpretation als “explorative Analyse” und Verzicht auf kausale Schlüsse</a:t>
            </a:r>
          </a:p>
        </p:txBody>
      </p:sp>
      <p:sp>
        <p:nvSpPr>
          <p:cNvPr id="24579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1.3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. Erklärung aller Ursachen von Y („Varianzzerlegung“)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19691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77057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defRPr/>
            </a:pPr>
            <a:r>
              <a:rPr lang="de-DE" u="sng" dirty="0" smtClean="0">
                <a:latin typeface="Calibri" pitchFamily="34" charset="0"/>
                <a:cs typeface="Arial" charset="0"/>
              </a:rPr>
              <a:t>Welche weiteren Variablen müssen im Modell kontrolliert werden, um den kausalen Effekt von X1 auf Y zu schätzen?</a:t>
            </a:r>
          </a:p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defRPr/>
            </a:pPr>
            <a:r>
              <a:rPr lang="de-DE" dirty="0" smtClean="0">
                <a:latin typeface="Calibri" pitchFamily="34" charset="0"/>
                <a:cs typeface="Arial" charset="0"/>
              </a:rPr>
              <a:t>Alle Variablen, die einen eigenständigen Effekt auf Y haben </a:t>
            </a:r>
          </a:p>
          <a:p>
            <a:pPr marL="285750" indent="-285750" eaLnBrk="1" hangingPunct="1">
              <a:lnSpc>
                <a:spcPct val="120000"/>
              </a:lnSpc>
              <a:spcAft>
                <a:spcPct val="25000"/>
              </a:spcAft>
              <a:buFont typeface="Wingdings" pitchFamily="2" charset="2"/>
              <a:buChar char="à"/>
              <a:defRPr/>
            </a:pPr>
            <a:r>
              <a:rPr lang="de-DE" dirty="0" smtClean="0">
                <a:latin typeface="Calibri" pitchFamily="34" charset="0"/>
                <a:cs typeface="Arial" charset="0"/>
                <a:sym typeface="Wingdings" pitchFamily="2" charset="2"/>
              </a:rPr>
              <a:t>Versuch der vollständigen Erklärung</a:t>
            </a:r>
          </a:p>
          <a:p>
            <a:pPr marL="285750" indent="-285750" eaLnBrk="1" hangingPunct="1">
              <a:lnSpc>
                <a:spcPct val="120000"/>
              </a:lnSpc>
              <a:spcAft>
                <a:spcPct val="25000"/>
              </a:spcAft>
              <a:buFont typeface="Wingdings" pitchFamily="2" charset="2"/>
              <a:buChar char="à"/>
              <a:defRPr/>
            </a:pPr>
            <a:r>
              <a:rPr lang="de-DE" dirty="0" smtClean="0">
                <a:latin typeface="Calibri" pitchFamily="34" charset="0"/>
                <a:cs typeface="Arial" charset="0"/>
                <a:sym typeface="Wingdings" pitchFamily="2" charset="2"/>
              </a:rPr>
              <a:t>Explorativer Test des Einflusses verschiedener Einflussfaktoren</a:t>
            </a:r>
            <a:endParaRPr lang="de-DE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25604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1.3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. Erklärung aller Ursachen von Y („Varianzzerlegung“)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23622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59055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1981200" y="347503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X1</a:t>
            </a:r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6057900" y="347503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25609" name="Line 22"/>
          <p:cNvSpPr>
            <a:spLocks noChangeShapeType="1"/>
          </p:cNvSpPr>
          <p:nvPr/>
        </p:nvSpPr>
        <p:spPr bwMode="auto">
          <a:xfrm>
            <a:off x="2438400" y="3657600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1981200" y="4129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X2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981200" y="4814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X3</a:t>
            </a:r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1981200" y="5576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X4</a:t>
            </a:r>
          </a:p>
        </p:txBody>
      </p:sp>
      <p:sp>
        <p:nvSpPr>
          <p:cNvPr id="25613" name="Line 22"/>
          <p:cNvSpPr>
            <a:spLocks noChangeShapeType="1"/>
          </p:cNvSpPr>
          <p:nvPr/>
        </p:nvSpPr>
        <p:spPr bwMode="auto">
          <a:xfrm flipV="1">
            <a:off x="2438400" y="3733800"/>
            <a:ext cx="3543300" cy="5794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4" name="Line 22"/>
          <p:cNvSpPr>
            <a:spLocks noChangeShapeType="1"/>
          </p:cNvSpPr>
          <p:nvPr/>
        </p:nvSpPr>
        <p:spPr bwMode="auto">
          <a:xfrm flipV="1">
            <a:off x="2476500" y="3840163"/>
            <a:ext cx="3429000" cy="11588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5" name="Line 22"/>
          <p:cNvSpPr>
            <a:spLocks noChangeShapeType="1"/>
          </p:cNvSpPr>
          <p:nvPr/>
        </p:nvSpPr>
        <p:spPr bwMode="auto">
          <a:xfrm flipV="1">
            <a:off x="2438400" y="3840163"/>
            <a:ext cx="3581400" cy="19208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6" name="Oval 6"/>
          <p:cNvSpPr>
            <a:spLocks noChangeArrowheads="1"/>
          </p:cNvSpPr>
          <p:nvPr/>
        </p:nvSpPr>
        <p:spPr bwMode="auto">
          <a:xfrm>
            <a:off x="2362200" y="4267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5617" name="Oval 6"/>
          <p:cNvSpPr>
            <a:spLocks noChangeArrowheads="1"/>
          </p:cNvSpPr>
          <p:nvPr/>
        </p:nvSpPr>
        <p:spPr bwMode="auto">
          <a:xfrm>
            <a:off x="23622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5618" name="Oval 6"/>
          <p:cNvSpPr>
            <a:spLocks noChangeArrowheads="1"/>
          </p:cNvSpPr>
          <p:nvPr/>
        </p:nvSpPr>
        <p:spPr bwMode="auto">
          <a:xfrm>
            <a:off x="23622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25701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7705725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defRPr/>
            </a:pPr>
            <a:r>
              <a:rPr lang="de-DE" u="sng" dirty="0" smtClean="0">
                <a:latin typeface="Calibri" pitchFamily="34" charset="0"/>
                <a:cs typeface="Arial" charset="0"/>
              </a:rPr>
              <a:t>Reihenfolge der Aufnahme der Variablen in einer stufenweisen Regression:</a:t>
            </a:r>
          </a:p>
          <a:p>
            <a:pPr marL="342900" indent="-342900" eaLnBrk="1" hangingPunct="1">
              <a:lnSpc>
                <a:spcPct val="120000"/>
              </a:lnSpc>
              <a:spcAft>
                <a:spcPct val="25000"/>
              </a:spcAft>
              <a:buFontTx/>
              <a:buAutoNum type="arabicPeriod"/>
              <a:defRPr/>
            </a:pPr>
            <a:r>
              <a:rPr lang="de-DE" dirty="0" smtClean="0">
                <a:latin typeface="Calibri" pitchFamily="34" charset="0"/>
                <a:cs typeface="Arial" charset="0"/>
                <a:sym typeface="Wingdings" pitchFamily="2" charset="2"/>
              </a:rPr>
              <a:t>Regression von Y auf X1, X2, X3 und X4 (Alternativ zum Vollmodell 2 können die Kontrollvariablen sukzessive aufgenommen werden, um den Einfluss der Variablen X1, X2, X3 und X4 auf Y besser zu verstehen)</a:t>
            </a:r>
            <a:endParaRPr lang="de-DE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26628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1.3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. Erklärung aller Ursachen von Y („Varianzzerlegung“)</a:t>
            </a: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23622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6630" name="Oval 8"/>
          <p:cNvSpPr>
            <a:spLocks noChangeArrowheads="1"/>
          </p:cNvSpPr>
          <p:nvPr/>
        </p:nvSpPr>
        <p:spPr bwMode="auto">
          <a:xfrm>
            <a:off x="59055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6631" name="Text Box 11"/>
          <p:cNvSpPr txBox="1">
            <a:spLocks noChangeArrowheads="1"/>
          </p:cNvSpPr>
          <p:nvPr/>
        </p:nvSpPr>
        <p:spPr bwMode="auto">
          <a:xfrm>
            <a:off x="1981200" y="332263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X1</a:t>
            </a:r>
          </a:p>
        </p:txBody>
      </p:sp>
      <p:sp>
        <p:nvSpPr>
          <p:cNvPr id="26632" name="Text Box 12"/>
          <p:cNvSpPr txBox="1">
            <a:spLocks noChangeArrowheads="1"/>
          </p:cNvSpPr>
          <p:nvPr/>
        </p:nvSpPr>
        <p:spPr bwMode="auto">
          <a:xfrm>
            <a:off x="6057900" y="332263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26633" name="Line 22"/>
          <p:cNvSpPr>
            <a:spLocks noChangeShapeType="1"/>
          </p:cNvSpPr>
          <p:nvPr/>
        </p:nvSpPr>
        <p:spPr bwMode="auto">
          <a:xfrm>
            <a:off x="2438400" y="3505200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1981200" y="39766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X2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1200" y="4662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X3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1981200" y="5424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X4</a:t>
            </a:r>
          </a:p>
        </p:txBody>
      </p:sp>
      <p:sp>
        <p:nvSpPr>
          <p:cNvPr id="26637" name="Line 22"/>
          <p:cNvSpPr>
            <a:spLocks noChangeShapeType="1"/>
          </p:cNvSpPr>
          <p:nvPr/>
        </p:nvSpPr>
        <p:spPr bwMode="auto">
          <a:xfrm flipV="1">
            <a:off x="2438400" y="3581400"/>
            <a:ext cx="3543300" cy="5794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638" name="Line 22"/>
          <p:cNvSpPr>
            <a:spLocks noChangeShapeType="1"/>
          </p:cNvSpPr>
          <p:nvPr/>
        </p:nvSpPr>
        <p:spPr bwMode="auto">
          <a:xfrm flipV="1">
            <a:off x="2476500" y="3687763"/>
            <a:ext cx="3429000" cy="11588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639" name="Line 22"/>
          <p:cNvSpPr>
            <a:spLocks noChangeShapeType="1"/>
          </p:cNvSpPr>
          <p:nvPr/>
        </p:nvSpPr>
        <p:spPr bwMode="auto">
          <a:xfrm flipV="1">
            <a:off x="2438400" y="3687763"/>
            <a:ext cx="3581400" cy="19208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640" name="Oval 6"/>
          <p:cNvSpPr>
            <a:spLocks noChangeArrowheads="1"/>
          </p:cNvSpPr>
          <p:nvPr/>
        </p:nvSpPr>
        <p:spPr bwMode="auto">
          <a:xfrm>
            <a:off x="236220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6641" name="Oval 6"/>
          <p:cNvSpPr>
            <a:spLocks noChangeArrowheads="1"/>
          </p:cNvSpPr>
          <p:nvPr/>
        </p:nvSpPr>
        <p:spPr bwMode="auto">
          <a:xfrm>
            <a:off x="23622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6642" name="Oval 6"/>
          <p:cNvSpPr>
            <a:spLocks noChangeArrowheads="1"/>
          </p:cNvSpPr>
          <p:nvPr/>
        </p:nvSpPr>
        <p:spPr bwMode="auto">
          <a:xfrm>
            <a:off x="23622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10766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de-DE" altLang="de-DE" sz="3000" dirty="0">
                <a:latin typeface="Calibri" pitchFamily="34" charset="0"/>
              </a:rPr>
              <a:t>Beispiel </a:t>
            </a:r>
            <a:r>
              <a:rPr lang="de-DE" altLang="de-DE" sz="3000" dirty="0" smtClean="0">
                <a:latin typeface="Calibri" pitchFamily="34" charset="0"/>
              </a:rPr>
              <a:t>(C): Erklärung </a:t>
            </a:r>
            <a:r>
              <a:rPr lang="de-DE" altLang="de-DE" sz="3000" dirty="0">
                <a:latin typeface="Calibri" pitchFamily="34" charset="0"/>
              </a:rPr>
              <a:t>aller Ursachen von Y („Varianzzerlegung</a:t>
            </a:r>
            <a:r>
              <a:rPr lang="de-DE" altLang="de-DE" sz="3000" dirty="0" smtClean="0">
                <a:latin typeface="Calibri" pitchFamily="34" charset="0"/>
              </a:rPr>
              <a:t>“)</a:t>
            </a:r>
            <a:endParaRPr lang="de-DE" altLang="de-DE" sz="3000" dirty="0">
              <a:latin typeface="Calibri" pitchFamily="34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314700" y="163036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858000" y="163036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409700" y="1524000"/>
            <a:ext cx="1943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X1: Geschlecht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10400" y="1524000"/>
            <a:ext cx="2133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Y: Politische Links-Rechts-Einstellung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90900" y="1706562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3390900" y="1782762"/>
            <a:ext cx="3543300" cy="5794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3429000" y="1889125"/>
            <a:ext cx="3429000" cy="11588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3390900" y="1889125"/>
            <a:ext cx="3581400" cy="19208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3314700" y="231616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3314700" y="300196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314700" y="376396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409700" y="2221468"/>
            <a:ext cx="1943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X2: Alter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409700" y="2819400"/>
            <a:ext cx="1943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X3: Ost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409700" y="3669268"/>
            <a:ext cx="1943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X4: Stadt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3467100" y="1893332"/>
            <a:ext cx="3505200" cy="24500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3352800" y="4267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3467100" y="1893332"/>
            <a:ext cx="3505200" cy="29834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33528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409700" y="4202668"/>
            <a:ext cx="1943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X5: Bildung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409700" y="4736068"/>
            <a:ext cx="1943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X6: Einkommen</a:t>
            </a: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3543300" y="1889125"/>
            <a:ext cx="3467100" cy="34448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3429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1485900" y="5193268"/>
            <a:ext cx="1943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X7: Religiosität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800100" y="5726668"/>
            <a:ext cx="26289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X8: Religiöse 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Erziehung</a:t>
            </a: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3543300" y="1893332"/>
            <a:ext cx="3390900" cy="4050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34290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67" name="Gruppieren 66"/>
          <p:cNvGrpSpPr/>
          <p:nvPr/>
        </p:nvGrpSpPr>
        <p:grpSpPr>
          <a:xfrm>
            <a:off x="29972" y="1071104"/>
            <a:ext cx="1923141" cy="4872496"/>
            <a:chOff x="29972" y="1071104"/>
            <a:chExt cx="1923141" cy="4872496"/>
          </a:xfrm>
        </p:grpSpPr>
        <p:grpSp>
          <p:nvGrpSpPr>
            <p:cNvPr id="58" name="Gruppieren 57"/>
            <p:cNvGrpSpPr/>
            <p:nvPr/>
          </p:nvGrpSpPr>
          <p:grpSpPr>
            <a:xfrm>
              <a:off x="1371600" y="1676400"/>
              <a:ext cx="438150" cy="4267200"/>
              <a:chOff x="342900" y="1676400"/>
              <a:chExt cx="438150" cy="4267200"/>
            </a:xfrm>
          </p:grpSpPr>
          <p:cxnSp>
            <p:nvCxnSpPr>
              <p:cNvPr id="53" name="Gerade Verbindung 52"/>
              <p:cNvCxnSpPr/>
              <p:nvPr/>
            </p:nvCxnSpPr>
            <p:spPr>
              <a:xfrm flipH="1" flipV="1">
                <a:off x="342900" y="1676400"/>
                <a:ext cx="38100" cy="424883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/>
              <p:cNvCxnSpPr/>
              <p:nvPr/>
            </p:nvCxnSpPr>
            <p:spPr>
              <a:xfrm>
                <a:off x="381000" y="1676400"/>
                <a:ext cx="40005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/>
              <p:cNvCxnSpPr/>
              <p:nvPr/>
            </p:nvCxnSpPr>
            <p:spPr>
              <a:xfrm>
                <a:off x="381000" y="2438400"/>
                <a:ext cx="40005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/>
              <p:nvPr/>
            </p:nvCxnSpPr>
            <p:spPr>
              <a:xfrm>
                <a:off x="381000" y="2971800"/>
                <a:ext cx="40005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mit Pfeil 61"/>
              <p:cNvCxnSpPr/>
              <p:nvPr/>
            </p:nvCxnSpPr>
            <p:spPr>
              <a:xfrm>
                <a:off x="381000" y="3886200"/>
                <a:ext cx="40005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/>
              <p:cNvCxnSpPr/>
              <p:nvPr/>
            </p:nvCxnSpPr>
            <p:spPr>
              <a:xfrm>
                <a:off x="381000" y="4343400"/>
                <a:ext cx="40005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/>
              <p:cNvCxnSpPr/>
              <p:nvPr/>
            </p:nvCxnSpPr>
            <p:spPr>
              <a:xfrm>
                <a:off x="381000" y="4953000"/>
                <a:ext cx="40005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/>
              <p:cNvCxnSpPr/>
              <p:nvPr/>
            </p:nvCxnSpPr>
            <p:spPr>
              <a:xfrm>
                <a:off x="381000" y="5410200"/>
                <a:ext cx="40005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/>
              <p:nvPr/>
            </p:nvCxnSpPr>
            <p:spPr>
              <a:xfrm>
                <a:off x="361950" y="5943600"/>
                <a:ext cx="40005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feld 58"/>
            <p:cNvSpPr txBox="1"/>
            <p:nvPr/>
          </p:nvSpPr>
          <p:spPr>
            <a:xfrm rot="19928230">
              <a:off x="29972" y="1071104"/>
              <a:ext cx="19231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Komplexe Zusammenhangs-strukturen</a:t>
              </a:r>
              <a:endParaRPr lang="de-DE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43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34025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de-DE" altLang="de-DE" sz="3000" dirty="0">
                <a:latin typeface="Calibri" pitchFamily="34" charset="0"/>
              </a:rPr>
              <a:t>Beispiel </a:t>
            </a:r>
            <a:r>
              <a:rPr lang="de-DE" altLang="de-DE" sz="3000" dirty="0" smtClean="0">
                <a:latin typeface="Calibri" pitchFamily="34" charset="0"/>
              </a:rPr>
              <a:t>(C): Erklärung </a:t>
            </a:r>
            <a:r>
              <a:rPr lang="de-DE" altLang="de-DE" sz="3000" dirty="0">
                <a:latin typeface="Calibri" pitchFamily="34" charset="0"/>
              </a:rPr>
              <a:t>aller Ursachen von Y („Varianzzerlegung</a:t>
            </a:r>
            <a:r>
              <a:rPr lang="de-DE" altLang="de-DE" sz="3000" dirty="0" smtClean="0">
                <a:latin typeface="Calibri" pitchFamily="34" charset="0"/>
              </a:rPr>
              <a:t>“)</a:t>
            </a:r>
            <a:endParaRPr lang="de-DE" altLang="de-DE" sz="3000" dirty="0"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11430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sz="1800" u="sng" kern="0" dirty="0" smtClean="0">
                <a:latin typeface="Calibri" pitchFamily="34" charset="0"/>
                <a:ea typeface="Tahoma" pitchFamily="34" charset="0"/>
                <a:cs typeface="Calibri" pitchFamily="34" charset="0"/>
                <a:sym typeface="Wingdings" pitchFamily="2" charset="2"/>
              </a:rPr>
              <a:t>Sample:</a:t>
            </a:r>
            <a:r>
              <a:rPr lang="en-US" sz="1800" kern="0" dirty="0" smtClean="0">
                <a:latin typeface="Calibri" pitchFamily="34" charset="0"/>
                <a:ea typeface="Tahoma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1800" kern="0" dirty="0">
                <a:latin typeface="Calibri" pitchFamily="34" charset="0"/>
                <a:ea typeface="Tahoma" pitchFamily="34" charset="0"/>
                <a:cs typeface="Calibri" pitchFamily="34" charset="0"/>
              </a:rPr>
              <a:t>ALLBUS 2012, </a:t>
            </a:r>
            <a:r>
              <a:rPr lang="en-US" sz="1800" kern="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20-60jährige, N=1897</a:t>
            </a:r>
            <a:endParaRPr lang="en-US" sz="1800" kern="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2" y="1447800"/>
            <a:ext cx="1303074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13374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(2) Die lineare Regression in der Notation potentieller Outcomes</a:t>
            </a:r>
          </a:p>
        </p:txBody>
      </p:sp>
      <p:sp>
        <p:nvSpPr>
          <p:cNvPr id="1536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1905000" y="6534150"/>
            <a:ext cx="5181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Die lineare Regression in der Notation potentieller Outcomes</a:t>
            </a:r>
          </a:p>
        </p:txBody>
      </p:sp>
    </p:spTree>
    <p:extLst>
      <p:ext uri="{BB962C8B-B14F-4D97-AF65-F5344CB8AC3E}">
        <p14:creationId xmlns:p14="http://schemas.microsoft.com/office/powerpoint/2010/main" val="25392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73" name="Group 17"/>
          <p:cNvGrpSpPr>
            <a:grpSpLocks/>
          </p:cNvGrpSpPr>
          <p:nvPr/>
        </p:nvGrpSpPr>
        <p:grpSpPr bwMode="auto">
          <a:xfrm>
            <a:off x="539750" y="1165225"/>
            <a:ext cx="7850188" cy="3627438"/>
            <a:chOff x="340" y="528"/>
            <a:chExt cx="4945" cy="2285"/>
          </a:xfrm>
        </p:grpSpPr>
        <p:grpSp>
          <p:nvGrpSpPr>
            <p:cNvPr id="28683" name="Group 3"/>
            <p:cNvGrpSpPr>
              <a:grpSpLocks/>
            </p:cNvGrpSpPr>
            <p:nvPr/>
          </p:nvGrpSpPr>
          <p:grpSpPr bwMode="auto">
            <a:xfrm>
              <a:off x="437" y="912"/>
              <a:ext cx="2131" cy="657"/>
              <a:chOff x="437" y="912"/>
              <a:chExt cx="2131" cy="657"/>
            </a:xfrm>
          </p:grpSpPr>
          <p:graphicFrame>
            <p:nvGraphicFramePr>
              <p:cNvPr id="28686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4937098"/>
                  </p:ext>
                </p:extLst>
              </p:nvPr>
            </p:nvGraphicFramePr>
            <p:xfrm>
              <a:off x="462" y="912"/>
              <a:ext cx="2106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54" name="Formel" r:id="rId3" imgW="1854000" imgH="241200" progId="Equation.3">
                      <p:embed/>
                    </p:oleObj>
                  </mc:Choice>
                  <mc:Fallback>
                    <p:oleObj name="Formel" r:id="rId3" imgW="18540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" y="912"/>
                            <a:ext cx="2106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7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7579854"/>
                  </p:ext>
                </p:extLst>
              </p:nvPr>
            </p:nvGraphicFramePr>
            <p:xfrm>
              <a:off x="437" y="1296"/>
              <a:ext cx="2064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55" name="Formel" r:id="rId5" imgW="1828800" imgH="241200" progId="Equation.3">
                      <p:embed/>
                    </p:oleObj>
                  </mc:Choice>
                  <mc:Fallback>
                    <p:oleObj name="Formel" r:id="rId5" imgW="1828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" y="1296"/>
                            <a:ext cx="2064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684" name="Text Box 6"/>
            <p:cNvSpPr txBox="1">
              <a:spLocks noChangeArrowheads="1"/>
            </p:cNvSpPr>
            <p:nvPr/>
          </p:nvSpPr>
          <p:spPr bwMode="auto">
            <a:xfrm>
              <a:off x="340" y="528"/>
              <a:ext cx="4854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25000"/>
                </a:spcBef>
              </a:pPr>
              <a:r>
                <a:rPr lang="de-DE" altLang="de-DE" sz="1800" b="1" dirty="0">
                  <a:solidFill>
                    <a:srgbClr val="0033CC"/>
                  </a:solidFill>
                  <a:latin typeface="Calibri" pitchFamily="34" charset="0"/>
                </a:rPr>
                <a:t>Lineares Modell</a:t>
              </a:r>
            </a:p>
          </p:txBody>
        </p:sp>
        <p:sp>
          <p:nvSpPr>
            <p:cNvPr id="28685" name="Text Box 7"/>
            <p:cNvSpPr txBox="1">
              <a:spLocks noChangeArrowheads="1"/>
            </p:cNvSpPr>
            <p:nvPr/>
          </p:nvSpPr>
          <p:spPr bwMode="auto">
            <a:xfrm>
              <a:off x="431" y="1752"/>
              <a:ext cx="4854" cy="1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25000"/>
                </a:spcBef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Y</a:t>
              </a:r>
              <a:r>
                <a:rPr lang="de-DE" altLang="de-DE" sz="1800" baseline="300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, Y</a:t>
              </a:r>
              <a:r>
                <a:rPr lang="de-DE" altLang="de-DE" sz="1800" baseline="300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1</a:t>
              </a: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: potential </a:t>
              </a:r>
              <a:r>
                <a:rPr lang="de-DE" altLang="de-DE" sz="1800" dirty="0" smtClean="0">
                  <a:latin typeface="Calibri" pitchFamily="34" charset="0"/>
                  <a:ea typeface="Calibri" pitchFamily="34" charset="0"/>
                  <a:cs typeface="Calibri" pitchFamily="34" charset="0"/>
                </a:rPr>
                <a:t>Outcomes </a:t>
              </a: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  <a:p>
              <a:pPr eaLnBrk="1" hangingPunct="1">
                <a:lnSpc>
                  <a:spcPct val="125000"/>
                </a:lnSpc>
                <a:spcBef>
                  <a:spcPct val="25000"/>
                </a:spcBef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D: </a:t>
              </a:r>
              <a:r>
                <a:rPr lang="de-DE" altLang="de-DE" sz="1800" dirty="0" smtClean="0">
                  <a:latin typeface="Calibri" pitchFamily="34" charset="0"/>
                  <a:ea typeface="Calibri" pitchFamily="34" charset="0"/>
                  <a:cs typeface="Calibri" pitchFamily="34" charset="0"/>
                </a:rPr>
                <a:t>Treatment </a:t>
              </a: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  <a:p>
              <a:pPr eaLnBrk="1" hangingPunct="1">
                <a:lnSpc>
                  <a:spcPct val="125000"/>
                </a:lnSpc>
                <a:spcBef>
                  <a:spcPct val="25000"/>
                </a:spcBef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X: beobachtbare </a:t>
              </a:r>
              <a:r>
                <a:rPr lang="de-DE" altLang="de-DE" sz="1800" dirty="0" smtClean="0">
                  <a:latin typeface="Calibri" pitchFamily="34" charset="0"/>
                  <a:ea typeface="Calibri" pitchFamily="34" charset="0"/>
                  <a:cs typeface="Calibri" pitchFamily="34" charset="0"/>
                </a:rPr>
                <a:t>Variablen</a:t>
              </a: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  <a:p>
              <a:pPr eaLnBrk="1" hangingPunct="1">
                <a:lnSpc>
                  <a:spcPct val="125000"/>
                </a:lnSpc>
                <a:spcBef>
                  <a:spcPct val="25000"/>
                </a:spcBef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U: unbeobachtbare </a:t>
              </a:r>
              <a:r>
                <a:rPr lang="de-DE" altLang="de-DE" sz="1800" dirty="0" smtClean="0">
                  <a:latin typeface="Calibri" pitchFamily="34" charset="0"/>
                  <a:ea typeface="Calibri" pitchFamily="34" charset="0"/>
                  <a:cs typeface="Calibri" pitchFamily="34" charset="0"/>
                </a:rPr>
                <a:t>Variablen</a:t>
              </a:r>
              <a:endPara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6272" name="Group 16"/>
          <p:cNvGrpSpPr>
            <a:grpSpLocks/>
          </p:cNvGrpSpPr>
          <p:nvPr/>
        </p:nvGrpSpPr>
        <p:grpSpPr bwMode="auto">
          <a:xfrm>
            <a:off x="762000" y="5181600"/>
            <a:ext cx="7310438" cy="809625"/>
            <a:chOff x="480" y="3044"/>
            <a:chExt cx="4605" cy="510"/>
          </a:xfrm>
        </p:grpSpPr>
        <p:sp>
          <p:nvSpPr>
            <p:cNvPr id="28680" name="Rectangle 9"/>
            <p:cNvSpPr>
              <a:spLocks noChangeArrowheads="1"/>
            </p:cNvSpPr>
            <p:nvPr/>
          </p:nvSpPr>
          <p:spPr bwMode="auto">
            <a:xfrm>
              <a:off x="888" y="3044"/>
              <a:ext cx="164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25000"/>
                </a:spcBef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Individueller Kausaleffekt:</a:t>
              </a:r>
            </a:p>
          </p:txBody>
        </p:sp>
        <p:sp>
          <p:nvSpPr>
            <p:cNvPr id="28681" name="AutoShape 10"/>
            <p:cNvSpPr>
              <a:spLocks noChangeArrowheads="1"/>
            </p:cNvSpPr>
            <p:nvPr/>
          </p:nvSpPr>
          <p:spPr bwMode="auto">
            <a:xfrm>
              <a:off x="480" y="3057"/>
              <a:ext cx="318" cy="227"/>
            </a:xfrm>
            <a:prstGeom prst="rightArrow">
              <a:avLst>
                <a:gd name="adj1" fmla="val 50000"/>
                <a:gd name="adj2" fmla="val 3502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de-DE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graphicFrame>
          <p:nvGraphicFramePr>
            <p:cNvPr id="2868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9841659"/>
                </p:ext>
              </p:extLst>
            </p:nvPr>
          </p:nvGraphicFramePr>
          <p:xfrm>
            <a:off x="2699" y="3044"/>
            <a:ext cx="2386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6" name="Formel" r:id="rId7" imgW="1917360" imgH="393480" progId="Equation.3">
                    <p:embed/>
                  </p:oleObj>
                </mc:Choice>
                <mc:Fallback>
                  <p:oleObj name="Formel" r:id="rId7" imgW="19173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3044"/>
                          <a:ext cx="2386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8" name="Rectangle 15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2.1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Lineares kontrafaktisches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Kausalmodell</a:t>
            </a:r>
          </a:p>
        </p:txBody>
      </p:sp>
      <p:sp>
        <p:nvSpPr>
          <p:cNvPr id="1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1905000" y="6534150"/>
            <a:ext cx="5181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Die lineare Regression in der Notation potentieller Outcomes</a:t>
            </a:r>
          </a:p>
        </p:txBody>
      </p:sp>
    </p:spTree>
    <p:extLst>
      <p:ext uri="{BB962C8B-B14F-4D97-AF65-F5344CB8AC3E}">
        <p14:creationId xmlns:p14="http://schemas.microsoft.com/office/powerpoint/2010/main" val="24443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Wdh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.: Annahmen der multiplen linearen Regression</a:t>
            </a:r>
          </a:p>
        </p:txBody>
      </p:sp>
      <p:sp>
        <p:nvSpPr>
          <p:cNvPr id="1536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Wdh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.) Annahmen der multiplen linearen Regression</a:t>
            </a:r>
          </a:p>
        </p:txBody>
      </p:sp>
    </p:spTree>
    <p:extLst>
      <p:ext uri="{BB962C8B-B14F-4D97-AF65-F5344CB8AC3E}">
        <p14:creationId xmlns:p14="http://schemas.microsoft.com/office/powerpoint/2010/main" val="14441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0" y="30765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609600" y="1165225"/>
            <a:ext cx="77057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Single Outcome Equation für lineares Modell:</a:t>
            </a:r>
          </a:p>
        </p:txBody>
      </p:sp>
      <p:graphicFrame>
        <p:nvGraphicFramePr>
          <p:cNvPr id="97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951171"/>
              </p:ext>
            </p:extLst>
          </p:nvPr>
        </p:nvGraphicFramePr>
        <p:xfrm>
          <a:off x="681038" y="1914525"/>
          <a:ext cx="22923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Formel" r:id="rId3" imgW="1206360" imgH="228600" progId="Equation.3">
                  <p:embed/>
                </p:oleObj>
              </mc:Choice>
              <mc:Fallback>
                <p:oleObj name="Formel" r:id="rId3" imgW="120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914525"/>
                        <a:ext cx="22923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634100"/>
              </p:ext>
            </p:extLst>
          </p:nvPr>
        </p:nvGraphicFramePr>
        <p:xfrm>
          <a:off x="735013" y="2555875"/>
          <a:ext cx="46005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Formel" r:id="rId5" imgW="2425680" imgH="419040" progId="Equation.3">
                  <p:embed/>
                </p:oleObj>
              </mc:Choice>
              <mc:Fallback>
                <p:oleObj name="Formel" r:id="rId5" imgW="2425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555875"/>
                        <a:ext cx="46005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609600" y="4114800"/>
            <a:ext cx="77057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Umformung in lineare Regression:</a:t>
            </a:r>
          </a:p>
        </p:txBody>
      </p:sp>
      <p:graphicFrame>
        <p:nvGraphicFramePr>
          <p:cNvPr id="972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02118"/>
              </p:ext>
            </p:extLst>
          </p:nvPr>
        </p:nvGraphicFramePr>
        <p:xfrm>
          <a:off x="800100" y="4768850"/>
          <a:ext cx="39385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Formel" r:id="rId7" imgW="2019240" imgH="393480" progId="Equation.3">
                  <p:embed/>
                </p:oleObj>
              </mc:Choice>
              <mc:Fallback>
                <p:oleObj name="Formel" r:id="rId7" imgW="2019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768850"/>
                        <a:ext cx="393858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Rectangle 14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2.2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 Überführung ins Regressionsmodell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1905000" y="6534150"/>
            <a:ext cx="5181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Die lineare Regression in der Notation potentieller Outcomes</a:t>
            </a:r>
          </a:p>
        </p:txBody>
      </p:sp>
    </p:spTree>
    <p:extLst>
      <p:ext uri="{BB962C8B-B14F-4D97-AF65-F5344CB8AC3E}">
        <p14:creationId xmlns:p14="http://schemas.microsoft.com/office/powerpoint/2010/main" val="1997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0" y="30765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609600" y="1165225"/>
            <a:ext cx="77057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Single Outcome Equation für lineares Modell:</a:t>
            </a:r>
          </a:p>
        </p:txBody>
      </p:sp>
      <p:graphicFrame>
        <p:nvGraphicFramePr>
          <p:cNvPr id="97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098790"/>
              </p:ext>
            </p:extLst>
          </p:nvPr>
        </p:nvGraphicFramePr>
        <p:xfrm>
          <a:off x="681038" y="1914525"/>
          <a:ext cx="22923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Formel" r:id="rId3" imgW="1206360" imgH="228600" progId="Equation.3">
                  <p:embed/>
                </p:oleObj>
              </mc:Choice>
              <mc:Fallback>
                <p:oleObj name="Formel" r:id="rId3" imgW="120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914525"/>
                        <a:ext cx="22923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867281"/>
              </p:ext>
            </p:extLst>
          </p:nvPr>
        </p:nvGraphicFramePr>
        <p:xfrm>
          <a:off x="735013" y="2555875"/>
          <a:ext cx="46005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Formel" r:id="rId5" imgW="2425680" imgH="419040" progId="Equation.3">
                  <p:embed/>
                </p:oleObj>
              </mc:Choice>
              <mc:Fallback>
                <p:oleObj name="Formel" r:id="rId5" imgW="2425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555875"/>
                        <a:ext cx="46005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609600" y="3733800"/>
            <a:ext cx="77057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Umformung in lineare Regression:</a:t>
            </a:r>
          </a:p>
        </p:txBody>
      </p:sp>
      <p:graphicFrame>
        <p:nvGraphicFramePr>
          <p:cNvPr id="972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106989"/>
              </p:ext>
            </p:extLst>
          </p:nvPr>
        </p:nvGraphicFramePr>
        <p:xfrm>
          <a:off x="800100" y="4267200"/>
          <a:ext cx="39385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Formel" r:id="rId7" imgW="2019240" imgH="393480" progId="Equation.3">
                  <p:embed/>
                </p:oleObj>
              </mc:Choice>
              <mc:Fallback>
                <p:oleObj name="Formel" r:id="rId7" imgW="2019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267200"/>
                        <a:ext cx="393858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838200"/>
          </a:xfr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eaLnBrk="1" hangingPunct="1"/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2.2. Überführung ins Regressionsmodell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703089"/>
              </p:ext>
            </p:extLst>
          </p:nvPr>
        </p:nvGraphicFramePr>
        <p:xfrm>
          <a:off x="369887" y="5216525"/>
          <a:ext cx="862171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Formel" r:id="rId9" imgW="4419360" imgH="507960" progId="Equation.3">
                  <p:embed/>
                </p:oleObj>
              </mc:Choice>
              <mc:Fallback>
                <p:oleObj name="Formel" r:id="rId9" imgW="4419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" y="5216525"/>
                        <a:ext cx="8621713" cy="9921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1905000" y="6534150"/>
            <a:ext cx="5181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Die lineare Regression in der Notation potentieller Outcomes</a:t>
            </a:r>
          </a:p>
        </p:txBody>
      </p:sp>
    </p:spTree>
    <p:extLst>
      <p:ext uri="{BB962C8B-B14F-4D97-AF65-F5344CB8AC3E}">
        <p14:creationId xmlns:p14="http://schemas.microsoft.com/office/powerpoint/2010/main" val="24898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7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3935657"/>
              </p:ext>
            </p:extLst>
          </p:nvPr>
        </p:nvGraphicFramePr>
        <p:xfrm>
          <a:off x="1941190" y="2078038"/>
          <a:ext cx="461836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Formel" r:id="rId3" imgW="2552400" imgH="241200" progId="Equation.3">
                  <p:embed/>
                </p:oleObj>
              </mc:Choice>
              <mc:Fallback>
                <p:oleObj name="Formel" r:id="rId3" imgW="255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190" y="2078038"/>
                        <a:ext cx="461836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30845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0" y="30765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752475" y="1127125"/>
            <a:ext cx="77057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Der ATE ist identifiziert, wenn die zentrale Exogenitätsannahme im Regressionsmodells erfüllt ist: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752475" y="2895600"/>
            <a:ext cx="7705725" cy="318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Die erste Bedingung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besagt, dass unter Kontrolle von X das Treatment D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mit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den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unbeobachtbaren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Variablen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unkorreliert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ist</a:t>
            </a:r>
          </a:p>
          <a:p>
            <a:pPr marL="285750" indent="-285750"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Char char="à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Elimination der 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„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baseline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 Unterschiede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“</a:t>
            </a:r>
          </a:p>
          <a:p>
            <a:pPr marL="285750" indent="-285750"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Char char="à"/>
            </a:pPr>
            <a:endParaRPr lang="de-DE" altLang="de-DE" sz="1800" b="1" dirty="0">
              <a:solidFill>
                <a:srgbClr val="0033CC"/>
              </a:solidFill>
              <a:latin typeface="Calibri" pitchFamily="34" charset="0"/>
              <a:sym typeface="Wingdings" pitchFamily="2" charset="2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Die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zweite Bedingung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besagt, dass unter Kontrolle von X das Treatment D mit Unterschieden in den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unbeobachtbaren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Variablen der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beiden Outcomes unkorreliert ist </a:t>
            </a:r>
          </a:p>
          <a:p>
            <a:pPr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Char char="à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Elimination der 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„kausalen Effektheterogenität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“</a:t>
            </a:r>
            <a:endParaRPr lang="de-DE" altLang="de-DE" sz="1800" b="1" dirty="0">
              <a:solidFill>
                <a:srgbClr val="0033CC"/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30728" name="Rectangle 1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2.3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 Identifikation des Average Treatment </a:t>
            </a:r>
            <a:r>
              <a:rPr lang="de-DE" altLang="de-DE" sz="3000" dirty="0" err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Effects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1905000" y="6534150"/>
            <a:ext cx="5181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Die lineare Regression in der Notation potentieller Outcomes</a:t>
            </a:r>
          </a:p>
        </p:txBody>
      </p:sp>
    </p:spTree>
    <p:extLst>
      <p:ext uri="{BB962C8B-B14F-4D97-AF65-F5344CB8AC3E}">
        <p14:creationId xmlns:p14="http://schemas.microsoft.com/office/powerpoint/2010/main" val="7939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810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33857"/>
              </p:ext>
            </p:extLst>
          </p:nvPr>
        </p:nvGraphicFramePr>
        <p:xfrm>
          <a:off x="1066800" y="4125912"/>
          <a:ext cx="3868738" cy="218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Formel" r:id="rId3" imgW="2070000" imgH="1168200" progId="Equation.3">
                  <p:embed/>
                </p:oleObj>
              </mc:Choice>
              <mc:Fallback>
                <p:oleObj name="Formel" r:id="rId3" imgW="20700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25912"/>
                        <a:ext cx="3868738" cy="2184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0845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30765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609600" y="1187450"/>
            <a:ext cx="77057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Wie berechnen sich die Average Treatment Effekte?</a:t>
            </a:r>
            <a:endParaRPr lang="de-DE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247815" name="Object 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0389052"/>
              </p:ext>
            </p:extLst>
          </p:nvPr>
        </p:nvGraphicFramePr>
        <p:xfrm>
          <a:off x="990600" y="1817688"/>
          <a:ext cx="507025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Formel" r:id="rId5" imgW="2501640" imgH="419040" progId="Equation.3">
                  <p:embed/>
                </p:oleObj>
              </mc:Choice>
              <mc:Fallback>
                <p:oleObj name="Formel" r:id="rId5" imgW="2501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17688"/>
                        <a:ext cx="5070258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752475" y="3397250"/>
            <a:ext cx="77057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Bei Gültigkeit der Exogenitätsannahme gilt: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2.4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 Berechnung der Average Treatment </a:t>
            </a:r>
            <a:r>
              <a:rPr lang="de-DE" altLang="de-DE" sz="3000" dirty="0" err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Effects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1905000" y="6534150"/>
            <a:ext cx="5181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Die lineare Regression in der Notation potentieller Outcomes</a:t>
            </a:r>
          </a:p>
        </p:txBody>
      </p:sp>
    </p:spTree>
    <p:extLst>
      <p:ext uri="{BB962C8B-B14F-4D97-AF65-F5344CB8AC3E}">
        <p14:creationId xmlns:p14="http://schemas.microsoft.com/office/powerpoint/2010/main" val="4098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838200"/>
          </a:xfr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eaLnBrk="1" hangingPunct="1"/>
            <a:r>
              <a:rPr lang="de-DE" sz="3000" kern="12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2.5. </a:t>
            </a:r>
            <a:r>
              <a:rPr lang="de-DE" sz="3000" kern="120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Conditional</a:t>
            </a:r>
            <a:r>
              <a: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 Independence </a:t>
            </a:r>
            <a:r>
              <a:rPr lang="de-DE" sz="3000" kern="120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Assumption</a:t>
            </a:r>
            <a:r>
              <a: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 (CIA)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9750" y="1035050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de-DE"/>
            </a:defPPr>
            <a:lvl1pPr eaLnBrk="1" hangingPunct="1">
              <a:lnSpc>
                <a:spcPct val="125000"/>
              </a:lnSpc>
              <a:spcBef>
                <a:spcPct val="25000"/>
              </a:spcBef>
              <a:buFontTx/>
              <a:buNone/>
              <a:defRPr sz="1800" b="1">
                <a:solidFill>
                  <a:srgbClr val="0033CC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9pPr>
          </a:lstStyle>
          <a:p>
            <a:r>
              <a:rPr lang="de-DE" altLang="en-US" dirty="0" err="1"/>
              <a:t>Conditional</a:t>
            </a:r>
            <a:r>
              <a:rPr lang="de-DE" altLang="en-US" dirty="0"/>
              <a:t> Independence </a:t>
            </a:r>
            <a:r>
              <a:rPr lang="de-DE" altLang="en-US" dirty="0" err="1"/>
              <a:t>Assumption</a:t>
            </a:r>
            <a:r>
              <a:rPr lang="de-DE" altLang="en-US" dirty="0"/>
              <a:t> (CIA):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4213" y="2133600"/>
            <a:ext cx="7705725" cy="314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de-DE" altLang="en-US" sz="1800" dirty="0" smtClean="0">
                <a:latin typeface="Calibri" pitchFamily="34" charset="0"/>
              </a:rPr>
              <a:t>Y</a:t>
            </a:r>
            <a:r>
              <a:rPr lang="de-DE" altLang="en-US" sz="1800" baseline="30000" dirty="0" smtClean="0">
                <a:latin typeface="Calibri" pitchFamily="34" charset="0"/>
              </a:rPr>
              <a:t>0</a:t>
            </a:r>
            <a:r>
              <a:rPr lang="de-DE" altLang="en-US" sz="1800" dirty="0" smtClean="0">
                <a:latin typeface="Calibri" pitchFamily="34" charset="0"/>
              </a:rPr>
              <a:t>, Y</a:t>
            </a:r>
            <a:r>
              <a:rPr lang="de-DE" altLang="en-US" sz="1800" baseline="30000" dirty="0" smtClean="0">
                <a:latin typeface="Calibri" pitchFamily="34" charset="0"/>
              </a:rPr>
              <a:t>1</a:t>
            </a:r>
            <a:r>
              <a:rPr lang="de-DE" altLang="en-US" sz="1800" dirty="0" smtClean="0">
                <a:latin typeface="Calibri" pitchFamily="34" charset="0"/>
              </a:rPr>
              <a:t>: potenzielle Outcomes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de-DE" altLang="en-US" sz="1800" dirty="0" smtClean="0">
                <a:latin typeface="Calibri" pitchFamily="34" charset="0"/>
              </a:rPr>
              <a:t>D: Treatment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de-DE" altLang="en-US" sz="1800" dirty="0" smtClean="0">
                <a:latin typeface="Calibri" pitchFamily="34" charset="0"/>
              </a:rPr>
              <a:t>X2, X3,…: statistisch kontrollierte, konfundierende Drittvariablen, die eine Scheinkorrelation/Suppressorbeziehung zwischen X1 (hier: D) und Y auslösen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Treatment-Status D ist unabhängig von den potentiellen Outcomes nach “statistischer Kontrolle” von X2, X3,...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e-DE" altLang="en-US" sz="1800" dirty="0" smtClean="0">
                <a:latin typeface="Calibri" pitchFamily="34" charset="0"/>
                <a:sym typeface="Wingdings" pitchFamily="2" charset="2"/>
              </a:rPr>
              <a:t>Durch statistische Kontrolle von X2, X3,...  kann der kausale Effekt von X1 auf Y bestimmt werden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705442"/>
              </p:ext>
            </p:extLst>
          </p:nvPr>
        </p:nvGraphicFramePr>
        <p:xfrm>
          <a:off x="2786063" y="1612900"/>
          <a:ext cx="25050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Formel" r:id="rId3" imgW="1269720" imgH="241200" progId="Equation.3">
                  <p:embed/>
                </p:oleObj>
              </mc:Choice>
              <mc:Fallback>
                <p:oleObj name="Formel" r:id="rId3" imgW="1269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1612900"/>
                        <a:ext cx="25050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1905000" y="6534150"/>
            <a:ext cx="5181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Die lineare Regression in der Notation potentieller Outcomes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282943"/>
              </p:ext>
            </p:extLst>
          </p:nvPr>
        </p:nvGraphicFramePr>
        <p:xfrm>
          <a:off x="3429000" y="5334000"/>
          <a:ext cx="52181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Formel" r:id="rId5" imgW="2844720" imgH="520560" progId="Equation.3">
                  <p:embed/>
                </p:oleObj>
              </mc:Choice>
              <mc:Fallback>
                <p:oleObj name="Formel" r:id="rId5" imgW="2844720" imgH="520560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34000"/>
                        <a:ext cx="5218112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134123"/>
              </p:ext>
            </p:extLst>
          </p:nvPr>
        </p:nvGraphicFramePr>
        <p:xfrm>
          <a:off x="874713" y="5381625"/>
          <a:ext cx="25050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Formel" r:id="rId7" imgW="1269720" imgH="241200" progId="Equation.3">
                  <p:embed/>
                </p:oleObj>
              </mc:Choice>
              <mc:Fallback>
                <p:oleObj name="Formel" r:id="rId7" imgW="1269720" imgH="241200" progId="Equation.3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5381625"/>
                        <a:ext cx="25050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6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2.6.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Grenzen und Probleme der statistischen Kontrolle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323850" y="1219200"/>
            <a:ext cx="8743950" cy="46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de-DE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Grenzen und Probleme der statistischen Kontrolle konfundierender Drittvariablen </a:t>
            </a:r>
            <a:endParaRPr lang="de-DE" b="1" i="1" dirty="0" smtClean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Häufig werden die falschen Variablen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kontrolliert („</a:t>
            </a:r>
            <a:r>
              <a:rPr lang="de-DE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overcontrol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bias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“ und „</a:t>
            </a:r>
            <a:r>
              <a:rPr lang="de-DE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endogenous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selection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bias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“)</a:t>
            </a:r>
            <a:endParaRPr lang="de-DE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Zwar wird die Gültigkeit der CIA umso plausibler, je mehr konfundierende Drittvariablen kontrolliert (Back-</a:t>
            </a:r>
            <a:r>
              <a:rPr lang="de-DE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door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paths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geschlossen) werden, aber es können nur diejenigen Drittvariablen aufgenommen werden, die beobachtbar sind und im Datensatz vorliegen</a:t>
            </a:r>
          </a:p>
          <a:p>
            <a:pPr marL="285750" indent="-285750"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Gültigkeit der CIA kann nicht statistisch überprüft werden 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/>
              </a:rPr>
              <a:t>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theoretische Argumente notwendig</a:t>
            </a:r>
          </a:p>
          <a:p>
            <a:pPr marL="285750" indent="-285750"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Auch wenn nach statistischer Kontrolle kein Effekt von X1 auf Y mehr nachgewiesen werden kann, könnte dennoch ein kausaler Effekt im Fall einer nicht kontrollierten Suppressorvariable </a:t>
            </a:r>
            <a:r>
              <a:rPr lang="de-DE" dirty="0">
                <a:latin typeface="Calibri" pitchFamily="34" charset="0"/>
                <a:ea typeface="Calibri" pitchFamily="34" charset="0"/>
                <a:cs typeface="Calibri" pitchFamily="34" charset="0"/>
              </a:rPr>
              <a:t>vorliegen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1905000" y="6534150"/>
            <a:ext cx="5181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Die lineare Regression in der Notation potentieller Outcomes</a:t>
            </a:r>
          </a:p>
        </p:txBody>
      </p:sp>
    </p:spTree>
    <p:extLst>
      <p:ext uri="{BB962C8B-B14F-4D97-AF65-F5344CB8AC3E}">
        <p14:creationId xmlns:p14="http://schemas.microsoft.com/office/powerpoint/2010/main" val="26432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533400" y="1203325"/>
            <a:ext cx="8077200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</a:rPr>
              <a:t>Verletzung der </a:t>
            </a:r>
            <a:r>
              <a:rPr lang="de-DE" altLang="de-DE" sz="1800" b="1" dirty="0" err="1" smtClean="0">
                <a:solidFill>
                  <a:srgbClr val="0033CC"/>
                </a:solidFill>
                <a:latin typeface="Calibri" pitchFamily="34" charset="0"/>
              </a:rPr>
              <a:t>Exogenitätsannahme</a:t>
            </a:r>
            <a:endParaRPr lang="de-DE" altLang="de-DE" sz="1800" b="1" dirty="0" smtClean="0">
              <a:solidFill>
                <a:srgbClr val="0033CC"/>
              </a:solidFill>
              <a:latin typeface="Calibri" pitchFamily="34" charset="0"/>
            </a:endParaRPr>
          </a:p>
          <a:p>
            <a:pPr eaLnBrk="1" hangingPunct="1">
              <a:lnSpc>
                <a:spcPct val="125000"/>
              </a:lnSpc>
              <a:spcAft>
                <a:spcPts val="600"/>
              </a:spcAft>
            </a:pPr>
            <a:r>
              <a:rPr lang="de-DE" altLang="de-DE" sz="1800" dirty="0" smtClean="0">
                <a:latin typeface="Calibri" pitchFamily="34" charset="0"/>
                <a:sym typeface="Wingdings" pitchFamily="2" charset="2"/>
              </a:rPr>
              <a:t>Annahme der “</a:t>
            </a:r>
            <a:r>
              <a:rPr lang="de-DE" altLang="de-DE" sz="1800" dirty="0" err="1" smtClean="0">
                <a:latin typeface="Calibri" pitchFamily="34" charset="0"/>
                <a:sym typeface="Wingdings" pitchFamily="2" charset="2"/>
              </a:rPr>
              <a:t>selection</a:t>
            </a:r>
            <a:r>
              <a:rPr lang="de-DE" altLang="de-DE" sz="1800" dirty="0" smtClean="0">
                <a:latin typeface="Calibri" pitchFamily="34" charset="0"/>
                <a:sym typeface="Wingdings" pitchFamily="2" charset="2"/>
              </a:rPr>
              <a:t> on observables” verletzt im Fall der “</a:t>
            </a:r>
            <a:r>
              <a:rPr lang="de-DE" altLang="de-DE" sz="1800" dirty="0" err="1" smtClean="0">
                <a:latin typeface="Calibri" pitchFamily="34" charset="0"/>
                <a:sym typeface="Wingdings" pitchFamily="2" charset="2"/>
              </a:rPr>
              <a:t>selection</a:t>
            </a:r>
            <a:r>
              <a:rPr lang="de-DE" altLang="de-DE" sz="1800" dirty="0" smtClean="0">
                <a:latin typeface="Calibri" pitchFamily="34" charset="0"/>
                <a:sym typeface="Wingdings" pitchFamily="2" charset="2"/>
              </a:rPr>
              <a:t> on </a:t>
            </a:r>
            <a:r>
              <a:rPr lang="de-DE" altLang="de-DE" sz="1800" dirty="0" err="1" smtClean="0">
                <a:latin typeface="Calibri" pitchFamily="34" charset="0"/>
                <a:sym typeface="Wingdings" pitchFamily="2" charset="2"/>
              </a:rPr>
              <a:t>unobservables</a:t>
            </a:r>
            <a:r>
              <a:rPr lang="de-DE" altLang="de-DE" sz="1800" dirty="0" smtClean="0">
                <a:latin typeface="Calibri" pitchFamily="34" charset="0"/>
                <a:sym typeface="Wingdings" pitchFamily="2" charset="2"/>
              </a:rPr>
              <a:t>”</a:t>
            </a: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endParaRPr lang="de-DE" altLang="de-DE" sz="1800" b="1" dirty="0" smtClean="0">
              <a:solidFill>
                <a:srgbClr val="0033CC"/>
              </a:solidFill>
              <a:latin typeface="Calibri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</a:rPr>
              <a:t>Linearitätsannahme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</a:pPr>
            <a:r>
              <a:rPr lang="de-DE" altLang="de-DE" sz="1800" dirty="0" smtClean="0">
                <a:latin typeface="Calibri" pitchFamily="34" charset="0"/>
                <a:sym typeface="Wingdings" pitchFamily="2" charset="2"/>
              </a:rPr>
              <a:t>Nichtlinearitäten können nicht vollständig über Polynome und Interaktionstermen erfasst werden (White, 1981)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à"/>
            </a:pP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de-DE" altLang="de-DE" sz="1800" b="1" dirty="0" err="1" smtClean="0">
                <a:solidFill>
                  <a:srgbClr val="0033CC"/>
                </a:solidFill>
                <a:latin typeface="Calibri" pitchFamily="34" charset="0"/>
              </a:rPr>
              <a:t>No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de-DE" altLang="de-DE" sz="1800" b="1" dirty="0" err="1" smtClean="0">
                <a:solidFill>
                  <a:srgbClr val="0033CC"/>
                </a:solidFill>
                <a:latin typeface="Calibri" pitchFamily="34" charset="0"/>
              </a:rPr>
              <a:t>common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de-DE" altLang="de-DE" sz="1800" b="1" dirty="0" err="1" smtClean="0">
                <a:solidFill>
                  <a:srgbClr val="0033CC"/>
                </a:solidFill>
                <a:latin typeface="Calibri" pitchFamily="34" charset="0"/>
              </a:rPr>
              <a:t>support</a:t>
            </a:r>
            <a:endParaRPr lang="de-DE" altLang="de-DE" sz="1800" b="1" dirty="0" smtClean="0">
              <a:solidFill>
                <a:srgbClr val="0033CC"/>
              </a:solidFill>
              <a:latin typeface="Calibri" pitchFamily="34" charset="0"/>
            </a:endParaRPr>
          </a:p>
          <a:p>
            <a:pPr eaLnBrk="1" hangingPunct="1">
              <a:lnSpc>
                <a:spcPct val="125000"/>
              </a:lnSpc>
              <a:spcAft>
                <a:spcPts val="600"/>
              </a:spcAft>
            </a:pPr>
            <a:r>
              <a:rPr lang="de-DE" altLang="de-DE" sz="1800" dirty="0" err="1" smtClean="0">
                <a:latin typeface="Calibri" pitchFamily="34" charset="0"/>
                <a:sym typeface="Wingdings" pitchFamily="2" charset="2"/>
              </a:rPr>
              <a:t>Linerare</a:t>
            </a:r>
            <a:r>
              <a:rPr lang="de-DE" altLang="de-DE" sz="1800" dirty="0" smtClean="0">
                <a:latin typeface="Calibri" pitchFamily="34" charset="0"/>
                <a:sym typeface="Wingdings" pitchFamily="2" charset="2"/>
              </a:rPr>
              <a:t> Extrapolation in Regionen ohne “</a:t>
            </a:r>
            <a:r>
              <a:rPr lang="de-DE" altLang="de-DE" sz="1800" dirty="0" err="1" smtClean="0">
                <a:latin typeface="Calibri" pitchFamily="34" charset="0"/>
                <a:sym typeface="Wingdings" pitchFamily="2" charset="2"/>
              </a:rPr>
              <a:t>common</a:t>
            </a:r>
            <a:r>
              <a:rPr lang="de-DE" altLang="de-DE" sz="1800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de-DE" altLang="de-DE" sz="1800" dirty="0" err="1" smtClean="0">
                <a:latin typeface="Calibri" pitchFamily="34" charset="0"/>
                <a:sym typeface="Wingdings" pitchFamily="2" charset="2"/>
              </a:rPr>
              <a:t>support</a:t>
            </a:r>
            <a:r>
              <a:rPr lang="de-DE" altLang="de-DE" sz="1800" dirty="0" smtClean="0">
                <a:latin typeface="Calibri" pitchFamily="34" charset="0"/>
                <a:sym typeface="Wingdings" pitchFamily="2" charset="2"/>
              </a:rPr>
              <a:t>”, in denen entweder nur Individuen mit Treatment oder nur Personen ohne Treatment beobachtet werden  keine Vergleichbarkeit garantiert</a:t>
            </a: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buFont typeface="Wingdings" pitchFamily="2" charset="2"/>
              <a:buNone/>
            </a:pPr>
            <a:endParaRPr lang="de-DE" altLang="de-DE" sz="1800" dirty="0">
              <a:latin typeface="Calibri" pitchFamily="34" charset="0"/>
            </a:endParaRP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algn="ctr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2.7.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Grenzen der linearen Regression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1905000" y="6534150"/>
            <a:ext cx="5181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Die lineare Regression in der Notation potentieller Outcomes</a:t>
            </a:r>
          </a:p>
        </p:txBody>
      </p:sp>
    </p:spTree>
    <p:extLst>
      <p:ext uri="{BB962C8B-B14F-4D97-AF65-F5344CB8AC3E}">
        <p14:creationId xmlns:p14="http://schemas.microsoft.com/office/powerpoint/2010/main" val="40653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81000" y="838200"/>
            <a:ext cx="83058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363" indent="-360363" eaLnBrk="1" hangingPunct="1">
              <a:lnSpc>
                <a:spcPct val="110000"/>
              </a:lnSpc>
              <a:spcAft>
                <a:spcPct val="60000"/>
              </a:spcAft>
              <a:buFontTx/>
              <a:buNone/>
              <a:tabLst>
                <a:tab pos="442913" algn="l"/>
              </a:tabLst>
            </a:pPr>
            <a:r>
              <a:rPr lang="en-US" altLang="de-DE" sz="1800" u="sng" smtClean="0">
                <a:latin typeface="Calibri" pitchFamily="34" charset="0"/>
              </a:rPr>
              <a:t>MLR</a:t>
            </a:r>
            <a:r>
              <a:rPr lang="en-US" altLang="de-DE" sz="1800" u="sng" smtClean="0">
                <a:latin typeface="Calibri" pitchFamily="34" charset="0"/>
                <a:sym typeface="Wingdings" pitchFamily="2" charset="2"/>
              </a:rPr>
              <a:t>1:</a:t>
            </a:r>
            <a:r>
              <a:rPr lang="en-US" altLang="de-DE" sz="1800" smtClean="0">
                <a:latin typeface="Calibri" pitchFamily="34" charset="0"/>
                <a:sym typeface="Wingdings" pitchFamily="2" charset="2"/>
              </a:rPr>
              <a:t> Das Regressionsmodell der Grundgesamtheit ist linear in den Parametern:</a:t>
            </a:r>
          </a:p>
          <a:p>
            <a:pPr marL="360363" indent="-360363" eaLnBrk="1" hangingPunct="1">
              <a:lnSpc>
                <a:spcPct val="110000"/>
              </a:lnSpc>
              <a:spcAft>
                <a:spcPct val="60000"/>
              </a:spcAft>
              <a:buFontTx/>
              <a:buNone/>
              <a:tabLst>
                <a:tab pos="442913" algn="l"/>
              </a:tabLst>
            </a:pPr>
            <a:endParaRPr lang="en-US" altLang="de-DE" sz="1800" smtClean="0">
              <a:latin typeface="Calibri" pitchFamily="34" charset="0"/>
              <a:sym typeface="Wingdings" pitchFamily="2" charset="2"/>
            </a:endParaRPr>
          </a:p>
          <a:p>
            <a:pPr marL="360363" indent="-360363" eaLnBrk="1" hangingPunct="1">
              <a:lnSpc>
                <a:spcPct val="110000"/>
              </a:lnSpc>
              <a:spcAft>
                <a:spcPct val="60000"/>
              </a:spcAft>
              <a:buFontTx/>
              <a:buNone/>
              <a:tabLst>
                <a:tab pos="442913" algn="l"/>
              </a:tabLst>
            </a:pPr>
            <a:r>
              <a:rPr lang="en-US" altLang="de-DE" sz="1800" u="sng" smtClean="0">
                <a:latin typeface="Calibri" pitchFamily="34" charset="0"/>
              </a:rPr>
              <a:t>MLR2:</a:t>
            </a:r>
            <a:r>
              <a:rPr lang="en-US" altLang="de-DE" sz="1800" smtClean="0">
                <a:latin typeface="Calibri" pitchFamily="34" charset="0"/>
              </a:rPr>
              <a:t> Uns liegt eine Zufallsstichprobe (Größe n) der interessierenden Grundgesamtheit vor {(x</a:t>
            </a:r>
            <a:r>
              <a:rPr lang="en-US" altLang="de-DE" sz="1800" baseline="-25000" smtClean="0">
                <a:latin typeface="Calibri" pitchFamily="34" charset="0"/>
              </a:rPr>
              <a:t>i</a:t>
            </a:r>
            <a:r>
              <a:rPr lang="en-US" altLang="de-DE" sz="1800" smtClean="0">
                <a:latin typeface="Calibri" pitchFamily="34" charset="0"/>
              </a:rPr>
              <a:t>, y</a:t>
            </a:r>
            <a:r>
              <a:rPr lang="en-US" altLang="de-DE" sz="1800" baseline="-25000" smtClean="0">
                <a:latin typeface="Calibri" pitchFamily="34" charset="0"/>
              </a:rPr>
              <a:t>i</a:t>
            </a:r>
            <a:r>
              <a:rPr lang="en-US" altLang="de-DE" sz="1800" smtClean="0">
                <a:latin typeface="Calibri" pitchFamily="34" charset="0"/>
              </a:rPr>
              <a:t>): i=1, 2, …, n}</a:t>
            </a:r>
            <a:r>
              <a:rPr lang="en-US" altLang="de-DE" sz="1800" smtClean="0">
                <a:latin typeface="Calibri" pitchFamily="34" charset="0"/>
                <a:sym typeface="Wingdings" pitchFamily="2" charset="2"/>
              </a:rPr>
              <a:t> </a:t>
            </a:r>
            <a:r>
              <a:rPr lang="en-US" altLang="de-DE" sz="1800" smtClean="0">
                <a:latin typeface="Calibri" pitchFamily="34" charset="0"/>
              </a:rPr>
              <a:t>Regressionsmodell der Stichprobe:</a:t>
            </a:r>
          </a:p>
          <a:p>
            <a:pPr marL="360363" indent="-360363" eaLnBrk="1" hangingPunct="1">
              <a:lnSpc>
                <a:spcPct val="110000"/>
              </a:lnSpc>
              <a:spcAft>
                <a:spcPct val="60000"/>
              </a:spcAft>
              <a:buFontTx/>
              <a:buNone/>
              <a:tabLst>
                <a:tab pos="442913" algn="l"/>
              </a:tabLst>
            </a:pPr>
            <a:r>
              <a:rPr lang="en-US" altLang="de-DE" sz="1800" smtClean="0">
                <a:latin typeface="Calibri" pitchFamily="34" charset="0"/>
              </a:rPr>
              <a:t> </a:t>
            </a:r>
          </a:p>
          <a:p>
            <a:pPr marL="360363" indent="-360363" eaLnBrk="1" hangingPunct="1">
              <a:lnSpc>
                <a:spcPct val="110000"/>
              </a:lnSpc>
              <a:spcAft>
                <a:spcPct val="60000"/>
              </a:spcAft>
              <a:buFontTx/>
              <a:buNone/>
              <a:tabLst>
                <a:tab pos="442913" algn="l"/>
              </a:tabLst>
            </a:pPr>
            <a:r>
              <a:rPr lang="en-US" altLang="de-DE" sz="1800" u="sng" smtClean="0">
                <a:latin typeface="Calibri" pitchFamily="34" charset="0"/>
              </a:rPr>
              <a:t>MLR3:</a:t>
            </a:r>
            <a:r>
              <a:rPr lang="en-US" altLang="de-DE" sz="1800" smtClean="0">
                <a:latin typeface="Calibri" pitchFamily="34" charset="0"/>
              </a:rPr>
              <a:t> In der Stichprobe ist keine der erklärenden Variablen x</a:t>
            </a:r>
            <a:r>
              <a:rPr lang="en-US" altLang="de-DE" sz="1800" baseline="-25000" smtClean="0">
                <a:latin typeface="Calibri" pitchFamily="34" charset="0"/>
              </a:rPr>
              <a:t>1</a:t>
            </a:r>
            <a:r>
              <a:rPr lang="en-US" altLang="de-DE" sz="1800" smtClean="0">
                <a:latin typeface="Calibri" pitchFamily="34" charset="0"/>
              </a:rPr>
              <a:t>, x</a:t>
            </a:r>
            <a:r>
              <a:rPr lang="en-US" altLang="de-DE" sz="1800" baseline="-25000" smtClean="0">
                <a:latin typeface="Calibri" pitchFamily="34" charset="0"/>
              </a:rPr>
              <a:t>2 </a:t>
            </a:r>
            <a:r>
              <a:rPr lang="en-US" altLang="de-DE" sz="1800" smtClean="0">
                <a:latin typeface="Calibri" pitchFamily="34" charset="0"/>
              </a:rPr>
              <a:t>,…x</a:t>
            </a:r>
            <a:r>
              <a:rPr lang="en-US" altLang="de-DE" sz="1800" baseline="-25000" smtClean="0">
                <a:latin typeface="Calibri" pitchFamily="34" charset="0"/>
              </a:rPr>
              <a:t>k</a:t>
            </a:r>
            <a:r>
              <a:rPr lang="en-US" altLang="de-DE" sz="1800" smtClean="0">
                <a:latin typeface="Calibri" pitchFamily="34" charset="0"/>
              </a:rPr>
              <a:t> konstant und es gibt auch keine linearen Abhängigkeitsverhältnisse zwischen ihnen </a:t>
            </a:r>
          </a:p>
          <a:p>
            <a:pPr marL="360363" indent="-360363" eaLnBrk="1" hangingPunct="1">
              <a:lnSpc>
                <a:spcPct val="110000"/>
              </a:lnSpc>
              <a:spcAft>
                <a:spcPct val="60000"/>
              </a:spcAft>
              <a:buFontTx/>
              <a:buNone/>
              <a:tabLst>
                <a:tab pos="442913" algn="l"/>
              </a:tabLst>
            </a:pPr>
            <a:r>
              <a:rPr lang="en-US" altLang="de-DE" sz="1800" u="sng" smtClean="0">
                <a:solidFill>
                  <a:srgbClr val="FF0000"/>
                </a:solidFill>
                <a:latin typeface="Calibri" pitchFamily="34" charset="0"/>
              </a:rPr>
              <a:t>MLR4:</a:t>
            </a:r>
            <a:r>
              <a:rPr lang="en-US" altLang="de-DE" sz="1800" smtClean="0">
                <a:solidFill>
                  <a:srgbClr val="FF0000"/>
                </a:solidFill>
                <a:latin typeface="Calibri" pitchFamily="34" charset="0"/>
              </a:rPr>
              <a:t> Zentrale Annahme der CMI (conditional mean independence)/Exogenität: </a:t>
            </a:r>
          </a:p>
          <a:p>
            <a:pPr marL="360363" indent="-360363" eaLnBrk="1" hangingPunct="1">
              <a:lnSpc>
                <a:spcPct val="110000"/>
              </a:lnSpc>
              <a:spcAft>
                <a:spcPct val="60000"/>
              </a:spcAft>
              <a:buFontTx/>
              <a:buNone/>
              <a:tabLst>
                <a:tab pos="442913" algn="l"/>
              </a:tabLst>
            </a:pPr>
            <a:r>
              <a:rPr lang="en-US" altLang="de-DE" sz="1800" smtClean="0">
                <a:solidFill>
                  <a:srgbClr val="FF0000"/>
                </a:solidFill>
                <a:latin typeface="Calibri" pitchFamily="34" charset="0"/>
              </a:rPr>
              <a:t>		</a:t>
            </a:r>
            <a:r>
              <a:rPr lang="en-US" altLang="de-DE" sz="1800" smtClean="0">
                <a:latin typeface="Calibri" pitchFamily="34" charset="0"/>
              </a:rPr>
              <a:t>E(</a:t>
            </a:r>
            <a:r>
              <a:rPr lang="en-US" altLang="de-DE" sz="1800" i="1" smtClean="0">
                <a:latin typeface="Calibri" pitchFamily="34" charset="0"/>
              </a:rPr>
              <a:t>u|x</a:t>
            </a:r>
            <a:r>
              <a:rPr lang="en-US" altLang="de-DE" sz="1800" i="1" baseline="-25000" smtClean="0">
                <a:latin typeface="Calibri" pitchFamily="34" charset="0"/>
              </a:rPr>
              <a:t>1</a:t>
            </a:r>
            <a:r>
              <a:rPr lang="en-US" altLang="de-DE" sz="1800" smtClean="0">
                <a:latin typeface="Calibri" pitchFamily="34" charset="0"/>
              </a:rPr>
              <a:t>, </a:t>
            </a:r>
            <a:r>
              <a:rPr lang="en-US" altLang="de-DE" sz="1800" i="1" smtClean="0">
                <a:latin typeface="Calibri" pitchFamily="34" charset="0"/>
              </a:rPr>
              <a:t>x</a:t>
            </a:r>
            <a:r>
              <a:rPr lang="en-US" altLang="de-DE" sz="1800" i="1" baseline="-25000" smtClean="0">
                <a:latin typeface="Calibri" pitchFamily="34" charset="0"/>
              </a:rPr>
              <a:t>2 </a:t>
            </a:r>
            <a:r>
              <a:rPr lang="en-US" altLang="de-DE" sz="1800" smtClean="0">
                <a:latin typeface="Calibri" pitchFamily="34" charset="0"/>
              </a:rPr>
              <a:t>,…</a:t>
            </a:r>
            <a:r>
              <a:rPr lang="en-US" altLang="de-DE" sz="1800" i="1" smtClean="0">
                <a:latin typeface="Calibri" pitchFamily="34" charset="0"/>
              </a:rPr>
              <a:t>x</a:t>
            </a:r>
            <a:r>
              <a:rPr lang="en-US" altLang="de-DE" sz="1800" i="1" baseline="-25000" smtClean="0">
                <a:latin typeface="Calibri" pitchFamily="34" charset="0"/>
              </a:rPr>
              <a:t>k</a:t>
            </a:r>
            <a:r>
              <a:rPr lang="en-US" altLang="de-DE" sz="1800" smtClean="0">
                <a:latin typeface="Calibri" pitchFamily="34" charset="0"/>
              </a:rPr>
              <a:t>) = 0</a:t>
            </a:r>
          </a:p>
          <a:p>
            <a:pPr marL="360363" indent="-360363" eaLnBrk="1" hangingPunct="1">
              <a:lnSpc>
                <a:spcPct val="110000"/>
              </a:lnSpc>
              <a:spcAft>
                <a:spcPct val="60000"/>
              </a:spcAft>
              <a:buFontTx/>
              <a:buNone/>
              <a:tabLst>
                <a:tab pos="442913" algn="l"/>
              </a:tabLst>
            </a:pPr>
            <a:endParaRPr lang="en-US" altLang="de-DE" sz="1800" smtClean="0">
              <a:latin typeface="Calibri" pitchFamily="34" charset="0"/>
            </a:endParaRPr>
          </a:p>
          <a:p>
            <a:pPr marL="360363" indent="-360363" eaLnBrk="1" hangingPunct="1">
              <a:lnSpc>
                <a:spcPct val="110000"/>
              </a:lnSpc>
              <a:spcAft>
                <a:spcPct val="60000"/>
              </a:spcAft>
              <a:buFontTx/>
              <a:buNone/>
              <a:tabLst>
                <a:tab pos="442913" algn="l"/>
              </a:tabLst>
            </a:pPr>
            <a:r>
              <a:rPr lang="en-US" altLang="de-DE" sz="1800" smtClean="0">
                <a:latin typeface="Calibri" pitchFamily="34" charset="0"/>
              </a:rPr>
              <a:t>MLR1-MLR4 </a:t>
            </a:r>
            <a:r>
              <a:rPr lang="en-US" altLang="de-DE" sz="1800" smtClean="0">
                <a:latin typeface="Calibri" pitchFamily="34" charset="0"/>
                <a:sym typeface="Wingdings" pitchFamily="2" charset="2"/>
              </a:rPr>
              <a:t></a:t>
            </a:r>
            <a:r>
              <a:rPr lang="en-US" altLang="de-DE" sz="1800" smtClean="0">
                <a:latin typeface="Calibri" pitchFamily="34" charset="0"/>
              </a:rPr>
              <a:t>Erwartungstreue/Unverzerrtheit des OLS-Schätzers:</a:t>
            </a: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381000" y="32146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de-DE"/>
          </a:p>
        </p:txBody>
      </p:sp>
      <p:graphicFrame>
        <p:nvGraphicFramePr>
          <p:cNvPr id="19460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24175" y="6096000"/>
          <a:ext cx="22685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Formel" r:id="rId4" imgW="1562100" imgH="266700" progId="Equation.3">
                  <p:embed/>
                </p:oleObj>
              </mc:Choice>
              <mc:Fallback>
                <p:oleObj name="Formel" r:id="rId4" imgW="15621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6096000"/>
                        <a:ext cx="22685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66800" y="1379538"/>
          <a:ext cx="30480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Formel" r:id="rId6" imgW="2133600" imgH="215900" progId="Equation.3">
                  <p:embed/>
                </p:oleObj>
              </mc:Choice>
              <mc:Fallback>
                <p:oleObj name="Formel" r:id="rId6" imgW="2133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9538"/>
                        <a:ext cx="30480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4"/>
          <p:cNvGraphicFramePr>
            <a:graphicFrameLocks noChangeAspect="1"/>
          </p:cNvGraphicFramePr>
          <p:nvPr/>
        </p:nvGraphicFramePr>
        <p:xfrm>
          <a:off x="1228725" y="2676525"/>
          <a:ext cx="33337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Formel" r:id="rId8" imgW="2286000" imgH="215900" progId="Equation.3">
                  <p:embed/>
                </p:oleObj>
              </mc:Choice>
              <mc:Fallback>
                <p:oleObj name="Formel" r:id="rId8" imgW="2286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676525"/>
                        <a:ext cx="333375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de-DE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Wdh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.: Annahmen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der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multiplen linearen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Regression</a:t>
            </a:r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Wdh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.) Annahmen der multiplen linearen Regression</a:t>
            </a:r>
          </a:p>
        </p:txBody>
      </p:sp>
    </p:spTree>
    <p:extLst>
      <p:ext uri="{BB962C8B-B14F-4D97-AF65-F5344CB8AC3E}">
        <p14:creationId xmlns:p14="http://schemas.microsoft.com/office/powerpoint/2010/main" val="5563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05800" cy="5257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Aft>
                <a:spcPct val="60000"/>
              </a:spcAft>
              <a:buFontTx/>
              <a:buNone/>
              <a:defRPr/>
            </a:pPr>
            <a:r>
              <a:rPr lang="de-DE" sz="1800" u="sng" dirty="0" smtClean="0">
                <a:latin typeface="Calibri" pitchFamily="34" charset="0"/>
                <a:sym typeface="Wingdings" pitchFamily="2" charset="2"/>
              </a:rPr>
              <a:t>Zusätzliche Annahme MLR5:</a:t>
            </a:r>
            <a:r>
              <a:rPr lang="de-DE" sz="1800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de-DE" sz="1800" dirty="0" smtClean="0">
                <a:latin typeface="Calibri" pitchFamily="34" charset="0"/>
              </a:rPr>
              <a:t>Var(u|x</a:t>
            </a:r>
            <a:r>
              <a:rPr lang="de-DE" sz="1800" baseline="-25000" dirty="0" smtClean="0">
                <a:latin typeface="Calibri" pitchFamily="34" charset="0"/>
              </a:rPr>
              <a:t>1</a:t>
            </a:r>
            <a:r>
              <a:rPr lang="de-DE" sz="1800" dirty="0" smtClean="0">
                <a:latin typeface="Calibri" pitchFamily="34" charset="0"/>
              </a:rPr>
              <a:t>, x</a:t>
            </a:r>
            <a:r>
              <a:rPr lang="de-DE" sz="1800" baseline="-25000" dirty="0" smtClean="0">
                <a:latin typeface="Calibri" pitchFamily="34" charset="0"/>
              </a:rPr>
              <a:t>2</a:t>
            </a:r>
            <a:r>
              <a:rPr lang="de-DE" sz="1800" dirty="0" smtClean="0">
                <a:latin typeface="Calibri" pitchFamily="34" charset="0"/>
              </a:rPr>
              <a:t>,…, </a:t>
            </a:r>
            <a:r>
              <a:rPr lang="de-DE" sz="1800" dirty="0" err="1" smtClean="0">
                <a:latin typeface="Calibri" pitchFamily="34" charset="0"/>
              </a:rPr>
              <a:t>x</a:t>
            </a:r>
            <a:r>
              <a:rPr lang="de-DE" sz="1800" baseline="-25000" dirty="0" err="1" smtClean="0">
                <a:latin typeface="Calibri" pitchFamily="34" charset="0"/>
              </a:rPr>
              <a:t>k</a:t>
            </a:r>
            <a:r>
              <a:rPr lang="de-DE" sz="1800" dirty="0" smtClean="0">
                <a:latin typeface="Calibri" pitchFamily="34" charset="0"/>
              </a:rPr>
              <a:t>)=σ</a:t>
            </a:r>
            <a:r>
              <a:rPr lang="de-DE" sz="1800" baseline="30000" dirty="0" smtClean="0">
                <a:latin typeface="Calibri" pitchFamily="34" charset="0"/>
              </a:rPr>
              <a:t>2</a:t>
            </a:r>
            <a:r>
              <a:rPr lang="de-DE" sz="1800" dirty="0" smtClean="0">
                <a:latin typeface="Calibri" pitchFamily="34" charset="0"/>
              </a:rPr>
              <a:t>=</a:t>
            </a:r>
            <a:r>
              <a:rPr lang="de-DE" sz="1800" dirty="0" err="1" smtClean="0">
                <a:latin typeface="Calibri" pitchFamily="34" charset="0"/>
              </a:rPr>
              <a:t>const</a:t>
            </a:r>
            <a:r>
              <a:rPr lang="de-DE" sz="1800" dirty="0" smtClean="0">
                <a:latin typeface="Calibri" pitchFamily="34" charset="0"/>
              </a:rPr>
              <a:t>. (</a:t>
            </a:r>
            <a:r>
              <a:rPr lang="de-DE" sz="1800" dirty="0" err="1" smtClean="0">
                <a:latin typeface="Calibri" pitchFamily="34" charset="0"/>
              </a:rPr>
              <a:t>Homoskedastizität</a:t>
            </a:r>
            <a:r>
              <a:rPr lang="de-DE" sz="1800" dirty="0" smtClean="0">
                <a:latin typeface="Calibri" pitchFamily="34" charset="0"/>
              </a:rPr>
              <a:t>) </a:t>
            </a:r>
            <a:r>
              <a:rPr lang="de-DE" sz="1800" dirty="0" smtClean="0">
                <a:latin typeface="Calibri" pitchFamily="34" charset="0"/>
                <a:sym typeface="Wingdings" pitchFamily="2" charset="2"/>
              </a:rPr>
              <a:t> impliziert, dass Var(</a:t>
            </a:r>
            <a:r>
              <a:rPr lang="de-DE" sz="1800" dirty="0" err="1" smtClean="0">
                <a:latin typeface="Calibri" pitchFamily="34" charset="0"/>
                <a:sym typeface="Wingdings" pitchFamily="2" charset="2"/>
              </a:rPr>
              <a:t>y</a:t>
            </a:r>
            <a:r>
              <a:rPr lang="de-DE" sz="1800" dirty="0" err="1" smtClean="0">
                <a:latin typeface="Calibri" pitchFamily="34" charset="0"/>
              </a:rPr>
              <a:t>|x</a:t>
            </a:r>
            <a:r>
              <a:rPr lang="de-DE" sz="1800" dirty="0" smtClean="0">
                <a:latin typeface="Calibri" pitchFamily="34" charset="0"/>
              </a:rPr>
              <a:t>)=σ</a:t>
            </a:r>
            <a:r>
              <a:rPr lang="de-DE" sz="1800" baseline="30000" dirty="0" smtClean="0">
                <a:latin typeface="Calibri" pitchFamily="34" charset="0"/>
              </a:rPr>
              <a:t>2</a:t>
            </a:r>
            <a:r>
              <a:rPr lang="de-DE" sz="1800" dirty="0" smtClean="0">
                <a:latin typeface="Calibri" pitchFamily="34" charset="0"/>
              </a:rPr>
              <a:t>=</a:t>
            </a:r>
            <a:r>
              <a:rPr lang="de-DE" sz="1800" dirty="0" err="1" smtClean="0">
                <a:latin typeface="Calibri" pitchFamily="34" charset="0"/>
              </a:rPr>
              <a:t>const</a:t>
            </a:r>
            <a:r>
              <a:rPr lang="de-DE" sz="1800" dirty="0" smtClean="0">
                <a:latin typeface="Calibri" pitchFamily="34" charset="0"/>
              </a:rPr>
              <a:t>.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itchFamily="2" charset="2"/>
              <a:buChar char="à"/>
              <a:defRPr/>
            </a:pPr>
            <a:r>
              <a:rPr lang="de-DE" sz="1800" dirty="0" smtClean="0">
                <a:latin typeface="Calibri" pitchFamily="34" charset="0"/>
                <a:sym typeface="Wingdings" pitchFamily="2" charset="2"/>
              </a:rPr>
              <a:t>Diese Annahme MLR5 ist nicht notwendig für die </a:t>
            </a:r>
            <a:r>
              <a:rPr lang="de-DE" sz="1800" dirty="0" err="1" smtClean="0">
                <a:latin typeface="Calibri" pitchFamily="34" charset="0"/>
                <a:sym typeface="Wingdings" pitchFamily="2" charset="2"/>
              </a:rPr>
              <a:t>Unverzerrtheit</a:t>
            </a:r>
            <a:r>
              <a:rPr lang="de-DE" sz="1800" dirty="0" smtClean="0">
                <a:latin typeface="Calibri" pitchFamily="34" charset="0"/>
                <a:sym typeface="Wingdings" pitchFamily="2" charset="2"/>
              </a:rPr>
              <a:t> des OLS-Schätzers, sondern dient nur einer einfacheren Berechnung der Varianzen des OLS-Schätzers</a:t>
            </a:r>
          </a:p>
          <a:p>
            <a:pPr marL="0" indent="0" eaLnBrk="1" hangingPunct="1">
              <a:lnSpc>
                <a:spcPct val="120000"/>
              </a:lnSpc>
              <a:spcAft>
                <a:spcPct val="60000"/>
              </a:spcAft>
              <a:buFont typeface="Wingdings" pitchFamily="2" charset="2"/>
              <a:buChar char="à"/>
              <a:defRPr/>
            </a:pPr>
            <a:endParaRPr lang="de-DE" sz="1800" dirty="0" smtClean="0">
              <a:latin typeface="Calibri" pitchFamily="34" charset="0"/>
              <a:sym typeface="Wingdings" pitchFamily="2" charset="2"/>
            </a:endParaRPr>
          </a:p>
          <a:p>
            <a:pPr marL="0" indent="0" eaLnBrk="1" hangingPunct="1">
              <a:lnSpc>
                <a:spcPct val="120000"/>
              </a:lnSpc>
              <a:spcAft>
                <a:spcPct val="60000"/>
              </a:spcAft>
              <a:buFontTx/>
              <a:buNone/>
              <a:defRPr/>
            </a:pPr>
            <a:r>
              <a:rPr lang="de-DE" sz="1800" u="sng" dirty="0" smtClean="0">
                <a:latin typeface="Calibri" pitchFamily="34" charset="0"/>
                <a:sym typeface="Wingdings" pitchFamily="2" charset="2"/>
              </a:rPr>
              <a:t>Zusätzliche Annahme </a:t>
            </a:r>
            <a:r>
              <a:rPr lang="de-DE" sz="1800" u="sng" dirty="0" smtClean="0">
                <a:latin typeface="Calibri" pitchFamily="34" charset="0"/>
              </a:rPr>
              <a:t>MLR6:</a:t>
            </a:r>
            <a:r>
              <a:rPr lang="de-DE" sz="1800" i="1" dirty="0" smtClean="0"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u ist normalverteilt, d.h. u ~ Normal(0, σ</a:t>
            </a:r>
            <a:r>
              <a:rPr lang="de-DE" sz="1800" baseline="30000" dirty="0" smtClean="0">
                <a:latin typeface="Calibri" pitchFamily="34" charset="0"/>
              </a:rPr>
              <a:t>2</a:t>
            </a:r>
            <a:r>
              <a:rPr lang="de-DE" sz="1800" dirty="0" smtClean="0">
                <a:latin typeface="Calibri" pitchFamily="34" charset="0"/>
              </a:rPr>
              <a:t>) </a:t>
            </a:r>
            <a:r>
              <a:rPr lang="de-DE" sz="1800" dirty="0" smtClean="0">
                <a:latin typeface="Calibri" pitchFamily="34" charset="0"/>
                <a:sym typeface="Wingdings" pitchFamily="2" charset="2"/>
              </a:rPr>
              <a:t> impliziert: </a:t>
            </a:r>
            <a:r>
              <a:rPr lang="de-DE" sz="1800" dirty="0" err="1" smtClean="0">
                <a:latin typeface="Calibri" pitchFamily="34" charset="0"/>
              </a:rPr>
              <a:t>y|x</a:t>
            </a:r>
            <a:r>
              <a:rPr lang="de-DE" sz="1800" dirty="0" smtClean="0">
                <a:latin typeface="Calibri" pitchFamily="34" charset="0"/>
              </a:rPr>
              <a:t> ~ Normal(b</a:t>
            </a:r>
            <a:r>
              <a:rPr lang="de-DE" sz="1800" baseline="-25000" dirty="0" smtClean="0">
                <a:latin typeface="Calibri" pitchFamily="34" charset="0"/>
              </a:rPr>
              <a:t>0</a:t>
            </a:r>
            <a:r>
              <a:rPr lang="de-DE" sz="1800" dirty="0" smtClean="0">
                <a:latin typeface="Calibri" pitchFamily="34" charset="0"/>
              </a:rPr>
              <a:t> + b</a:t>
            </a:r>
            <a:r>
              <a:rPr lang="de-DE" sz="1800" baseline="-25000" dirty="0" smtClean="0">
                <a:latin typeface="Calibri" pitchFamily="34" charset="0"/>
              </a:rPr>
              <a:t>1</a:t>
            </a:r>
            <a:r>
              <a:rPr lang="de-DE" sz="1800" dirty="0" smtClean="0">
                <a:latin typeface="Calibri" pitchFamily="34" charset="0"/>
              </a:rPr>
              <a:t>x</a:t>
            </a:r>
            <a:r>
              <a:rPr lang="de-DE" sz="1800" baseline="-25000" dirty="0" smtClean="0">
                <a:latin typeface="Calibri" pitchFamily="34" charset="0"/>
              </a:rPr>
              <a:t>1</a:t>
            </a:r>
            <a:r>
              <a:rPr lang="de-DE" sz="1800" dirty="0" smtClean="0">
                <a:latin typeface="Calibri" pitchFamily="34" charset="0"/>
              </a:rPr>
              <a:t> +…+ </a:t>
            </a:r>
            <a:r>
              <a:rPr lang="de-DE" sz="1800" dirty="0" err="1" smtClean="0">
                <a:latin typeface="Calibri" pitchFamily="34" charset="0"/>
              </a:rPr>
              <a:t>b</a:t>
            </a:r>
            <a:r>
              <a:rPr lang="de-DE" sz="1800" baseline="-25000" dirty="0" err="1" smtClean="0">
                <a:latin typeface="Calibri" pitchFamily="34" charset="0"/>
              </a:rPr>
              <a:t>k</a:t>
            </a:r>
            <a:r>
              <a:rPr lang="de-DE" sz="1800" dirty="0" err="1" smtClean="0">
                <a:latin typeface="Calibri" pitchFamily="34" charset="0"/>
              </a:rPr>
              <a:t>x</a:t>
            </a:r>
            <a:r>
              <a:rPr lang="de-DE" sz="1800" baseline="-25000" dirty="0" err="1" smtClean="0">
                <a:latin typeface="Calibri" pitchFamily="34" charset="0"/>
              </a:rPr>
              <a:t>k</a:t>
            </a:r>
            <a:r>
              <a:rPr lang="de-DE" sz="1800" dirty="0" smtClean="0">
                <a:latin typeface="Calibri" pitchFamily="34" charset="0"/>
              </a:rPr>
              <a:t>, σ</a:t>
            </a:r>
            <a:r>
              <a:rPr lang="de-DE" sz="1800" baseline="30000" dirty="0" smtClean="0">
                <a:latin typeface="Calibri" pitchFamily="34" charset="0"/>
              </a:rPr>
              <a:t>2</a:t>
            </a:r>
            <a:r>
              <a:rPr lang="de-DE" sz="1800" dirty="0" smtClean="0">
                <a:latin typeface="Calibri" pitchFamily="34" charset="0"/>
              </a:rPr>
              <a:t>)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itchFamily="2" charset="2"/>
              <a:buChar char="à"/>
              <a:defRPr/>
            </a:pPr>
            <a:r>
              <a:rPr lang="de-DE" sz="1800" dirty="0" smtClean="0">
                <a:latin typeface="Calibri" pitchFamily="34" charset="0"/>
                <a:sym typeface="Wingdings" pitchFamily="2" charset="2"/>
              </a:rPr>
              <a:t>Zusätzliche Normalverteilungsannahme zur Erleichterung der statistischen Inferenz 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itchFamily="2" charset="2"/>
              <a:buChar char="à"/>
              <a:defRPr/>
            </a:pPr>
            <a:endParaRPr lang="de-DE" sz="1800" dirty="0" smtClean="0">
              <a:latin typeface="Calibri" pitchFamily="34" charset="0"/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itchFamily="2" charset="2"/>
              <a:buChar char="à"/>
              <a:defRPr/>
            </a:pPr>
            <a:r>
              <a:rPr lang="de-DE" sz="1800" dirty="0" smtClean="0">
                <a:latin typeface="Calibri" pitchFamily="34" charset="0"/>
              </a:rPr>
              <a:t>MLR1-MLR6 entspricht den Annahmen des sogenannten “klassischen linearen Regressionsmodells”</a:t>
            </a:r>
            <a:endParaRPr lang="de-DE" sz="1800" dirty="0" smtClean="0">
              <a:latin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de-DE" altLang="de-DE" sz="3000" dirty="0" err="1">
                <a:solidFill>
                  <a:schemeClr val="bg1"/>
                </a:solidFill>
                <a:latin typeface="Calibri" pitchFamily="34" charset="0"/>
              </a:rPr>
              <a:t>Wdh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.: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Annahmen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der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multiplen linearen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Regression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II </a:t>
            </a: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Wdh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.) Annahmen der multiplen linearen Regression</a:t>
            </a:r>
          </a:p>
        </p:txBody>
      </p:sp>
    </p:spTree>
    <p:extLst>
      <p:ext uri="{BB962C8B-B14F-4D97-AF65-F5344CB8AC3E}">
        <p14:creationId xmlns:p14="http://schemas.microsoft.com/office/powerpoint/2010/main" val="6340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(1) Die lineare Regression und kausale Graphen</a:t>
            </a:r>
          </a:p>
        </p:txBody>
      </p:sp>
      <p:sp>
        <p:nvSpPr>
          <p:cNvPr id="1536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1428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1177925"/>
            <a:ext cx="7705725" cy="4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de-DE" altLang="de-DE" sz="1800" u="sng" dirty="0" smtClean="0">
                <a:latin typeface="Calibri" pitchFamily="34" charset="0"/>
                <a:cs typeface="Arial" charset="0"/>
              </a:rPr>
              <a:t>Schätzung des kausalen Effekts von X1 auf Y:</a:t>
            </a:r>
            <a:endParaRPr lang="de-DE" altLang="de-DE" sz="1800" u="sng" dirty="0">
              <a:latin typeface="Calibri" pitchFamily="34" charset="0"/>
              <a:cs typeface="Arial" charset="0"/>
            </a:endParaRPr>
          </a:p>
        </p:txBody>
      </p:sp>
      <p:sp>
        <p:nvSpPr>
          <p:cNvPr id="19459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1.1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. Schätzung des kausalen Effekts von X1 auf Y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19461" name="Oval 8"/>
          <p:cNvSpPr>
            <a:spLocks noChangeArrowheads="1"/>
          </p:cNvSpPr>
          <p:nvPr/>
        </p:nvSpPr>
        <p:spPr bwMode="auto">
          <a:xfrm>
            <a:off x="59055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19462" name="Text Box 11"/>
          <p:cNvSpPr txBox="1">
            <a:spLocks noChangeArrowheads="1"/>
          </p:cNvSpPr>
          <p:nvPr/>
        </p:nvSpPr>
        <p:spPr bwMode="auto">
          <a:xfrm>
            <a:off x="1981200" y="2789238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cs typeface="Arial" charset="0"/>
              </a:rPr>
              <a:t>X1</a:t>
            </a:r>
          </a:p>
        </p:txBody>
      </p:sp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6057900" y="2789238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cs typeface="Arial" charset="0"/>
              </a:rPr>
              <a:t>Y</a:t>
            </a:r>
          </a:p>
        </p:txBody>
      </p:sp>
      <p:sp>
        <p:nvSpPr>
          <p:cNvPr id="19464" name="Line 22"/>
          <p:cNvSpPr>
            <a:spLocks noChangeShapeType="1"/>
          </p:cNvSpPr>
          <p:nvPr/>
        </p:nvSpPr>
        <p:spPr bwMode="auto">
          <a:xfrm>
            <a:off x="2438400" y="2971800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38990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7705725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defRPr/>
            </a:pPr>
            <a:r>
              <a:rPr lang="de-DE" u="sng" dirty="0" smtClean="0">
                <a:latin typeface="Calibri" pitchFamily="34" charset="0"/>
                <a:cs typeface="Arial" charset="0"/>
              </a:rPr>
              <a:t>Welche weiteren Variablen müssen im Modell kontrolliert werden, um den kausalen Effekt von X1 auf Y zu schätzen?</a:t>
            </a:r>
          </a:p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defRPr/>
            </a:pPr>
            <a:r>
              <a:rPr lang="de-DE" b="1" dirty="0" smtClean="0">
                <a:solidFill>
                  <a:srgbClr val="00B050"/>
                </a:solidFill>
                <a:latin typeface="Calibri" pitchFamily="34" charset="0"/>
                <a:cs typeface="Arial" charset="0"/>
              </a:rPr>
              <a:t>(i) Irrelevante Variablen, die keinen eigenständigen Effekt auf Y haben müssen nicht kontrolliert werden.</a:t>
            </a:r>
          </a:p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defRPr/>
            </a:pPr>
            <a:r>
              <a:rPr lang="de-DE" i="1" dirty="0" smtClean="0">
                <a:latin typeface="Calibri" pitchFamily="34" charset="0"/>
                <a:cs typeface="Arial" charset="0"/>
              </a:rPr>
              <a:t>Beispiel:</a:t>
            </a:r>
            <a:endParaRPr lang="de-DE" i="1" dirty="0">
              <a:latin typeface="Calibri" pitchFamily="34" charset="0"/>
              <a:cs typeface="Arial" charset="0"/>
            </a:endParaRPr>
          </a:p>
        </p:txBody>
      </p:sp>
      <p:sp>
        <p:nvSpPr>
          <p:cNvPr id="21507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1.1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. Schätzung des kausalen Effekts von X1 auf Y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2362200" y="40084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5905500" y="40084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86000" y="3703637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Calibri" pitchFamily="34" charset="0"/>
                <a:cs typeface="Arial" charset="0"/>
              </a:rPr>
              <a:t>X1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6057900" y="3902075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cs typeface="Arial" charset="0"/>
              </a:rPr>
              <a:t>Y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2438400" y="4084637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3670300" y="2959626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cs typeface="Arial" charset="0"/>
              </a:rPr>
              <a:t>X2</a:t>
            </a:r>
            <a:endParaRPr lang="de-DE" altLang="de-DE" sz="1800" dirty="0">
              <a:latin typeface="Calibri" pitchFamily="34" charset="0"/>
              <a:cs typeface="Arial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98500" y="3639105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cs typeface="Arial" charset="0"/>
              </a:rPr>
              <a:t>X3</a:t>
            </a:r>
            <a:endParaRPr lang="de-DE" altLang="de-DE" sz="1800" dirty="0">
              <a:latin typeface="Calibri" pitchFamily="34" charset="0"/>
              <a:cs typeface="Arial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8382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990600" y="4110035"/>
            <a:ext cx="1371600" cy="476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657600" y="5029200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smtClean="0">
                <a:latin typeface="Calibri" pitchFamily="34" charset="0"/>
                <a:cs typeface="Arial" charset="0"/>
              </a:rPr>
              <a:t>X4</a:t>
            </a:r>
            <a:endParaRPr lang="de-DE" altLang="de-DE" sz="1800" dirty="0">
              <a:latin typeface="Calibri" pitchFamily="34" charset="0"/>
              <a:cs typeface="Arial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37211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2514600" y="4114800"/>
            <a:ext cx="120650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698500" y="5638800"/>
            <a:ext cx="79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latin typeface="Calibri" panose="020F0502020204030204" pitchFamily="34" charset="0"/>
              </a:rPr>
              <a:t>Begründung: X2, X3 und X4 haben keinen eigenständigen Einfluss auf Y nach Kontrolle von X1. Folglich sind sie nicht im Fehlerterm und können auch nicht eine Verletzung der Exogenitätsannahme E(u/x)=0 bewirken.</a:t>
            </a:r>
            <a:endParaRPr lang="de-DE" sz="1400" i="1" dirty="0">
              <a:latin typeface="Calibri" panose="020F0502020204030204" pitchFamily="34" charset="0"/>
            </a:endParaRPr>
          </a:p>
        </p:txBody>
      </p:sp>
      <p:sp>
        <p:nvSpPr>
          <p:cNvPr id="1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13680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7705725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defRPr/>
            </a:pPr>
            <a:r>
              <a:rPr lang="de-DE" u="sng" dirty="0" smtClean="0">
                <a:latin typeface="Calibri" pitchFamily="34" charset="0"/>
                <a:cs typeface="Arial" charset="0"/>
              </a:rPr>
              <a:t>Welche weiteren Variablen müssen im Modell kontrolliert werden, um den kausalen Effekt von X1 auf Y zu schätzen?</a:t>
            </a:r>
          </a:p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defRPr/>
            </a:pPr>
            <a:r>
              <a:rPr lang="de-DE" b="1" dirty="0" smtClean="0">
                <a:solidFill>
                  <a:srgbClr val="00B050"/>
                </a:solidFill>
                <a:latin typeface="Calibri" pitchFamily="34" charset="0"/>
                <a:cs typeface="Arial" charset="0"/>
              </a:rPr>
              <a:t>(ii) Andere eigenständige Einflüsse auf Y müssen nicht kontrolliert werden, d.h. es ist kein vollständiges Erklärungsmodell notwendig.</a:t>
            </a:r>
          </a:p>
          <a:p>
            <a:pPr marL="0" indent="0" eaLnBrk="1" hangingPunct="1">
              <a:lnSpc>
                <a:spcPct val="120000"/>
              </a:lnSpc>
              <a:spcAft>
                <a:spcPct val="25000"/>
              </a:spcAft>
              <a:defRPr/>
            </a:pPr>
            <a:r>
              <a:rPr lang="de-DE" i="1" dirty="0" smtClean="0">
                <a:latin typeface="Calibri" pitchFamily="34" charset="0"/>
                <a:cs typeface="Arial" charset="0"/>
              </a:rPr>
              <a:t>Beispiel:</a:t>
            </a:r>
            <a:endParaRPr lang="de-DE" i="1" dirty="0">
              <a:latin typeface="Calibri" pitchFamily="34" charset="0"/>
              <a:cs typeface="Arial" charset="0"/>
            </a:endParaRPr>
          </a:p>
        </p:txBody>
      </p:sp>
      <p:sp>
        <p:nvSpPr>
          <p:cNvPr id="21507" name="Rectangle 30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1.1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</a:rPr>
              <a:t>. Schätzung des kausalen Effekts von X1 auf Y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98500" y="5638800"/>
            <a:ext cx="79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latin typeface="Calibri" panose="020F0502020204030204" pitchFamily="34" charset="0"/>
              </a:rPr>
              <a:t>Begründung: X2, X3 und X4 haben zwar einen eigenständigen Einfluss auf Y nach Kontrolle von X1. Da sie jedoch mit X1 unkorreliert sind, ist die </a:t>
            </a:r>
            <a:r>
              <a:rPr lang="de-DE" sz="1400" i="1" dirty="0">
                <a:latin typeface="Calibri" panose="020F0502020204030204" pitchFamily="34" charset="0"/>
              </a:rPr>
              <a:t>Exogenitätsannahme E(u/x)=0 nicht </a:t>
            </a:r>
            <a:r>
              <a:rPr lang="de-DE" sz="1400" i="1" dirty="0" smtClean="0">
                <a:latin typeface="Calibri" panose="020F0502020204030204" pitchFamily="34" charset="0"/>
              </a:rPr>
              <a:t>verletzt.</a:t>
            </a:r>
            <a:endParaRPr lang="de-DE" sz="1400" i="1" dirty="0">
              <a:latin typeface="Calibri" panose="020F0502020204030204" pitchFamily="34" charset="0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2362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59055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981200" y="278923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X1</a:t>
            </a: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6057900" y="278923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2438400" y="2971800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981200" y="3443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981200" y="4129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X3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981200" y="4891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X4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V="1">
            <a:off x="2438400" y="3048000"/>
            <a:ext cx="3543300" cy="5794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V="1">
            <a:off x="2476500" y="3154363"/>
            <a:ext cx="3429000" cy="11588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V="1">
            <a:off x="2438400" y="3154363"/>
            <a:ext cx="3581400" cy="19208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23622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4" name="Oval 6"/>
          <p:cNvSpPr>
            <a:spLocks noChangeArrowheads="1"/>
          </p:cNvSpPr>
          <p:nvPr/>
        </p:nvSpPr>
        <p:spPr bwMode="auto">
          <a:xfrm>
            <a:off x="2362200" y="4267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3622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Block II - </a:t>
            </a:r>
            <a:fld id="{27FA306F-5D86-4EA9-99D3-F30159654640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Die lineare Regression und kausale Graphen</a:t>
            </a:r>
          </a:p>
        </p:txBody>
      </p:sp>
    </p:spTree>
    <p:extLst>
      <p:ext uri="{BB962C8B-B14F-4D97-AF65-F5344CB8AC3E}">
        <p14:creationId xmlns:p14="http://schemas.microsoft.com/office/powerpoint/2010/main" val="21934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2425</Words>
  <Application>Microsoft Office PowerPoint</Application>
  <PresentationFormat>Bildschirmpräsentation (4:3)</PresentationFormat>
  <Paragraphs>317</Paragraphs>
  <Slides>36</Slides>
  <Notes>15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8" baseType="lpstr">
      <vt:lpstr>Standarddesign</vt:lpstr>
      <vt:lpstr>Formel</vt:lpstr>
      <vt:lpstr>(II) Die Regressionsanalyse aus Perspektive der modernen Kausalanalyse</vt:lpstr>
      <vt:lpstr>PowerPoint-Präsentation</vt:lpstr>
      <vt:lpstr>Wdh.: Annahmen der multiplen linearen Regression</vt:lpstr>
      <vt:lpstr>PowerPoint-Präsentation</vt:lpstr>
      <vt:lpstr>PowerPoint-Präsentation</vt:lpstr>
      <vt:lpstr>(1) Die lineare Regression und kausale Graphen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(2) Die lineare Regression in der Notation potentieller Outcomes</vt:lpstr>
      <vt:lpstr>PowerPoint-Präsentation</vt:lpstr>
      <vt:lpstr>PowerPoint-Präsentation</vt:lpstr>
      <vt:lpstr>2.2. Überführung ins Regressionsmodell</vt:lpstr>
      <vt:lpstr>PowerPoint-Präsentation</vt:lpstr>
      <vt:lpstr>PowerPoint-Präsentation</vt:lpstr>
      <vt:lpstr>2.5. Conditional Independence Assumption (CIA)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Michael Gebel</cp:lastModifiedBy>
  <cp:revision>575</cp:revision>
  <cp:lastPrinted>2014-10-10T15:27:09Z</cp:lastPrinted>
  <dcterms:created xsi:type="dcterms:W3CDTF">1601-01-01T00:00:00Z</dcterms:created>
  <dcterms:modified xsi:type="dcterms:W3CDTF">2017-11-14T21:00:28Z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