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58" r:id="rId2"/>
    <p:sldId id="682" r:id="rId3"/>
    <p:sldId id="704" r:id="rId4"/>
    <p:sldId id="683" r:id="rId5"/>
    <p:sldId id="712" r:id="rId6"/>
    <p:sldId id="706" r:id="rId7"/>
    <p:sldId id="690" r:id="rId8"/>
    <p:sldId id="691" r:id="rId9"/>
    <p:sldId id="713" r:id="rId10"/>
    <p:sldId id="716" r:id="rId11"/>
    <p:sldId id="717" r:id="rId12"/>
    <p:sldId id="692" r:id="rId13"/>
    <p:sldId id="718" r:id="rId14"/>
    <p:sldId id="707" r:id="rId15"/>
    <p:sldId id="693" r:id="rId16"/>
    <p:sldId id="694" r:id="rId17"/>
    <p:sldId id="695" r:id="rId18"/>
    <p:sldId id="708" r:id="rId19"/>
    <p:sldId id="696" r:id="rId20"/>
    <p:sldId id="697" r:id="rId21"/>
    <p:sldId id="709" r:id="rId22"/>
    <p:sldId id="698" r:id="rId23"/>
    <p:sldId id="715" r:id="rId24"/>
    <p:sldId id="699" r:id="rId25"/>
  </p:sldIdLst>
  <p:sldSz cx="9144000" cy="6858000" type="screen4x3"/>
  <p:notesSz cx="6724650" cy="97742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60"/>
  </p:normalViewPr>
  <p:slideViewPr>
    <p:cSldViewPr>
      <p:cViewPr>
        <p:scale>
          <a:sx n="50" d="100"/>
          <a:sy n="50" d="100"/>
        </p:scale>
        <p:origin x="-37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3288" y="-114"/>
      </p:cViewPr>
      <p:guideLst>
        <p:guide orient="horz" pos="3079"/>
        <p:guide pos="21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BDA4336-AF90-4B0E-9E4E-3438D0E823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64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13063" cy="48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43438"/>
            <a:ext cx="5381625" cy="4397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83700"/>
            <a:ext cx="291306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2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EDB109AA-D5DE-4D56-B34C-4D7D6D2F736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35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4638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331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4638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5963" indent="-220663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31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003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75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4763" indent="-220663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F0A5FD4-0DA2-4690-BBB3-25CCA73CE6CE}" type="slidenum">
              <a:rPr lang="de-DE" altLang="de-DE" sz="1300" smtClean="0"/>
              <a:pPr>
                <a:spcBef>
                  <a:spcPct val="0"/>
                </a:spcBef>
              </a:pPr>
              <a:t>1</a:t>
            </a:fld>
            <a:endParaRPr lang="de-DE" altLang="de-DE" sz="13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077B3-7CD2-4DE9-AAAE-019FD1D3AC0D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91088" cy="366871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78" y="4661430"/>
            <a:ext cx="4934523" cy="4354287"/>
          </a:xfrm>
        </p:spPr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3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6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14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18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15963" indent="-2730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0172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43050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84375" indent="-219075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415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987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559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175" indent="-219075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13DB04E-E50D-43A8-A665-36598C0DA269}" type="slidenum">
              <a:rPr lang="de-DE" altLang="de-DE" sz="1300" smtClean="0"/>
              <a:pPr>
                <a:spcBef>
                  <a:spcPct val="0"/>
                </a:spcBef>
              </a:pPr>
              <a:t>21</a:t>
            </a:fld>
            <a:endParaRPr lang="de-DE" altLang="de-DE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63588"/>
            <a:ext cx="4889500" cy="3668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60900"/>
            <a:ext cx="4933950" cy="435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B29C-6110-4495-95F9-D1099C48F7B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3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103B1-3096-468D-87E4-5C3498D4C8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2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9F85A-F359-4355-89A2-CAF0F8F579E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308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0F32A8-0EE9-4AA5-9991-0F4E226D771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0865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86ACB-1C68-4A4C-9089-89C6FD7054C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1590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04EB-31EF-466B-AC31-7187661A6DA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50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93E5-DC04-4E45-8281-2FB2EF88001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18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6EDF-1CC1-4635-AA1C-59458C3328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5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FFB3-B2E1-48A8-BCF0-89692017380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1E76-DCC4-4C22-ADDB-244411758A4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41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EAC35-406A-418A-8D33-355EC2A134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16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AB73-A5CB-4EF7-85E0-26E9EE95F1E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74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(I) Multivariate lineare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AC8A8-20BF-415A-B344-8AEDC646729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26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4FDAECA-5152-4AB2-8C3E-91112979102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087563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sz="3000" dirty="0" smtClean="0">
                <a:solidFill>
                  <a:schemeClr val="bg1"/>
                </a:solidFill>
                <a:latin typeface="Calibri" pitchFamily="34" charset="0"/>
              </a:rPr>
              <a:t>(V) Einführung in </a:t>
            </a:r>
            <a:r>
              <a:rPr lang="de-DE" sz="3000" dirty="0" err="1" smtClean="0">
                <a:solidFill>
                  <a:schemeClr val="bg1"/>
                </a:solidFill>
                <a:latin typeface="Calibri" pitchFamily="34" charset="0"/>
              </a:rPr>
              <a:t>Instrumentvariablenschätzer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7696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1800" dirty="0">
                <a:latin typeface="Calibri" pitchFamily="34" charset="0"/>
              </a:rPr>
              <a:t>GESIS Workshop „Einführung in Methoden der modernen Kausalanalyse“</a:t>
            </a: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15.–17. </a:t>
            </a:r>
            <a:r>
              <a:rPr lang="de-DE" altLang="de-DE" sz="1800" dirty="0" smtClean="0">
                <a:latin typeface="Calibri" pitchFamily="34" charset="0"/>
              </a:rPr>
              <a:t>Novemb</a:t>
            </a:r>
            <a:r>
              <a:rPr lang="de-DE" altLang="de-DE" sz="1800" dirty="0" smtClean="0">
                <a:latin typeface="Calibri" pitchFamily="34" charset="0"/>
              </a:rPr>
              <a:t>er 2017, </a:t>
            </a:r>
            <a:r>
              <a:rPr lang="de-DE" altLang="de-DE" sz="1800" dirty="0">
                <a:latin typeface="Calibri" pitchFamily="34" charset="0"/>
              </a:rPr>
              <a:t>GESIS, Köln</a:t>
            </a:r>
          </a:p>
          <a:p>
            <a:pPr eaLnBrk="1" hangingPunct="1">
              <a:lnSpc>
                <a:spcPct val="80000"/>
              </a:lnSpc>
            </a:pPr>
            <a:endParaRPr lang="de-DE" altLang="de-DE" sz="36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800" dirty="0" smtClean="0">
                <a:latin typeface="Calibri" pitchFamily="34" charset="0"/>
              </a:rPr>
              <a:t>Prof. Dr. Michael Gebel</a:t>
            </a:r>
          </a:p>
          <a:p>
            <a:pPr eaLnBrk="1" hangingPunct="1">
              <a:lnSpc>
                <a:spcPct val="80000"/>
              </a:lnSpc>
            </a:pP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e-DE" altLang="de-DE" sz="1600" dirty="0" smtClean="0">
                <a:latin typeface="Calibri" pitchFamily="34" charset="0"/>
              </a:rPr>
              <a:t>Lehrstuhl für Soziologie, insbesondere Methoden der empirischen Sozialforschung</a:t>
            </a:r>
            <a:endParaRPr lang="de-DE" altLang="de-DE" sz="18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de-DE" altLang="de-DE" sz="1600" dirty="0" smtClean="0">
              <a:latin typeface="Calibri" pitchFamily="34" charset="0"/>
            </a:endParaRPr>
          </a:p>
        </p:txBody>
      </p:sp>
      <p:pic>
        <p:nvPicPr>
          <p:cNvPr id="13317" name="Grafik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165850"/>
            <a:ext cx="2862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152400" y="990600"/>
            <a:ext cx="86868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>
              <a:lnSpc>
                <a:spcPct val="125000"/>
              </a:lnSpc>
              <a:spcBef>
                <a:spcPct val="50000"/>
              </a:spcBef>
              <a:defRPr u="sng">
                <a:latin typeface="Calibri" panose="020F0502020204030204" pitchFamily="34" charset="0"/>
              </a:defRPr>
            </a:lvl1pPr>
          </a:lstStyle>
          <a:p>
            <a:r>
              <a:rPr lang="de-DE" altLang="de-DE" dirty="0" smtClean="0"/>
              <a:t>Eine invalide Instrumentvariable Z kann in eine valide Instrumentvariable transformiert werden, indem der entsprechende Pfad blockiert wird:</a:t>
            </a:r>
            <a:endParaRPr lang="de-DE" altLang="de-DE" dirty="0"/>
          </a:p>
        </p:txBody>
      </p:sp>
      <p:sp>
        <p:nvSpPr>
          <p:cNvPr id="443422" name="Line 30"/>
          <p:cNvSpPr>
            <a:spLocks noChangeShapeType="1"/>
          </p:cNvSpPr>
          <p:nvPr/>
        </p:nvSpPr>
        <p:spPr bwMode="auto">
          <a:xfrm flipV="1">
            <a:off x="2133600" y="2386012"/>
            <a:ext cx="1981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4038600" y="201930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>
                <a:solidFill>
                  <a:srgbClr val="FF0000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443424" name="Oval 32"/>
          <p:cNvSpPr>
            <a:spLocks noChangeArrowheads="1"/>
          </p:cNvSpPr>
          <p:nvPr/>
        </p:nvSpPr>
        <p:spPr bwMode="auto">
          <a:xfrm>
            <a:off x="4114800" y="23098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43425" name="Line 33"/>
          <p:cNvSpPr>
            <a:spLocks noChangeShapeType="1"/>
          </p:cNvSpPr>
          <p:nvPr/>
        </p:nvSpPr>
        <p:spPr bwMode="auto">
          <a:xfrm>
            <a:off x="4267200" y="2386012"/>
            <a:ext cx="1447800" cy="914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Transformation invalider in valide IV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1706562" y="2133600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b="1" dirty="0">
                <a:solidFill>
                  <a:srgbClr val="00B050"/>
                </a:solidFill>
                <a:latin typeface="Calibri" panose="020F0502020204030204" pitchFamily="34" charset="0"/>
              </a:rPr>
              <a:t>Z</a:t>
            </a:r>
          </a:p>
        </p:txBody>
      </p:sp>
      <p:sp>
        <p:nvSpPr>
          <p:cNvPr id="39" name="Line 65"/>
          <p:cNvSpPr>
            <a:spLocks noChangeShapeType="1"/>
          </p:cNvSpPr>
          <p:nvPr/>
        </p:nvSpPr>
        <p:spPr bwMode="auto">
          <a:xfrm>
            <a:off x="2057400" y="2462212"/>
            <a:ext cx="1036638" cy="895628"/>
          </a:xfrm>
          <a:prstGeom prst="line">
            <a:avLst/>
          </a:prstGeom>
          <a:noFill/>
          <a:ln w="31750">
            <a:solidFill>
              <a:srgbClr val="00B050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1981200" y="2286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175938" y="33528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099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6143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3099738" y="2971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5614338" y="2971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5614338" y="4419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5546153" y="45100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 flipV="1">
            <a:off x="3175937" y="34290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9" name="Oval 50"/>
          <p:cNvSpPr>
            <a:spLocks noChangeArrowheads="1"/>
          </p:cNvSpPr>
          <p:nvPr/>
        </p:nvSpPr>
        <p:spPr bwMode="auto">
          <a:xfrm>
            <a:off x="4402531" y="38748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4318938" y="40152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 flipV="1">
            <a:off x="5690538" y="34290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 flipV="1">
            <a:off x="4547538" y="34290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Freeform 68"/>
          <p:cNvSpPr>
            <a:spLocks/>
          </p:cNvSpPr>
          <p:nvPr/>
        </p:nvSpPr>
        <p:spPr bwMode="auto">
          <a:xfrm rot="1214936" flipV="1">
            <a:off x="2857700" y="3942288"/>
            <a:ext cx="2737100" cy="1183350"/>
          </a:xfrm>
          <a:custGeom>
            <a:avLst/>
            <a:gdLst>
              <a:gd name="T0" fmla="*/ 0 w 2256"/>
              <a:gd name="T1" fmla="*/ 2147483647 h 584"/>
              <a:gd name="T2" fmla="*/ 2147483647 w 2256"/>
              <a:gd name="T3" fmla="*/ 2147483647 h 584"/>
              <a:gd name="T4" fmla="*/ 2147483647 w 2256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3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3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Instrumentvariablen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400800" y="2843212"/>
            <a:ext cx="22098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Hier: Blockade des </a:t>
            </a:r>
            <a:r>
              <a:rPr lang="de-DE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Frontdoor</a:t>
            </a: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-Path via H</a:t>
            </a:r>
            <a:endParaRPr lang="de-DE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152400" y="990600"/>
            <a:ext cx="86868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>
              <a:lnSpc>
                <a:spcPct val="125000"/>
              </a:lnSpc>
              <a:spcBef>
                <a:spcPct val="50000"/>
              </a:spcBef>
              <a:defRPr u="sng">
                <a:latin typeface="Calibri" panose="020F0502020204030204" pitchFamily="34" charset="0"/>
              </a:defRPr>
            </a:lvl1pPr>
          </a:lstStyle>
          <a:p>
            <a:r>
              <a:rPr lang="de-DE" altLang="de-DE" dirty="0" smtClean="0"/>
              <a:t>Eine invalide Instrumentvariable Z kann in eine valide Instrumentvariable transformiert werden, indem der entsprechende Pfad blockiert wird:</a:t>
            </a:r>
            <a:endParaRPr lang="de-DE" altLang="de-DE" dirty="0"/>
          </a:p>
        </p:txBody>
      </p:sp>
      <p:sp>
        <p:nvSpPr>
          <p:cNvPr id="443422" name="Line 30"/>
          <p:cNvSpPr>
            <a:spLocks noChangeShapeType="1"/>
          </p:cNvSpPr>
          <p:nvPr/>
        </p:nvSpPr>
        <p:spPr bwMode="auto">
          <a:xfrm flipV="1">
            <a:off x="3873165" y="4693442"/>
            <a:ext cx="1741174" cy="89255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415965" y="5566787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FF0000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443424" name="Oval 32"/>
          <p:cNvSpPr>
            <a:spLocks noChangeArrowheads="1"/>
          </p:cNvSpPr>
          <p:nvPr/>
        </p:nvSpPr>
        <p:spPr bwMode="auto">
          <a:xfrm>
            <a:off x="3789233" y="555703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443425" name="Line 33"/>
          <p:cNvSpPr>
            <a:spLocks noChangeShapeType="1"/>
          </p:cNvSpPr>
          <p:nvPr/>
        </p:nvSpPr>
        <p:spPr bwMode="auto">
          <a:xfrm flipH="1" flipV="1">
            <a:off x="2057398" y="2502929"/>
            <a:ext cx="1808034" cy="308306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2.2. Transformation invalider in valide IV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1706562" y="2133600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b="1" dirty="0">
                <a:solidFill>
                  <a:srgbClr val="00B050"/>
                </a:solidFill>
                <a:latin typeface="Calibri" panose="020F0502020204030204" pitchFamily="34" charset="0"/>
              </a:rPr>
              <a:t>Z</a:t>
            </a:r>
          </a:p>
        </p:txBody>
      </p:sp>
      <p:sp>
        <p:nvSpPr>
          <p:cNvPr id="39" name="Line 65"/>
          <p:cNvSpPr>
            <a:spLocks noChangeShapeType="1"/>
          </p:cNvSpPr>
          <p:nvPr/>
        </p:nvSpPr>
        <p:spPr bwMode="auto">
          <a:xfrm>
            <a:off x="2133600" y="2380972"/>
            <a:ext cx="1036638" cy="895628"/>
          </a:xfrm>
          <a:prstGeom prst="line">
            <a:avLst/>
          </a:prstGeom>
          <a:noFill/>
          <a:ln w="31750">
            <a:solidFill>
              <a:srgbClr val="00B050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1981200" y="2286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175938" y="33528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0997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5614338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3099738" y="2971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5614338" y="2971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5614338" y="4419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5546153" y="45100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 flipV="1">
            <a:off x="3175937" y="34290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9" name="Oval 50"/>
          <p:cNvSpPr>
            <a:spLocks noChangeArrowheads="1"/>
          </p:cNvSpPr>
          <p:nvPr/>
        </p:nvSpPr>
        <p:spPr bwMode="auto">
          <a:xfrm>
            <a:off x="4402531" y="38748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4318938" y="40152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 flipV="1">
            <a:off x="5690538" y="34290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 flipV="1">
            <a:off x="4547538" y="34290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Freeform 68"/>
          <p:cNvSpPr>
            <a:spLocks/>
          </p:cNvSpPr>
          <p:nvPr/>
        </p:nvSpPr>
        <p:spPr bwMode="auto">
          <a:xfrm rot="1214936" flipV="1">
            <a:off x="2857700" y="3942288"/>
            <a:ext cx="2737100" cy="1183350"/>
          </a:xfrm>
          <a:custGeom>
            <a:avLst/>
            <a:gdLst>
              <a:gd name="T0" fmla="*/ 0 w 2256"/>
              <a:gd name="T1" fmla="*/ 2147483647 h 584"/>
              <a:gd name="T2" fmla="*/ 2147483647 w 2256"/>
              <a:gd name="T3" fmla="*/ 2147483647 h 584"/>
              <a:gd name="T4" fmla="*/ 2147483647 w 2256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30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31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Instrumentvariablen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400800" y="2843212"/>
            <a:ext cx="22098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Hier: Blockade des </a:t>
            </a:r>
            <a:r>
              <a:rPr lang="de-DE" sz="1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Backdoor</a:t>
            </a:r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-Path via H</a:t>
            </a:r>
            <a:endParaRPr lang="de-DE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Quellen und Beispiele für Instrumentvariablen</a:t>
            </a:r>
            <a:endParaRPr lang="de-DE" altLang="de-DE" sz="3000" kern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39750" y="1143000"/>
            <a:ext cx="770572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Quellen für die Auswahl von Instrumenten: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>
                <a:latin typeface="Calibri" panose="020F0502020204030204" pitchFamily="34" charset="0"/>
              </a:rPr>
              <a:t>G</a:t>
            </a:r>
            <a:r>
              <a:rPr lang="de-DE" altLang="de-DE" dirty="0" smtClean="0">
                <a:latin typeface="Calibri" panose="020F0502020204030204" pitchFamily="34" charset="0"/>
              </a:rPr>
              <a:t>eschickte </a:t>
            </a:r>
            <a:r>
              <a:rPr lang="de-DE" altLang="de-DE" dirty="0">
                <a:latin typeface="Calibri" panose="020F0502020204030204" pitchFamily="34" charset="0"/>
              </a:rPr>
              <a:t>Kombination von Theorie und Datensammlung: aus theoretischer Überlegung ergibt sich verfügbare Variable, die zwar das Treatment, aber nicht das Outcome beeinflusst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Exogene </a:t>
            </a:r>
            <a:r>
              <a:rPr lang="de-DE" altLang="de-DE" dirty="0">
                <a:latin typeface="Calibri" panose="020F0502020204030204" pitchFamily="34" charset="0"/>
              </a:rPr>
              <a:t>Variation: z.B. Politikintervention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i="1" u="sng" dirty="0">
                <a:latin typeface="Calibri" panose="020F0502020204030204" pitchFamily="34" charset="0"/>
              </a:rPr>
              <a:t>Beispiel: Effekt der Bildung auf das Einkommen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 D: </a:t>
            </a:r>
            <a:r>
              <a:rPr lang="de-DE" altLang="de-DE" dirty="0" err="1">
                <a:latin typeface="Calibri" panose="020F0502020204030204" pitchFamily="34" charset="0"/>
              </a:rPr>
              <a:t>college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attainment</a:t>
            </a:r>
            <a:r>
              <a:rPr lang="de-DE" altLang="de-DE" dirty="0">
                <a:latin typeface="Calibri" panose="020F0502020204030204" pitchFamily="34" charset="0"/>
              </a:rPr>
              <a:t>, Y: </a:t>
            </a:r>
            <a:r>
              <a:rPr lang="de-DE" altLang="de-DE" dirty="0" err="1">
                <a:latin typeface="Calibri" panose="020F0502020204030204" pitchFamily="34" charset="0"/>
              </a:rPr>
              <a:t>income</a:t>
            </a:r>
            <a:r>
              <a:rPr lang="de-DE" altLang="de-DE" dirty="0">
                <a:latin typeface="Calibri" panose="020F0502020204030204" pitchFamily="34" charset="0"/>
              </a:rPr>
              <a:t>, IV </a:t>
            </a:r>
            <a:r>
              <a:rPr lang="de-DE" altLang="de-DE" dirty="0" err="1" smtClean="0">
                <a:latin typeface="Calibri" panose="020F0502020204030204" pitchFamily="34" charset="0"/>
              </a:rPr>
              <a:t>Z„college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proximity</a:t>
            </a:r>
            <a:r>
              <a:rPr lang="de-DE" altLang="de-DE" dirty="0">
                <a:latin typeface="Calibri" panose="020F0502020204030204" pitchFamily="34" charset="0"/>
              </a:rPr>
              <a:t>“ (Card 1995)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smtClean="0">
                <a:latin typeface="Calibri" panose="020F0502020204030204" pitchFamily="34" charset="0"/>
              </a:rPr>
              <a:t>D: </a:t>
            </a:r>
            <a:r>
              <a:rPr lang="de-DE" altLang="de-DE" dirty="0" err="1">
                <a:latin typeface="Calibri" panose="020F0502020204030204" pitchFamily="34" charset="0"/>
              </a:rPr>
              <a:t>education</a:t>
            </a:r>
            <a:r>
              <a:rPr lang="de-DE" altLang="de-DE" dirty="0">
                <a:latin typeface="Calibri" panose="020F0502020204030204" pitchFamily="34" charset="0"/>
              </a:rPr>
              <a:t>, Y: </a:t>
            </a:r>
            <a:r>
              <a:rPr lang="de-DE" altLang="de-DE" dirty="0" err="1">
                <a:latin typeface="Calibri" panose="020F0502020204030204" pitchFamily="34" charset="0"/>
              </a:rPr>
              <a:t>income</a:t>
            </a:r>
            <a:r>
              <a:rPr lang="de-DE" altLang="de-DE" dirty="0">
                <a:latin typeface="Calibri" panose="020F0502020204030204" pitchFamily="34" charset="0"/>
              </a:rPr>
              <a:t>, IV </a:t>
            </a:r>
            <a:r>
              <a:rPr lang="de-DE" altLang="de-DE" dirty="0" smtClean="0">
                <a:latin typeface="Calibri" panose="020F0502020204030204" pitchFamily="34" charset="0"/>
              </a:rPr>
              <a:t>Z „</a:t>
            </a:r>
            <a:r>
              <a:rPr lang="de-DE" altLang="de-DE" dirty="0" err="1" smtClean="0">
                <a:latin typeface="Calibri" panose="020F0502020204030204" pitchFamily="34" charset="0"/>
              </a:rPr>
              <a:t>month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of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birth</a:t>
            </a:r>
            <a:r>
              <a:rPr lang="de-DE" altLang="de-DE" dirty="0">
                <a:latin typeface="Calibri" panose="020F0502020204030204" pitchFamily="34" charset="0"/>
              </a:rPr>
              <a:t>“ (</a:t>
            </a:r>
            <a:r>
              <a:rPr lang="de-DE" altLang="de-DE" dirty="0" err="1">
                <a:latin typeface="Calibri" panose="020F0502020204030204" pitchFamily="34" charset="0"/>
              </a:rPr>
              <a:t>Angrist</a:t>
            </a:r>
            <a:r>
              <a:rPr lang="de-DE" altLang="de-DE" dirty="0">
                <a:latin typeface="Calibri" panose="020F0502020204030204" pitchFamily="34" charset="0"/>
              </a:rPr>
              <a:t>/ Krueger 1991)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smtClean="0">
                <a:latin typeface="Calibri" panose="020F0502020204030204" pitchFamily="34" charset="0"/>
              </a:rPr>
              <a:t>D: </a:t>
            </a:r>
            <a:r>
              <a:rPr lang="de-DE" altLang="de-DE" dirty="0" err="1">
                <a:latin typeface="Calibri" panose="020F0502020204030204" pitchFamily="34" charset="0"/>
              </a:rPr>
              <a:t>military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service</a:t>
            </a:r>
            <a:r>
              <a:rPr lang="de-DE" altLang="de-DE" dirty="0">
                <a:latin typeface="Calibri" panose="020F0502020204030204" pitchFamily="34" charset="0"/>
              </a:rPr>
              <a:t>, Y: </a:t>
            </a:r>
            <a:r>
              <a:rPr lang="de-DE" altLang="de-DE" dirty="0" err="1">
                <a:latin typeface="Calibri" panose="020F0502020204030204" pitchFamily="34" charset="0"/>
              </a:rPr>
              <a:t>income</a:t>
            </a:r>
            <a:r>
              <a:rPr lang="de-DE" altLang="de-DE" dirty="0">
                <a:latin typeface="Calibri" panose="020F0502020204030204" pitchFamily="34" charset="0"/>
              </a:rPr>
              <a:t>; IV: </a:t>
            </a:r>
            <a:r>
              <a:rPr lang="de-DE" altLang="de-DE" dirty="0" err="1" smtClean="0">
                <a:latin typeface="Calibri" panose="020F0502020204030204" pitchFamily="34" charset="0"/>
              </a:rPr>
              <a:t>Z„draft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lottery</a:t>
            </a:r>
            <a:r>
              <a:rPr lang="de-DE" altLang="de-DE" dirty="0">
                <a:latin typeface="Calibri" panose="020F0502020204030204" pitchFamily="34" charset="0"/>
              </a:rPr>
              <a:t>“ (</a:t>
            </a:r>
            <a:r>
              <a:rPr lang="de-DE" altLang="de-DE" dirty="0" err="1">
                <a:latin typeface="Calibri" panose="020F0502020204030204" pitchFamily="34" charset="0"/>
              </a:rPr>
              <a:t>Angrist</a:t>
            </a:r>
            <a:r>
              <a:rPr lang="de-DE" altLang="de-DE" dirty="0">
                <a:latin typeface="Calibri" panose="020F0502020204030204" pitchFamily="34" charset="0"/>
              </a:rPr>
              <a:t>, 1990)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smtClean="0">
                <a:latin typeface="Calibri" panose="020F0502020204030204" pitchFamily="34" charset="0"/>
              </a:rPr>
              <a:t>D: </a:t>
            </a:r>
            <a:r>
              <a:rPr lang="de-DE" altLang="de-DE" dirty="0" err="1">
                <a:latin typeface="Calibri" panose="020F0502020204030204" pitchFamily="34" charset="0"/>
              </a:rPr>
              <a:t>education</a:t>
            </a:r>
            <a:r>
              <a:rPr lang="de-DE" altLang="de-DE" dirty="0">
                <a:latin typeface="Calibri" panose="020F0502020204030204" pitchFamily="34" charset="0"/>
              </a:rPr>
              <a:t>, Y: </a:t>
            </a:r>
            <a:r>
              <a:rPr lang="de-DE" altLang="de-DE" dirty="0" err="1">
                <a:latin typeface="Calibri" panose="020F0502020204030204" pitchFamily="34" charset="0"/>
              </a:rPr>
              <a:t>income</a:t>
            </a:r>
            <a:r>
              <a:rPr lang="de-DE" altLang="de-DE" dirty="0">
                <a:latin typeface="Calibri" panose="020F0502020204030204" pitchFamily="34" charset="0"/>
              </a:rPr>
              <a:t>; </a:t>
            </a:r>
            <a:r>
              <a:rPr lang="de-DE" altLang="de-DE" dirty="0" smtClean="0">
                <a:latin typeface="Calibri" panose="020F0502020204030204" pitchFamily="34" charset="0"/>
              </a:rPr>
              <a:t>IV Z: „</a:t>
            </a:r>
            <a:r>
              <a:rPr lang="de-DE" altLang="de-DE" dirty="0" err="1" smtClean="0">
                <a:latin typeface="Calibri" panose="020F0502020204030204" pitchFamily="34" charset="0"/>
              </a:rPr>
              <a:t>increasing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compulsory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schooling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by</a:t>
            </a:r>
            <a:r>
              <a:rPr lang="de-DE" altLang="de-DE" dirty="0">
                <a:latin typeface="Calibri" panose="020F0502020204030204" pitchFamily="34" charset="0"/>
              </a:rPr>
              <a:t> 1 </a:t>
            </a:r>
            <a:r>
              <a:rPr lang="de-DE" altLang="de-DE" dirty="0" err="1" smtClean="0">
                <a:latin typeface="Calibri" panose="020F0502020204030204" pitchFamily="34" charset="0"/>
              </a:rPr>
              <a:t>year</a:t>
            </a:r>
            <a:r>
              <a:rPr lang="de-DE" altLang="de-DE" dirty="0" smtClean="0">
                <a:latin typeface="Calibri" panose="020F0502020204030204" pitchFamily="34" charset="0"/>
              </a:rPr>
              <a:t>“ </a:t>
            </a:r>
            <a:r>
              <a:rPr lang="de-DE" altLang="de-DE" dirty="0">
                <a:latin typeface="Calibri" panose="020F0502020204030204" pitchFamily="34" charset="0"/>
              </a:rPr>
              <a:t>(Pischke/van Wachter 2008)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Char char="-"/>
            </a:pP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Instrumentvariablen</a:t>
            </a:r>
          </a:p>
        </p:txBody>
      </p:sp>
    </p:spTree>
    <p:extLst>
      <p:ext uri="{BB962C8B-B14F-4D97-AF65-F5344CB8AC3E}">
        <p14:creationId xmlns:p14="http://schemas.microsoft.com/office/powerpoint/2010/main" val="4972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2.3. Quellen und Beispiele für Instrumentvariablen</a:t>
            </a:r>
            <a:endParaRPr lang="de-DE" altLang="de-DE" sz="3000" kern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39750" y="1143000"/>
            <a:ext cx="770572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Quellen für die Auswahl von Instrumenten: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>
                <a:latin typeface="Calibri" panose="020F0502020204030204" pitchFamily="34" charset="0"/>
              </a:rPr>
              <a:t>G</a:t>
            </a:r>
            <a:r>
              <a:rPr lang="de-DE" altLang="de-DE" dirty="0" smtClean="0">
                <a:latin typeface="Calibri" panose="020F0502020204030204" pitchFamily="34" charset="0"/>
              </a:rPr>
              <a:t>eschickte </a:t>
            </a:r>
            <a:r>
              <a:rPr lang="de-DE" altLang="de-DE" dirty="0">
                <a:latin typeface="Calibri" panose="020F0502020204030204" pitchFamily="34" charset="0"/>
              </a:rPr>
              <a:t>Kombination von Theorie und Datensammlung: aus theoretischer Überlegung ergibt sich verfügbare Variable, die zwar das Treatment, aber nicht das Outcome beeinflusst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Exogene </a:t>
            </a:r>
            <a:r>
              <a:rPr lang="de-DE" altLang="de-DE" dirty="0">
                <a:latin typeface="Calibri" panose="020F0502020204030204" pitchFamily="34" charset="0"/>
              </a:rPr>
              <a:t>Variation: z.B. Politikintervention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en-US" altLang="de-DE" i="1" u="sng" dirty="0" err="1" smtClean="0">
                <a:latin typeface="Calibri" panose="020F0502020204030204" pitchFamily="34" charset="0"/>
              </a:rPr>
              <a:t>Beispiele</a:t>
            </a:r>
            <a:r>
              <a:rPr lang="en-US" altLang="de-DE" i="1" u="sng" dirty="0" smtClean="0">
                <a:latin typeface="Calibri" panose="020F0502020204030204" pitchFamily="34" charset="0"/>
              </a:rPr>
              <a:t> </a:t>
            </a:r>
            <a:r>
              <a:rPr lang="en-US" altLang="de-DE" i="1" u="sng" dirty="0" err="1" smtClean="0">
                <a:latin typeface="Calibri" panose="020F0502020204030204" pitchFamily="34" charset="0"/>
              </a:rPr>
              <a:t>aus</a:t>
            </a:r>
            <a:r>
              <a:rPr lang="en-US" altLang="de-DE" i="1" u="sng" dirty="0" smtClean="0">
                <a:latin typeface="Calibri" panose="020F0502020204030204" pitchFamily="34" charset="0"/>
              </a:rPr>
              <a:t> </a:t>
            </a:r>
            <a:r>
              <a:rPr lang="en-US" altLang="de-DE" i="1" u="sng" dirty="0" err="1" smtClean="0">
                <a:latin typeface="Calibri" panose="020F0502020204030204" pitchFamily="34" charset="0"/>
              </a:rPr>
              <a:t>Politikwissenschaft</a:t>
            </a:r>
            <a:endParaRPr lang="en-US" altLang="de-DE" i="1" u="sng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altLang="de-DE" dirty="0">
                <a:latin typeface="Calibri" panose="020F0502020204030204" pitchFamily="34" charset="0"/>
              </a:rPr>
              <a:t>D: turnout, Y: vote share for Democrats, IV Z “rainfall” (Hansford/Gomez 2010, </a:t>
            </a:r>
            <a:r>
              <a:rPr lang="en-US" altLang="de-DE" i="1" dirty="0">
                <a:latin typeface="Calibri" panose="020F0502020204030204" pitchFamily="34" charset="0"/>
              </a:rPr>
              <a:t>American Political Science Review</a:t>
            </a:r>
            <a:r>
              <a:rPr lang="en-US" altLang="de-DE" dirty="0">
                <a:latin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altLang="de-DE" dirty="0">
                <a:latin typeface="Calibri" panose="020F0502020204030204" pitchFamily="34" charset="0"/>
              </a:rPr>
              <a:t>D: watching West-German TV, Y: loyalty towards East-German Socialist regime, IV Z “living in Dresden district” (Kern/</a:t>
            </a:r>
            <a:r>
              <a:rPr lang="en-US" altLang="de-DE" dirty="0" err="1">
                <a:latin typeface="Calibri" panose="020F0502020204030204" pitchFamily="34" charset="0"/>
              </a:rPr>
              <a:t>Hainmüller</a:t>
            </a:r>
            <a:r>
              <a:rPr lang="en-US" altLang="de-DE" dirty="0">
                <a:latin typeface="Calibri" panose="020F0502020204030204" pitchFamily="34" charset="0"/>
              </a:rPr>
              <a:t> 2009, </a:t>
            </a:r>
            <a:r>
              <a:rPr lang="en-US" altLang="de-DE" i="1" dirty="0">
                <a:latin typeface="Calibri" panose="020F0502020204030204" pitchFamily="34" charset="0"/>
              </a:rPr>
              <a:t>Political Analysis</a:t>
            </a:r>
            <a:r>
              <a:rPr lang="en-US" altLang="de-DE" dirty="0"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Char char="-"/>
            </a:pP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Instrumentvariablen</a:t>
            </a:r>
          </a:p>
        </p:txBody>
      </p:sp>
    </p:spTree>
    <p:extLst>
      <p:ext uri="{BB962C8B-B14F-4D97-AF65-F5344CB8AC3E}">
        <p14:creationId xmlns:p14="http://schemas.microsoft.com/office/powerpoint/2010/main" val="1660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(3) IV-Schätzer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IV-Schätzer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 </a:t>
            </a:r>
            <a:r>
              <a:rPr lang="de-DE" altLang="de-DE" sz="3000" kern="12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IV-Schätzer</a:t>
            </a:r>
          </a:p>
        </p:txBody>
      </p:sp>
      <p:graphicFrame>
        <p:nvGraphicFramePr>
          <p:cNvPr id="1249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606135"/>
              </p:ext>
            </p:extLst>
          </p:nvPr>
        </p:nvGraphicFramePr>
        <p:xfrm>
          <a:off x="2635250" y="4667250"/>
          <a:ext cx="20447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7" name="Formel" r:id="rId3" imgW="1091880" imgH="419040" progId="Equation.3">
                  <p:embed/>
                </p:oleObj>
              </mc:Choice>
              <mc:Fallback>
                <p:oleObj name="Formel" r:id="rId3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4667250"/>
                        <a:ext cx="20447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39750" y="1187266"/>
            <a:ext cx="829945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Herleitung in der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klassischen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Literatur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(vgl. </a:t>
            </a:r>
            <a:r>
              <a:rPr lang="de-DE" altLang="de-DE" dirty="0" err="1">
                <a:latin typeface="Calibri" panose="020F0502020204030204" pitchFamily="34" charset="0"/>
              </a:rPr>
              <a:t>Wooldridge</a:t>
            </a:r>
            <a:r>
              <a:rPr lang="de-DE" altLang="de-DE" dirty="0">
                <a:latin typeface="Calibri" panose="020F0502020204030204" pitchFamily="34" charset="0"/>
              </a:rPr>
              <a:t> 2006: 514):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609600" y="3565525"/>
            <a:ext cx="807085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Unter Gültigkeit von </a:t>
            </a:r>
            <a:r>
              <a:rPr lang="de-DE" altLang="de-DE" dirty="0" err="1" smtClean="0">
                <a:latin typeface="Calibri" panose="020F0502020204030204" pitchFamily="34" charset="0"/>
              </a:rPr>
              <a:t>cov</a:t>
            </a:r>
            <a:r>
              <a:rPr lang="de-DE" altLang="de-DE" dirty="0" smtClean="0">
                <a:latin typeface="Calibri" panose="020F0502020204030204" pitchFamily="34" charset="0"/>
              </a:rPr>
              <a:t>(</a:t>
            </a:r>
            <a:r>
              <a:rPr lang="de-DE" altLang="de-DE" dirty="0" err="1">
                <a:latin typeface="Calibri" panose="020F0502020204030204" pitchFamily="34" charset="0"/>
              </a:rPr>
              <a:t>Z</a:t>
            </a:r>
            <a:r>
              <a:rPr lang="de-DE" altLang="de-DE" dirty="0" err="1" smtClean="0">
                <a:latin typeface="Calibri" panose="020F0502020204030204" pitchFamily="34" charset="0"/>
              </a:rPr>
              <a:t>,u</a:t>
            </a:r>
            <a:r>
              <a:rPr lang="de-DE" altLang="de-DE" dirty="0">
                <a:latin typeface="Calibri" panose="020F0502020204030204" pitchFamily="34" charset="0"/>
              </a:rPr>
              <a:t>)=0 und </a:t>
            </a:r>
            <a:r>
              <a:rPr lang="de-DE" altLang="de-DE" dirty="0" err="1" smtClean="0">
                <a:latin typeface="Calibri" panose="020F0502020204030204" pitchFamily="34" charset="0"/>
              </a:rPr>
              <a:t>cov</a:t>
            </a:r>
            <a:r>
              <a:rPr lang="de-DE" altLang="de-DE" dirty="0" smtClean="0">
                <a:latin typeface="Calibri" panose="020F0502020204030204" pitchFamily="34" charset="0"/>
              </a:rPr>
              <a:t>(Z,D)&lt;&gt;</a:t>
            </a:r>
            <a:r>
              <a:rPr lang="de-DE" altLang="de-DE" dirty="0">
                <a:latin typeface="Calibri" panose="020F0502020204030204" pitchFamily="34" charset="0"/>
              </a:rPr>
              <a:t>0 (Annahme 1 und 2), gilt für den IV-Schätzer: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IV-Schätzer</a:t>
            </a: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6977056"/>
              </p:ext>
            </p:extLst>
          </p:nvPr>
        </p:nvGraphicFramePr>
        <p:xfrm>
          <a:off x="838200" y="1795463"/>
          <a:ext cx="43815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8" name="Formel" r:id="rId5" imgW="2336760" imgH="672840" progId="Equation.3">
                  <p:embed/>
                </p:oleObj>
              </mc:Choice>
              <mc:Fallback>
                <p:oleObj name="Formel" r:id="rId5" imgW="2336760" imgH="67284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95463"/>
                        <a:ext cx="4381500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1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 </a:t>
            </a:r>
            <a:r>
              <a:rPr lang="de-DE" altLang="de-DE" sz="3000" kern="12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IV-Schätzer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539750" y="1143000"/>
            <a:ext cx="8070850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>
                <a:latin typeface="Calibri" panose="020F0502020204030204" pitchFamily="34" charset="0"/>
              </a:rPr>
              <a:t>Varianz des IV-Schätzers (Winship &amp; Morgan 1999: 683)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09600" y="2819400"/>
            <a:ext cx="8070850" cy="21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Um einen präzisen Schätzer zu erhalten, muss: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>
                <a:latin typeface="Calibri" panose="020F0502020204030204" pitchFamily="34" charset="0"/>
              </a:rPr>
              <a:t> die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Samplegröße groß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sein (großes n) oder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>
                <a:latin typeface="Calibri" panose="020F0502020204030204" pitchFamily="34" charset="0"/>
              </a:rPr>
              <a:t> die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IV Z stark</a:t>
            </a:r>
            <a:r>
              <a:rPr lang="de-DE" altLang="de-DE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mit dem Treatment </a:t>
            </a:r>
            <a:r>
              <a:rPr lang="de-DE" altLang="de-DE" dirty="0" smtClean="0">
                <a:latin typeface="Calibri" panose="020F0502020204030204" pitchFamily="34" charset="0"/>
              </a:rPr>
              <a:t>D </a:t>
            </a:r>
            <a:r>
              <a:rPr lang="de-DE" altLang="de-DE" dirty="0">
                <a:latin typeface="Calibri" panose="020F0502020204030204" pitchFamily="34" charset="0"/>
              </a:rPr>
              <a:t>korreliert sein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Tx/>
              <a:buChar char="-"/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Problem schwacher Instrumente:</a:t>
            </a:r>
            <a:r>
              <a:rPr lang="de-DE" alt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 err="1" smtClean="0">
                <a:latin typeface="Calibri" panose="020F0502020204030204" pitchFamily="34" charset="0"/>
              </a:rPr>
              <a:t>cov</a:t>
            </a:r>
            <a:r>
              <a:rPr lang="de-DE" altLang="de-DE" dirty="0" smtClean="0">
                <a:latin typeface="Calibri" panose="020F0502020204030204" pitchFamily="34" charset="0"/>
              </a:rPr>
              <a:t>(Z,D) </a:t>
            </a:r>
            <a:r>
              <a:rPr lang="de-DE" altLang="de-DE" dirty="0">
                <a:latin typeface="Calibri" panose="020F0502020204030204" pitchFamily="34" charset="0"/>
              </a:rPr>
              <a:t>niedrig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 Inflation der Standardfehler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IV-Schätzer</a:t>
            </a: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17079905"/>
              </p:ext>
            </p:extLst>
          </p:nvPr>
        </p:nvGraphicFramePr>
        <p:xfrm>
          <a:off x="1382713" y="1747838"/>
          <a:ext cx="325278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Formel" r:id="rId3" imgW="1638000" imgH="431640" progId="Equation.3">
                  <p:embed/>
                </p:oleObj>
              </mc:Choice>
              <mc:Fallback>
                <p:oleObj name="Formel" r:id="rId3" imgW="1638000" imgH="43164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747838"/>
                        <a:ext cx="325278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2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 </a:t>
            </a:r>
            <a:r>
              <a:rPr lang="de-DE" altLang="de-DE" sz="3000" kern="12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IV-Schätzer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539750" y="1127125"/>
            <a:ext cx="8070850" cy="373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Schätzprozedur: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Two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-Stage Least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Squares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 (2SLS)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b="1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1. Stufe: </a:t>
            </a:r>
            <a:r>
              <a:rPr lang="de-DE" altLang="de-DE" dirty="0" err="1">
                <a:latin typeface="Calibri" panose="020F0502020204030204" pitchFamily="34" charset="0"/>
              </a:rPr>
              <a:t>Regressiere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smtClean="0">
                <a:latin typeface="Calibri" panose="020F0502020204030204" pitchFamily="34" charset="0"/>
              </a:rPr>
              <a:t>D </a:t>
            </a:r>
            <a:r>
              <a:rPr lang="de-DE" altLang="de-DE">
                <a:latin typeface="Calibri" panose="020F0502020204030204" pitchFamily="34" charset="0"/>
              </a:rPr>
              <a:t>auf </a:t>
            </a:r>
            <a:r>
              <a:rPr lang="de-DE" altLang="de-DE" smtClean="0">
                <a:latin typeface="Calibri" panose="020F0502020204030204" pitchFamily="34" charset="0"/>
              </a:rPr>
              <a:t>H </a:t>
            </a:r>
            <a:r>
              <a:rPr lang="de-DE" altLang="de-DE" dirty="0">
                <a:latin typeface="Calibri" panose="020F0502020204030204" pitchFamily="34" charset="0"/>
              </a:rPr>
              <a:t>und </a:t>
            </a:r>
            <a:r>
              <a:rPr lang="de-DE" altLang="de-DE" dirty="0" smtClean="0">
                <a:latin typeface="Calibri" panose="020F0502020204030204" pitchFamily="34" charset="0"/>
              </a:rPr>
              <a:t>Z und </a:t>
            </a:r>
            <a:r>
              <a:rPr lang="de-DE" altLang="de-DE" dirty="0">
                <a:latin typeface="Calibri" panose="020F0502020204030204" pitchFamily="34" charset="0"/>
              </a:rPr>
              <a:t>prognostiziere </a:t>
            </a:r>
            <a:r>
              <a:rPr lang="de-DE" altLang="de-DE" dirty="0" smtClean="0">
                <a:latin typeface="Calibri" panose="020F0502020204030204" pitchFamily="34" charset="0"/>
              </a:rPr>
              <a:t>D</a:t>
            </a: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2. Stufe: </a:t>
            </a:r>
            <a:r>
              <a:rPr lang="de-DE" altLang="de-DE" dirty="0" err="1">
                <a:latin typeface="Calibri" panose="020F0502020204030204" pitchFamily="34" charset="0"/>
              </a:rPr>
              <a:t>Regressiere</a:t>
            </a:r>
            <a:r>
              <a:rPr lang="de-DE" altLang="de-DE" dirty="0">
                <a:latin typeface="Calibri" panose="020F0502020204030204" pitchFamily="34" charset="0"/>
              </a:rPr>
              <a:t> Y auf die prognostizierten Werte von </a:t>
            </a:r>
            <a:r>
              <a:rPr lang="de-DE" altLang="de-DE" dirty="0" smtClean="0">
                <a:latin typeface="Calibri" panose="020F0502020204030204" pitchFamily="34" charset="0"/>
              </a:rPr>
              <a:t>D </a:t>
            </a:r>
            <a:r>
              <a:rPr lang="de-DE" altLang="de-DE" dirty="0">
                <a:latin typeface="Calibri" panose="020F0502020204030204" pitchFamily="34" charset="0"/>
              </a:rPr>
              <a:t>und </a:t>
            </a:r>
            <a:r>
              <a:rPr lang="de-DE" altLang="de-DE" dirty="0" smtClean="0">
                <a:latin typeface="Calibri" panose="020F0502020204030204" pitchFamily="34" charset="0"/>
              </a:rPr>
              <a:t>H</a:t>
            </a: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Bemerkung: </a:t>
            </a:r>
            <a:r>
              <a:rPr lang="de-DE" altLang="de-DE" dirty="0" err="1">
                <a:latin typeface="Calibri" panose="020F0502020204030204" pitchFamily="34" charset="0"/>
              </a:rPr>
              <a:t>Stata</a:t>
            </a:r>
            <a:r>
              <a:rPr lang="de-DE" altLang="de-DE" dirty="0">
                <a:latin typeface="Calibri" panose="020F0502020204030204" pitchFamily="34" charset="0"/>
              </a:rPr>
              <a:t>-Routine 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ivreg</a:t>
            </a:r>
            <a:r>
              <a:rPr lang="de-DE" altLang="de-DE" dirty="0" smtClean="0">
                <a:latin typeface="Calibri" panose="020F0502020204030204" pitchFamily="34" charset="0"/>
              </a:rPr>
              <a:t> verwenden</a:t>
            </a:r>
            <a:r>
              <a:rPr lang="de-DE" altLang="de-DE" dirty="0">
                <a:latin typeface="Calibri" panose="020F0502020204030204" pitchFamily="34" charset="0"/>
              </a:rPr>
              <a:t>, da Standardfehler sonst falsch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(3) IV-Schätzer</a:t>
            </a:r>
          </a:p>
        </p:txBody>
      </p:sp>
    </p:spTree>
    <p:extLst>
      <p:ext uri="{BB962C8B-B14F-4D97-AF65-F5344CB8AC3E}">
        <p14:creationId xmlns:p14="http://schemas.microsoft.com/office/powerpoint/2010/main" val="18535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(4) Potenzielle Inkonsistenz des IV-Schätzers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Potenzielle Inkonsistenz des IV-Schätzers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39750" y="1187266"/>
            <a:ext cx="8070850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 smtClean="0">
                <a:latin typeface="Calibri" panose="020F0502020204030204" pitchFamily="34" charset="0"/>
              </a:rPr>
              <a:t>Kontrafaktischen </a:t>
            </a:r>
            <a:r>
              <a:rPr lang="de-DE" altLang="de-DE" dirty="0">
                <a:latin typeface="Calibri" panose="020F0502020204030204" pitchFamily="34" charset="0"/>
              </a:rPr>
              <a:t>Modell (z.B. </a:t>
            </a:r>
            <a:r>
              <a:rPr lang="de-DE" altLang="de-DE" dirty="0" err="1">
                <a:latin typeface="Calibri" panose="020F0502020204030204" pitchFamily="34" charset="0"/>
              </a:rPr>
              <a:t>mean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deviation</a:t>
            </a:r>
            <a:r>
              <a:rPr lang="de-DE" altLang="de-DE" dirty="0">
                <a:latin typeface="Calibri" panose="020F0502020204030204" pitchFamily="34" charset="0"/>
              </a:rPr>
              <a:t> Modell)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3400" y="2819400"/>
            <a:ext cx="8070850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Der IV-Schätzer lautet dann: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09600" y="4724400"/>
            <a:ext cx="8070850" cy="4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Die IV-Annahme </a:t>
            </a:r>
            <a:r>
              <a:rPr lang="de-DE" altLang="de-DE" dirty="0" err="1">
                <a:latin typeface="Calibri" panose="020F0502020204030204" pitchFamily="34" charset="0"/>
              </a:rPr>
              <a:t>cov</a:t>
            </a:r>
            <a:r>
              <a:rPr lang="de-DE" altLang="de-DE" dirty="0">
                <a:latin typeface="Calibri" panose="020F0502020204030204" pitchFamily="34" charset="0"/>
              </a:rPr>
              <a:t>(</a:t>
            </a:r>
            <a:r>
              <a:rPr lang="de-DE" altLang="de-DE" dirty="0" err="1">
                <a:latin typeface="Calibri" panose="020F0502020204030204" pitchFamily="34" charset="0"/>
              </a:rPr>
              <a:t>Z,u</a:t>
            </a:r>
            <a:r>
              <a:rPr lang="de-DE" altLang="de-DE" dirty="0">
                <a:latin typeface="Calibri" panose="020F0502020204030204" pitchFamily="34" charset="0"/>
              </a:rPr>
              <a:t>)=0 garantiert nur die Elimination des letzten Terms: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3175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76250" indent="-282575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Potentielle Inkonsistenz des IV-Schätzer</a:t>
            </a:r>
            <a:endParaRPr lang="de-DE" altLang="de-DE" sz="3000" kern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Potenzielle Inkonsistenz des IV-Schätzers</a:t>
            </a:r>
          </a:p>
        </p:txBody>
      </p:sp>
      <p:graphicFrame>
        <p:nvGraphicFramePr>
          <p:cNvPr id="3" name="Objek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1618384"/>
              </p:ext>
            </p:extLst>
          </p:nvPr>
        </p:nvGraphicFramePr>
        <p:xfrm>
          <a:off x="765175" y="1693862"/>
          <a:ext cx="34972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" name="Formel" r:id="rId3" imgW="1968480" imgH="419040" progId="Equation.3">
                  <p:embed/>
                </p:oleObj>
              </mc:Choice>
              <mc:Fallback>
                <p:oleObj name="Formel" r:id="rId3" imgW="1968480" imgH="4190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693862"/>
                        <a:ext cx="349726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6786188"/>
              </p:ext>
            </p:extLst>
          </p:nvPr>
        </p:nvGraphicFramePr>
        <p:xfrm>
          <a:off x="1062038" y="3352800"/>
          <a:ext cx="57864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9" name="Formel" r:id="rId5" imgW="3492360" imgH="444240" progId="Equation.3">
                  <p:embed/>
                </p:oleObj>
              </mc:Choice>
              <mc:Fallback>
                <p:oleObj name="Formel" r:id="rId5" imgW="3492360" imgH="44424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352800"/>
                        <a:ext cx="57864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5297531"/>
              </p:ext>
            </p:extLst>
          </p:nvPr>
        </p:nvGraphicFramePr>
        <p:xfrm>
          <a:off x="973138" y="5270500"/>
          <a:ext cx="37353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0" name="Formel" r:id="rId7" imgW="1955520" imgH="444240" progId="Equation.3">
                  <p:embed/>
                </p:oleObj>
              </mc:Choice>
              <mc:Fallback>
                <p:oleObj name="Formel" r:id="rId7" imgW="1955520" imgH="44424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270500"/>
                        <a:ext cx="37353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43000"/>
            <a:ext cx="7772400" cy="502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Motivation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Instrumentvariablen </a:t>
            </a: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(IV)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IV-Schätzer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Potentielle Inkonsistenz des IV-Schätzers</a:t>
            </a:r>
          </a:p>
          <a:p>
            <a:pPr marL="538163" indent="-538163" eaLnBrk="1" hangingPunct="1">
              <a:lnSpc>
                <a:spcPct val="120000"/>
              </a:lnSpc>
              <a:spcAft>
                <a:spcPct val="60000"/>
              </a:spcAft>
              <a:buFontTx/>
              <a:buAutoNum type="arabicPeriod"/>
            </a:pPr>
            <a:r>
              <a:rPr lang="de-DE" altLang="de-DE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Neuinterpretation des IV-Schätzers als </a:t>
            </a:r>
            <a:r>
              <a:rPr lang="de-DE" altLang="de-DE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LATE</a:t>
            </a:r>
            <a:endParaRPr lang="de-DE" altLang="de-DE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76250" indent="-282575" eaLnBrk="1" hangingPunct="1"/>
            <a:r>
              <a:rPr lang="de-DE" altLang="de-DE" sz="3000" kern="1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Outline</a:t>
            </a:r>
            <a:endParaRPr lang="de-DE" altLang="de-DE" sz="3000" kern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539750" y="1127125"/>
            <a:ext cx="80708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IV-Schätzer im kontrafaktischen Modell: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Elimination </a:t>
            </a:r>
            <a:r>
              <a:rPr lang="de-DE" altLang="de-DE" dirty="0">
                <a:latin typeface="Calibri" panose="020F0502020204030204" pitchFamily="34" charset="0"/>
              </a:rPr>
              <a:t>der </a:t>
            </a:r>
            <a:r>
              <a:rPr lang="de-DE" altLang="de-DE" dirty="0" err="1">
                <a:latin typeface="Calibri" panose="020F0502020204030204" pitchFamily="34" charset="0"/>
              </a:rPr>
              <a:t>baseline</a:t>
            </a:r>
            <a:r>
              <a:rPr lang="de-DE" altLang="de-DE" dirty="0">
                <a:latin typeface="Calibri" panose="020F0502020204030204" pitchFamily="34" charset="0"/>
              </a:rPr>
              <a:t>-Unterschiede (Heterogenität) bei Gültigkeit der </a:t>
            </a:r>
            <a:r>
              <a:rPr lang="de-DE" altLang="de-DE" dirty="0" smtClean="0">
                <a:latin typeface="Calibri" panose="020F0502020204030204" pitchFamily="34" charset="0"/>
              </a:rPr>
              <a:t>IV-Annahme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ABER</a:t>
            </a:r>
            <a:r>
              <a:rPr lang="de-DE" alt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r>
              <a:rPr lang="de-DE" alt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Verzerrung im Fall der kausalen Effektheterogenität (Selbstselektion)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Lösungen: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stärkere Annahme: </a:t>
            </a:r>
            <a:r>
              <a:rPr lang="de-DE" altLang="de-DE" dirty="0">
                <a:latin typeface="Calibri" panose="020F0502020204030204" pitchFamily="34" charset="0"/>
              </a:rPr>
              <a:t>keine kausale Effektheterogenität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Neuinterpretation </a:t>
            </a:r>
            <a:r>
              <a:rPr lang="de-DE" altLang="de-DE" dirty="0">
                <a:latin typeface="Calibri" panose="020F0502020204030204" pitchFamily="34" charset="0"/>
              </a:rPr>
              <a:t>als </a:t>
            </a:r>
            <a:r>
              <a:rPr lang="de-DE" altLang="de-DE" dirty="0" err="1">
                <a:latin typeface="Calibri" panose="020F0502020204030204" pitchFamily="34" charset="0"/>
              </a:rPr>
              <a:t>Local</a:t>
            </a:r>
            <a:r>
              <a:rPr lang="de-DE" altLang="de-DE" dirty="0">
                <a:latin typeface="Calibri" panose="020F0502020204030204" pitchFamily="34" charset="0"/>
              </a:rPr>
              <a:t> Average Treatment </a:t>
            </a:r>
            <a:r>
              <a:rPr lang="de-DE" altLang="de-DE" dirty="0" err="1">
                <a:latin typeface="Calibri" panose="020F0502020204030204" pitchFamily="34" charset="0"/>
              </a:rPr>
              <a:t>Effect</a:t>
            </a:r>
            <a:r>
              <a:rPr lang="de-DE" altLang="de-DE" dirty="0">
                <a:latin typeface="Calibri" panose="020F0502020204030204" pitchFamily="34" charset="0"/>
              </a:rPr>
              <a:t> (LATE</a:t>
            </a:r>
            <a:r>
              <a:rPr lang="de-DE" altLang="de-DE" dirty="0" smtClean="0">
                <a:latin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Treatment </a:t>
            </a:r>
            <a:r>
              <a:rPr lang="de-DE" altLang="de-DE" dirty="0" err="1" smtClean="0">
                <a:latin typeface="Calibri" panose="020F0502020204030204" pitchFamily="34" charset="0"/>
              </a:rPr>
              <a:t>Effect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 err="1" smtClean="0">
                <a:latin typeface="Calibri" panose="020F0502020204030204" pitchFamily="34" charset="0"/>
              </a:rPr>
              <a:t>Selection</a:t>
            </a:r>
            <a:r>
              <a:rPr lang="de-DE" altLang="de-DE" dirty="0" smtClean="0">
                <a:latin typeface="Calibri" panose="020F0502020204030204" pitchFamily="34" charset="0"/>
              </a:rPr>
              <a:t> Modelle (</a:t>
            </a:r>
            <a:r>
              <a:rPr lang="de-DE" altLang="de-DE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siehe Block V)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3175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76250" indent="-282575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Potentielle Inkonsistenz des IV-Schätzer</a:t>
            </a:r>
            <a:endParaRPr lang="de-DE" altLang="de-DE" sz="3000" kern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(4) Potenzielle Inkonsistenz des IV-Schätzers</a:t>
            </a:r>
          </a:p>
        </p:txBody>
      </p:sp>
    </p:spTree>
    <p:extLst>
      <p:ext uri="{BB962C8B-B14F-4D97-AF65-F5344CB8AC3E}">
        <p14:creationId xmlns:p14="http://schemas.microsoft.com/office/powerpoint/2010/main" val="38350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(5) Neuinterpretation des IV-Schätzers als LATE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Neuinterpretation des IV-Schätzers als LATE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39750" y="1127125"/>
            <a:ext cx="807085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LATE-Interpretation des IV-Schätzers (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Angrist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,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Imbens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 &amp; Rubin 1996)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u="sng" dirty="0">
                <a:latin typeface="Calibri" panose="020F0502020204030204" pitchFamily="34" charset="0"/>
              </a:rPr>
              <a:t>Annahme:</a:t>
            </a:r>
            <a:r>
              <a:rPr lang="de-DE" altLang="de-DE" dirty="0">
                <a:latin typeface="Calibri" panose="020F0502020204030204" pitchFamily="34" charset="0"/>
              </a:rPr>
              <a:t> binäres IV </a:t>
            </a:r>
            <a:r>
              <a:rPr lang="de-DE" altLang="de-DE" i="1" dirty="0">
                <a:latin typeface="Calibri" panose="020F0502020204030204" pitchFamily="34" charset="0"/>
              </a:rPr>
              <a:t>Z</a:t>
            </a:r>
            <a:r>
              <a:rPr lang="de-DE" altLang="de-DE" dirty="0">
                <a:latin typeface="Calibri" panose="020F0502020204030204" pitchFamily="34" charset="0"/>
              </a:rPr>
              <a:t>  (Interpretation als „</a:t>
            </a:r>
            <a:r>
              <a:rPr lang="de-DE" altLang="de-DE" dirty="0" err="1">
                <a:latin typeface="Calibri" panose="020F0502020204030204" pitchFamily="34" charset="0"/>
              </a:rPr>
              <a:t>incentive</a:t>
            </a:r>
            <a:r>
              <a:rPr lang="de-DE" altLang="de-DE" dirty="0">
                <a:latin typeface="Calibri" panose="020F0502020204030204" pitchFamily="34" charset="0"/>
              </a:rPr>
              <a:t>“) und binäres Treatment </a:t>
            </a:r>
            <a:r>
              <a:rPr lang="de-DE" altLang="de-DE" i="1" dirty="0">
                <a:latin typeface="Calibri" panose="020F0502020204030204" pitchFamily="34" charset="0"/>
              </a:rPr>
              <a:t>D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smtClean="0">
                <a:latin typeface="Calibri" panose="020F0502020204030204" pitchFamily="34" charset="0"/>
              </a:rPr>
              <a:t>Dann kann man 4 Gruppen unterscheiden:</a:t>
            </a:r>
            <a:endParaRPr lang="de-DE" altLang="de-DE" dirty="0">
              <a:latin typeface="Calibri" panose="020F0502020204030204" pitchFamily="34" charset="0"/>
            </a:endParaRPr>
          </a:p>
          <a:p>
            <a:pPr marL="981075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Calibri" panose="020F0502020204030204" pitchFamily="34" charset="0"/>
              </a:rPr>
              <a:t>„</a:t>
            </a:r>
            <a:r>
              <a:rPr lang="de-DE" altLang="de-DE" dirty="0" err="1">
                <a:latin typeface="Calibri" panose="020F0502020204030204" pitchFamily="34" charset="0"/>
              </a:rPr>
              <a:t>always-takers</a:t>
            </a:r>
            <a:r>
              <a:rPr lang="de-DE" altLang="de-DE" dirty="0">
                <a:latin typeface="Calibri" panose="020F0502020204030204" pitchFamily="34" charset="0"/>
              </a:rPr>
              <a:t>“: D</a:t>
            </a:r>
            <a:r>
              <a:rPr lang="de-DE" altLang="de-DE" baseline="30000" dirty="0">
                <a:latin typeface="Calibri" panose="020F0502020204030204" pitchFamily="34" charset="0"/>
              </a:rPr>
              <a:t>Z=0</a:t>
            </a:r>
            <a:r>
              <a:rPr lang="de-DE" altLang="de-DE" dirty="0">
                <a:latin typeface="Calibri" panose="020F0502020204030204" pitchFamily="34" charset="0"/>
              </a:rPr>
              <a:t>=1 </a:t>
            </a:r>
            <a:r>
              <a:rPr lang="de-DE" altLang="de-DE" dirty="0" err="1">
                <a:latin typeface="Calibri" panose="020F0502020204030204" pitchFamily="34" charset="0"/>
              </a:rPr>
              <a:t>and</a:t>
            </a:r>
            <a:r>
              <a:rPr lang="de-DE" altLang="de-DE" dirty="0">
                <a:latin typeface="Calibri" panose="020F0502020204030204" pitchFamily="34" charset="0"/>
              </a:rPr>
              <a:t> D</a:t>
            </a:r>
            <a:r>
              <a:rPr lang="de-DE" altLang="de-DE" baseline="30000" dirty="0">
                <a:latin typeface="Calibri" panose="020F0502020204030204" pitchFamily="34" charset="0"/>
              </a:rPr>
              <a:t>Z=1</a:t>
            </a:r>
            <a:r>
              <a:rPr lang="de-DE" altLang="de-DE" dirty="0">
                <a:latin typeface="Calibri" panose="020F0502020204030204" pitchFamily="34" charset="0"/>
              </a:rPr>
              <a:t>=1</a:t>
            </a:r>
          </a:p>
          <a:p>
            <a:pPr marL="981075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Calibri" panose="020F0502020204030204" pitchFamily="34" charset="0"/>
              </a:rPr>
              <a:t>„</a:t>
            </a:r>
            <a:r>
              <a:rPr lang="de-DE" altLang="de-DE" dirty="0" err="1">
                <a:latin typeface="Calibri" panose="020F0502020204030204" pitchFamily="34" charset="0"/>
              </a:rPr>
              <a:t>never-takers</a:t>
            </a:r>
            <a:r>
              <a:rPr lang="de-DE" altLang="de-DE" dirty="0">
                <a:latin typeface="Calibri" panose="020F0502020204030204" pitchFamily="34" charset="0"/>
              </a:rPr>
              <a:t>“: D</a:t>
            </a:r>
            <a:r>
              <a:rPr lang="de-DE" altLang="de-DE" baseline="30000" dirty="0">
                <a:latin typeface="Calibri" panose="020F0502020204030204" pitchFamily="34" charset="0"/>
              </a:rPr>
              <a:t>Z=0</a:t>
            </a:r>
            <a:r>
              <a:rPr lang="de-DE" altLang="de-DE" dirty="0">
                <a:latin typeface="Calibri" panose="020F0502020204030204" pitchFamily="34" charset="0"/>
              </a:rPr>
              <a:t>=0 </a:t>
            </a:r>
            <a:r>
              <a:rPr lang="de-DE" altLang="de-DE" dirty="0" err="1">
                <a:latin typeface="Calibri" panose="020F0502020204030204" pitchFamily="34" charset="0"/>
              </a:rPr>
              <a:t>and</a:t>
            </a:r>
            <a:r>
              <a:rPr lang="de-DE" altLang="de-DE" dirty="0">
                <a:latin typeface="Calibri" panose="020F0502020204030204" pitchFamily="34" charset="0"/>
              </a:rPr>
              <a:t> D</a:t>
            </a:r>
            <a:r>
              <a:rPr lang="de-DE" altLang="de-DE" baseline="30000" dirty="0">
                <a:latin typeface="Calibri" panose="020F0502020204030204" pitchFamily="34" charset="0"/>
              </a:rPr>
              <a:t>Z=1</a:t>
            </a:r>
            <a:r>
              <a:rPr lang="de-DE" altLang="de-DE" dirty="0">
                <a:latin typeface="Calibri" panose="020F0502020204030204" pitchFamily="34" charset="0"/>
              </a:rPr>
              <a:t>=0 </a:t>
            </a:r>
          </a:p>
          <a:p>
            <a:pPr marL="981075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Calibri" panose="020F0502020204030204" pitchFamily="34" charset="0"/>
              </a:rPr>
              <a:t>„</a:t>
            </a:r>
            <a:r>
              <a:rPr lang="de-DE" altLang="de-DE" dirty="0" err="1">
                <a:latin typeface="Calibri" panose="020F0502020204030204" pitchFamily="34" charset="0"/>
              </a:rPr>
              <a:t>compliers</a:t>
            </a:r>
            <a:r>
              <a:rPr lang="de-DE" altLang="de-DE" dirty="0">
                <a:latin typeface="Calibri" panose="020F0502020204030204" pitchFamily="34" charset="0"/>
              </a:rPr>
              <a:t>“: D</a:t>
            </a:r>
            <a:r>
              <a:rPr lang="de-DE" altLang="de-DE" baseline="30000" dirty="0">
                <a:latin typeface="Calibri" panose="020F0502020204030204" pitchFamily="34" charset="0"/>
              </a:rPr>
              <a:t>Z=0</a:t>
            </a:r>
            <a:r>
              <a:rPr lang="de-DE" altLang="de-DE" dirty="0">
                <a:latin typeface="Calibri" panose="020F0502020204030204" pitchFamily="34" charset="0"/>
              </a:rPr>
              <a:t>=0 </a:t>
            </a:r>
            <a:r>
              <a:rPr lang="de-DE" altLang="de-DE" dirty="0" err="1">
                <a:latin typeface="Calibri" panose="020F0502020204030204" pitchFamily="34" charset="0"/>
              </a:rPr>
              <a:t>and</a:t>
            </a:r>
            <a:r>
              <a:rPr lang="de-DE" altLang="de-DE" dirty="0">
                <a:latin typeface="Calibri" panose="020F0502020204030204" pitchFamily="34" charset="0"/>
              </a:rPr>
              <a:t> D</a:t>
            </a:r>
            <a:r>
              <a:rPr lang="de-DE" altLang="de-DE" baseline="30000" dirty="0">
                <a:latin typeface="Calibri" panose="020F0502020204030204" pitchFamily="34" charset="0"/>
              </a:rPr>
              <a:t>Z=1</a:t>
            </a:r>
            <a:r>
              <a:rPr lang="de-DE" altLang="de-DE" dirty="0">
                <a:latin typeface="Calibri" panose="020F0502020204030204" pitchFamily="34" charset="0"/>
              </a:rPr>
              <a:t>=1</a:t>
            </a:r>
          </a:p>
          <a:p>
            <a:pPr marL="981075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>
                <a:latin typeface="Calibri" panose="020F0502020204030204" pitchFamily="34" charset="0"/>
              </a:rPr>
              <a:t>„</a:t>
            </a:r>
            <a:r>
              <a:rPr lang="de-DE" altLang="de-DE" dirty="0" err="1">
                <a:latin typeface="Calibri" panose="020F0502020204030204" pitchFamily="34" charset="0"/>
              </a:rPr>
              <a:t>defiers</a:t>
            </a:r>
            <a:r>
              <a:rPr lang="de-DE" altLang="de-DE" dirty="0">
                <a:latin typeface="Calibri" panose="020F0502020204030204" pitchFamily="34" charset="0"/>
              </a:rPr>
              <a:t>“: D</a:t>
            </a:r>
            <a:r>
              <a:rPr lang="de-DE" altLang="de-DE" baseline="30000" dirty="0">
                <a:latin typeface="Calibri" panose="020F0502020204030204" pitchFamily="34" charset="0"/>
              </a:rPr>
              <a:t>Z=0</a:t>
            </a:r>
            <a:r>
              <a:rPr lang="de-DE" altLang="de-DE" dirty="0">
                <a:latin typeface="Calibri" panose="020F0502020204030204" pitchFamily="34" charset="0"/>
              </a:rPr>
              <a:t>=1 </a:t>
            </a:r>
            <a:r>
              <a:rPr lang="de-DE" altLang="de-DE" dirty="0" err="1">
                <a:latin typeface="Calibri" panose="020F0502020204030204" pitchFamily="34" charset="0"/>
              </a:rPr>
              <a:t>and</a:t>
            </a:r>
            <a:r>
              <a:rPr lang="de-DE" altLang="de-DE" dirty="0">
                <a:latin typeface="Calibri" panose="020F0502020204030204" pitchFamily="34" charset="0"/>
              </a:rPr>
              <a:t> D</a:t>
            </a:r>
            <a:r>
              <a:rPr lang="de-DE" altLang="de-DE" baseline="30000" dirty="0">
                <a:latin typeface="Calibri" panose="020F0502020204030204" pitchFamily="34" charset="0"/>
              </a:rPr>
              <a:t>Z=1</a:t>
            </a:r>
            <a:r>
              <a:rPr lang="de-DE" altLang="de-DE" dirty="0">
                <a:latin typeface="Calibri" panose="020F0502020204030204" pitchFamily="34" charset="0"/>
              </a:rPr>
              <a:t>=0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b="1" dirty="0" smtClean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u="sng" dirty="0" smtClean="0">
                <a:latin typeface="Calibri" panose="020F0502020204030204" pitchFamily="34" charset="0"/>
              </a:rPr>
              <a:t>Beispiel</a:t>
            </a:r>
            <a:r>
              <a:rPr lang="de-DE" altLang="de-DE" u="sng" dirty="0">
                <a:latin typeface="Calibri" panose="020F0502020204030204" pitchFamily="34" charset="0"/>
              </a:rPr>
              <a:t>:</a:t>
            </a:r>
            <a:r>
              <a:rPr lang="de-DE" altLang="de-DE" dirty="0">
                <a:latin typeface="Calibri" panose="020F0502020204030204" pitchFamily="34" charset="0"/>
              </a:rPr>
              <a:t> Instrument „</a:t>
            </a:r>
            <a:r>
              <a:rPr lang="de-DE" altLang="de-DE" dirty="0" err="1">
                <a:latin typeface="Calibri" panose="020F0502020204030204" pitchFamily="34" charset="0"/>
              </a:rPr>
              <a:t>BaföG</a:t>
            </a:r>
            <a:r>
              <a:rPr lang="de-DE" altLang="de-DE" dirty="0">
                <a:latin typeface="Calibri" panose="020F0502020204030204" pitchFamily="34" charset="0"/>
              </a:rPr>
              <a:t>-Erhöhung</a:t>
            </a:r>
            <a:r>
              <a:rPr lang="de-DE" altLang="de-DE" dirty="0" smtClean="0">
                <a:latin typeface="Calibri" panose="020F0502020204030204" pitchFamily="34" charset="0"/>
              </a:rPr>
              <a:t>“ für Effekt von D „hohe Bildung“ auf Y „Einkommen“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3175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76250" indent="-282575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5.1. </a:t>
            </a:r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Neuinterpretation des IV-Schätzers als LATE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Neuinterpretation des IV-Schätzers als LATE</a:t>
            </a:r>
          </a:p>
        </p:txBody>
      </p:sp>
    </p:spTree>
    <p:extLst>
      <p:ext uri="{BB962C8B-B14F-4D97-AF65-F5344CB8AC3E}">
        <p14:creationId xmlns:p14="http://schemas.microsoft.com/office/powerpoint/2010/main" val="36060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39750" y="1127125"/>
            <a:ext cx="8070850" cy="49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LATE-Interpretation des IV-Schätzers (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Angrist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,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Imbens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 &amp; Rubin 1996)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de-DE" altLang="de-DE" u="sng" dirty="0" smtClean="0">
                <a:latin typeface="Calibri" panose="020F0502020204030204" pitchFamily="34" charset="0"/>
              </a:rPr>
              <a:t>Annahmen:</a:t>
            </a:r>
            <a:endParaRPr lang="de-DE" altLang="de-DE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u="sng" dirty="0" smtClean="0">
                <a:latin typeface="Calibri" panose="020F0502020204030204" pitchFamily="34" charset="0"/>
              </a:rPr>
              <a:t>Effektannahme der Instrumentvariable:</a:t>
            </a:r>
            <a:r>
              <a:rPr lang="de-DE" altLang="de-DE" dirty="0" smtClean="0">
                <a:latin typeface="Calibri" panose="020F0502020204030204" pitchFamily="34" charset="0"/>
              </a:rPr>
              <a:t> Es muss entweder </a:t>
            </a:r>
            <a:r>
              <a:rPr lang="de-DE" altLang="de-DE" dirty="0" err="1" smtClean="0">
                <a:latin typeface="Calibri" panose="020F0502020204030204" pitchFamily="34" charset="0"/>
              </a:rPr>
              <a:t>Compliers</a:t>
            </a:r>
            <a:r>
              <a:rPr lang="de-DE" altLang="de-DE" dirty="0" smtClean="0">
                <a:latin typeface="Calibri" panose="020F0502020204030204" pitchFamily="34" charset="0"/>
              </a:rPr>
              <a:t> oder </a:t>
            </a:r>
            <a:r>
              <a:rPr lang="de-DE" altLang="de-DE" dirty="0" err="1" smtClean="0">
                <a:latin typeface="Calibri" panose="020F0502020204030204" pitchFamily="34" charset="0"/>
              </a:rPr>
              <a:t>Defiers</a:t>
            </a:r>
            <a:r>
              <a:rPr lang="de-DE" altLang="de-DE" dirty="0" smtClean="0">
                <a:latin typeface="Calibri" panose="020F0502020204030204" pitchFamily="34" charset="0"/>
              </a:rPr>
              <a:t> geben, d.h. die Instrumentvariable muss die (beobachtbare) </a:t>
            </a:r>
            <a:r>
              <a:rPr lang="de-DE" altLang="de-DE" dirty="0" err="1" smtClean="0">
                <a:latin typeface="Calibri" panose="020F0502020204030204" pitchFamily="34" charset="0"/>
              </a:rPr>
              <a:t>Treatmentvariable</a:t>
            </a:r>
            <a:r>
              <a:rPr lang="de-DE" altLang="de-DE" dirty="0" smtClean="0">
                <a:latin typeface="Calibri" panose="020F0502020204030204" pitchFamily="34" charset="0"/>
              </a:rPr>
              <a:t> vorhersagen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altLang="de-DE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u="sng" dirty="0" smtClean="0">
                <a:latin typeface="Calibri" panose="020F0502020204030204" pitchFamily="34" charset="0"/>
              </a:rPr>
              <a:t>Unabhängigkeitsannahme:</a:t>
            </a:r>
            <a:r>
              <a:rPr lang="de-DE" altLang="de-DE" dirty="0" smtClean="0">
                <a:latin typeface="Calibri" panose="020F0502020204030204" pitchFamily="34" charset="0"/>
              </a:rPr>
              <a:t> Die Instrumentvariable ist unabhängig von den potentiellen Outcomes und den potenziellen Treatments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de-DE" altLang="de-DE" sz="900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altLang="de-DE" u="sng" dirty="0" err="1">
                <a:latin typeface="Calibri" panose="020F0502020204030204" pitchFamily="34" charset="0"/>
              </a:rPr>
              <a:t>Monotonitätsannahme</a:t>
            </a:r>
            <a:r>
              <a:rPr lang="de-DE" altLang="de-DE" u="sng" dirty="0">
                <a:latin typeface="Calibri" panose="020F0502020204030204" pitchFamily="34" charset="0"/>
              </a:rPr>
              <a:t>: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err="1">
                <a:latin typeface="Calibri" panose="020F0502020204030204" pitchFamily="34" charset="0"/>
              </a:rPr>
              <a:t>Compliers</a:t>
            </a:r>
            <a:r>
              <a:rPr lang="de-DE" altLang="de-DE" dirty="0">
                <a:latin typeface="Calibri" panose="020F0502020204030204" pitchFamily="34" charset="0"/>
              </a:rPr>
              <a:t> und </a:t>
            </a:r>
            <a:r>
              <a:rPr lang="de-DE" altLang="de-DE" dirty="0" err="1" smtClean="0">
                <a:latin typeface="Calibri" panose="020F0502020204030204" pitchFamily="34" charset="0"/>
              </a:rPr>
              <a:t>Defiers</a:t>
            </a:r>
            <a:r>
              <a:rPr lang="de-DE" altLang="de-DE" dirty="0" smtClean="0"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gibt es nicht gleichzeitig, d.h. das Instrument </a:t>
            </a:r>
            <a:r>
              <a:rPr lang="de-DE" altLang="de-DE" dirty="0" smtClean="0">
                <a:latin typeface="Calibri" panose="020F0502020204030204" pitchFamily="34" charset="0"/>
              </a:rPr>
              <a:t>beeinflusst </a:t>
            </a:r>
            <a:r>
              <a:rPr lang="de-DE" altLang="de-DE" dirty="0">
                <a:latin typeface="Calibri" panose="020F0502020204030204" pitchFamily="34" charset="0"/>
              </a:rPr>
              <a:t>das Treatment in eine eindeutige </a:t>
            </a:r>
            <a:r>
              <a:rPr lang="de-DE" altLang="de-DE" dirty="0" smtClean="0">
                <a:latin typeface="Calibri" panose="020F0502020204030204" pitchFamily="34" charset="0"/>
              </a:rPr>
              <a:t>Richtung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3175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76250" indent="-282575" eaLnBrk="1" hangingPunct="1"/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5.1. Neuinterpretation des IV-Schätzers als LATE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09800" y="2895600"/>
            <a:ext cx="22098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Ähnlich zu Annahme 1 des klassischen IV-Schätzers</a:t>
            </a:r>
            <a:endParaRPr lang="de-DE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324600" y="4429780"/>
            <a:ext cx="2286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Ähnlich zu Annahme 2 des klassischen IV-Schätzers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Neuinterpretation des IV-Schätzers als LATE</a:t>
            </a:r>
          </a:p>
        </p:txBody>
      </p:sp>
    </p:spTree>
    <p:extLst>
      <p:ext uri="{BB962C8B-B14F-4D97-AF65-F5344CB8AC3E}">
        <p14:creationId xmlns:p14="http://schemas.microsoft.com/office/powerpoint/2010/main" val="29927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39750" y="1143000"/>
            <a:ext cx="807085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B050"/>
                </a:solidFill>
                <a:latin typeface="Calibri" panose="020F0502020204030204" pitchFamily="34" charset="0"/>
              </a:rPr>
              <a:t>Vorteil</a:t>
            </a:r>
            <a:r>
              <a:rPr lang="de-DE" altLang="de-DE" dirty="0">
                <a:latin typeface="Calibri" panose="020F0502020204030204" pitchFamily="34" charset="0"/>
              </a:rPr>
              <a:t> des LATE: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Nicht nur Berücksichtigung der </a:t>
            </a:r>
            <a:r>
              <a:rPr lang="de-DE" altLang="de-DE" dirty="0" err="1" smtClean="0">
                <a:latin typeface="Calibri" panose="020F0502020204030204" pitchFamily="34" charset="0"/>
              </a:rPr>
              <a:t>baseline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err="1" smtClean="0">
                <a:latin typeface="Calibri" panose="020F0502020204030204" pitchFamily="34" charset="0"/>
              </a:rPr>
              <a:t>differences</a:t>
            </a:r>
            <a:r>
              <a:rPr lang="de-DE" altLang="de-DE" dirty="0" smtClean="0">
                <a:latin typeface="Calibri" panose="020F0502020204030204" pitchFamily="34" charset="0"/>
              </a:rPr>
              <a:t>, sondern auch adäquate Berücksichtigung der </a:t>
            </a:r>
            <a:r>
              <a:rPr lang="de-DE" altLang="de-DE" dirty="0">
                <a:latin typeface="Calibri" panose="020F0502020204030204" pitchFamily="34" charset="0"/>
              </a:rPr>
              <a:t>kausalen Effektheterogenität bei Gültigkeit der Annahmen!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FF0000"/>
                </a:solidFill>
                <a:latin typeface="Calibri" panose="020F0502020204030204" pitchFamily="34" charset="0"/>
              </a:rPr>
              <a:t>Probleme</a:t>
            </a:r>
            <a:r>
              <a:rPr lang="de-DE" altLang="de-DE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de-DE" dirty="0">
                <a:latin typeface="Calibri" panose="020F0502020204030204" pitchFamily="34" charset="0"/>
              </a:rPr>
              <a:t>des LATE: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LATE </a:t>
            </a:r>
            <a:r>
              <a:rPr lang="de-DE" altLang="de-DE" dirty="0">
                <a:latin typeface="Calibri" panose="020F0502020204030204" pitchFamily="34" charset="0"/>
              </a:rPr>
              <a:t>nur definiert für die Gruppe der </a:t>
            </a:r>
            <a:r>
              <a:rPr lang="de-DE" altLang="de-DE" dirty="0" err="1">
                <a:latin typeface="Calibri" panose="020F0502020204030204" pitchFamily="34" charset="0"/>
              </a:rPr>
              <a:t>compliers</a:t>
            </a:r>
            <a:r>
              <a:rPr lang="de-DE" altLang="de-DE" dirty="0">
                <a:latin typeface="Calibri" panose="020F0502020204030204" pitchFamily="34" charset="0"/>
              </a:rPr>
              <a:t>/</a:t>
            </a:r>
            <a:r>
              <a:rPr lang="de-DE" altLang="de-DE" dirty="0" err="1">
                <a:latin typeface="Calibri" panose="020F0502020204030204" pitchFamily="34" charset="0"/>
              </a:rPr>
              <a:t>defiers</a:t>
            </a:r>
            <a:endParaRPr lang="de-DE" altLang="de-DE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dirty="0" smtClean="0">
                <a:latin typeface="Calibri" panose="020F0502020204030204" pitchFamily="34" charset="0"/>
              </a:rPr>
              <a:t>Gruppe </a:t>
            </a:r>
            <a:r>
              <a:rPr lang="de-DE" altLang="de-DE" dirty="0">
                <a:latin typeface="Calibri" panose="020F0502020204030204" pitchFamily="34" charset="0"/>
              </a:rPr>
              <a:t>der </a:t>
            </a:r>
            <a:r>
              <a:rPr lang="de-DE" altLang="de-DE" dirty="0" err="1">
                <a:latin typeface="Calibri" panose="020F0502020204030204" pitchFamily="34" charset="0"/>
              </a:rPr>
              <a:t>compliers</a:t>
            </a:r>
            <a:r>
              <a:rPr lang="de-DE" altLang="de-DE" dirty="0">
                <a:latin typeface="Calibri" panose="020F0502020204030204" pitchFamily="34" charset="0"/>
              </a:rPr>
              <a:t>/</a:t>
            </a:r>
            <a:r>
              <a:rPr lang="de-DE" altLang="de-DE" dirty="0" err="1">
                <a:latin typeface="Calibri" panose="020F0502020204030204" pitchFamily="34" charset="0"/>
              </a:rPr>
              <a:t>defiers</a:t>
            </a:r>
            <a:r>
              <a:rPr lang="de-DE" altLang="de-DE" dirty="0">
                <a:latin typeface="Calibri" panose="020F0502020204030204" pitchFamily="34" charset="0"/>
              </a:rPr>
              <a:t> unbekannt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Symbol" panose="05050102010706020507" pitchFamily="18" charset="2"/>
              <a:buChar char="-"/>
            </a:pPr>
            <a:r>
              <a:rPr lang="de-DE" altLang="de-DE" smtClean="0">
                <a:latin typeface="Calibri" panose="020F0502020204030204" pitchFamily="34" charset="0"/>
              </a:rPr>
              <a:t>Schwierige </a:t>
            </a:r>
            <a:r>
              <a:rPr lang="de-DE" altLang="de-DE" dirty="0">
                <a:latin typeface="Calibri" panose="020F0502020204030204" pitchFamily="34" charset="0"/>
              </a:rPr>
              <a:t>Interpretation, wenn IV nicht als „</a:t>
            </a:r>
            <a:r>
              <a:rPr lang="de-DE" altLang="de-DE" dirty="0" err="1">
                <a:latin typeface="Calibri" panose="020F0502020204030204" pitchFamily="34" charset="0"/>
              </a:rPr>
              <a:t>incentive</a:t>
            </a:r>
            <a:r>
              <a:rPr lang="de-DE" altLang="de-DE" dirty="0">
                <a:latin typeface="Calibri" panose="020F0502020204030204" pitchFamily="34" charset="0"/>
              </a:rPr>
              <a:t>“ interpretiert werden kann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3175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76250" indent="-282575" eaLnBrk="1" hangingPunct="1"/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5.2. Kritik der LATE-Interpretation des IV-Schätzers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(5) Neuinterpretation des IV-Schätzers als LATE</a:t>
            </a:r>
          </a:p>
        </p:txBody>
      </p:sp>
    </p:spTree>
    <p:extLst>
      <p:ext uri="{BB962C8B-B14F-4D97-AF65-F5344CB8AC3E}">
        <p14:creationId xmlns:p14="http://schemas.microsoft.com/office/powerpoint/2010/main" val="17489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(1) Motivation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Motivation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Motivation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84213" y="1143000"/>
            <a:ext cx="7705725" cy="514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>
                <a:latin typeface="Calibri" panose="020F0502020204030204" pitchFamily="34" charset="0"/>
              </a:rPr>
              <a:t>Problem der linearen Regression und von </a:t>
            </a:r>
            <a:r>
              <a:rPr lang="de-DE" altLang="de-DE" dirty="0" err="1">
                <a:latin typeface="Calibri" panose="020F0502020204030204" pitchFamily="34" charset="0"/>
              </a:rPr>
              <a:t>Propensity</a:t>
            </a:r>
            <a:r>
              <a:rPr lang="de-DE" altLang="de-DE" dirty="0">
                <a:latin typeface="Calibri" panose="020F0502020204030204" pitchFamily="34" charset="0"/>
              </a:rPr>
              <a:t>-Score </a:t>
            </a:r>
            <a:r>
              <a:rPr lang="de-DE" altLang="de-DE" dirty="0" err="1">
                <a:latin typeface="Calibri" panose="020F0502020204030204" pitchFamily="34" charset="0"/>
              </a:rPr>
              <a:t>Matching</a:t>
            </a:r>
            <a:r>
              <a:rPr lang="de-DE" altLang="de-DE" dirty="0">
                <a:latin typeface="Calibri" panose="020F0502020204030204" pitchFamily="34" charset="0"/>
              </a:rPr>
              <a:t>: Annahme der „</a:t>
            </a:r>
            <a:r>
              <a:rPr lang="de-DE" altLang="de-DE" dirty="0" err="1">
                <a:latin typeface="Calibri" panose="020F0502020204030204" pitchFamily="34" charset="0"/>
              </a:rPr>
              <a:t>selection</a:t>
            </a:r>
            <a:r>
              <a:rPr lang="de-DE" altLang="de-DE" dirty="0">
                <a:latin typeface="Calibri" panose="020F0502020204030204" pitchFamily="34" charset="0"/>
              </a:rPr>
              <a:t> on observables“</a:t>
            </a:r>
            <a:endParaRPr lang="en-GB" altLang="de-DE" dirty="0">
              <a:latin typeface="Calibri" panose="020F0502020204030204" pitchFamily="34" charset="0"/>
              <a:sym typeface="Wingdings" pitchFamily="2" charset="2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de-DE" altLang="de-DE" b="1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Verzerrte Schätzer </a:t>
            </a:r>
            <a:r>
              <a:rPr lang="de-DE" altLang="de-DE" b="1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bei </a:t>
            </a:r>
            <a:r>
              <a:rPr lang="de-DE" altLang="de-DE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„</a:t>
            </a:r>
            <a:r>
              <a:rPr lang="de-DE" altLang="de-DE" b="1" dirty="0" err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selection</a:t>
            </a:r>
            <a:r>
              <a:rPr lang="de-DE" altLang="de-DE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 on </a:t>
            </a:r>
            <a:r>
              <a:rPr lang="de-DE" altLang="de-DE" b="1" dirty="0" err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unobservables</a:t>
            </a:r>
            <a:r>
              <a:rPr lang="de-DE" altLang="de-DE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  <a:sym typeface="Wingdings" pitchFamily="2" charset="2"/>
              </a:rPr>
              <a:t>“</a:t>
            </a:r>
          </a:p>
          <a:p>
            <a:pPr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de-DE" altLang="de-DE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Instrumentvariablen (IV-) Schätzer </a:t>
            </a:r>
            <a:r>
              <a:rPr lang="de-DE" altLang="de-DE" dirty="0">
                <a:latin typeface="Calibri" panose="020F0502020204030204" pitchFamily="34" charset="0"/>
              </a:rPr>
              <a:t>als Lösung: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Instrumentvariable 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als Quelle der exogenen Variation korrigiert für „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selection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 on </a:t>
            </a:r>
            <a:r>
              <a:rPr lang="de-DE" altLang="de-DE" dirty="0" err="1">
                <a:latin typeface="Calibri" panose="020F0502020204030204" pitchFamily="34" charset="0"/>
                <a:sym typeface="Wingdings" pitchFamily="2" charset="2"/>
              </a:rPr>
              <a:t>unobservables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“</a:t>
            </a:r>
            <a:endParaRPr lang="de-DE" altLang="de-DE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lange </a:t>
            </a:r>
            <a:r>
              <a:rPr lang="de-DE" altLang="de-DE" dirty="0">
                <a:latin typeface="Calibri" panose="020F0502020204030204" pitchFamily="34" charset="0"/>
              </a:rPr>
              <a:t>Tradition von IV-Schätzern (Hood &amp; Koopmanns 1953</a:t>
            </a:r>
            <a:r>
              <a:rPr lang="de-DE" altLang="de-DE" dirty="0" smtClean="0">
                <a:latin typeface="Calibri" panose="020F0502020204030204" pitchFamily="34" charset="0"/>
              </a:rPr>
              <a:t>); insbesondere Verbreitung in der VWL, Politikwissenschaften; kaum in der Soziologie</a:t>
            </a:r>
            <a:endParaRPr lang="de-DE" altLang="de-DE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aber</a:t>
            </a:r>
            <a:r>
              <a:rPr lang="de-DE" altLang="de-DE" dirty="0">
                <a:latin typeface="Calibri" panose="020F0502020204030204" pitchFamily="34" charset="0"/>
              </a:rPr>
              <a:t>: Auswahl geeigneter IV in der Empirie oft schwierig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de-DE" altLang="de-DE" dirty="0" smtClean="0">
                <a:latin typeface="Calibri" panose="020F0502020204030204" pitchFamily="34" charset="0"/>
              </a:rPr>
              <a:t>jedoch</a:t>
            </a:r>
            <a:r>
              <a:rPr lang="de-DE" altLang="de-DE" dirty="0">
                <a:latin typeface="Calibri" panose="020F0502020204030204" pitchFamily="34" charset="0"/>
              </a:rPr>
              <a:t>: Wiederaufleben neuer IV-Schätzer in der aktuellsten </a:t>
            </a:r>
            <a:r>
              <a:rPr lang="de-DE" altLang="de-DE" dirty="0" smtClean="0">
                <a:latin typeface="Calibri" panose="020F0502020204030204" pitchFamily="34" charset="0"/>
              </a:rPr>
              <a:t>(ökonometrischen) </a:t>
            </a:r>
            <a:r>
              <a:rPr lang="de-DE" altLang="de-DE" dirty="0" smtClean="0">
                <a:latin typeface="Calibri" panose="020F0502020204030204" pitchFamily="34" charset="0"/>
              </a:rPr>
              <a:t>Literatur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altLang="de-DE" dirty="0" err="1" smtClean="0">
                <a:latin typeface="Calibri" panose="020F0502020204030204" pitchFamily="34" charset="0"/>
                <a:sym typeface="Wingdings" pitchFamily="2" charset="2"/>
              </a:rPr>
              <a:t>Hier</a:t>
            </a:r>
            <a:r>
              <a:rPr lang="en-US" altLang="de-DE" dirty="0" smtClean="0">
                <a:latin typeface="Calibri" panose="020F0502020204030204" pitchFamily="34" charset="0"/>
                <a:sym typeface="Wingdings" pitchFamily="2" charset="2"/>
              </a:rPr>
              <a:t>: </a:t>
            </a:r>
            <a:r>
              <a:rPr lang="en-US" altLang="de-DE" dirty="0" err="1" smtClean="0">
                <a:latin typeface="Calibri" panose="020F0502020204030204" pitchFamily="34" charset="0"/>
                <a:sym typeface="Wingdings" pitchFamily="2" charset="2"/>
              </a:rPr>
              <a:t>Einführung</a:t>
            </a:r>
            <a:r>
              <a:rPr lang="en-US" altLang="de-DE" dirty="0" smtClean="0">
                <a:latin typeface="Calibri" panose="020F0502020204030204" pitchFamily="34" charset="0"/>
                <a:sym typeface="Wingdings" pitchFamily="2" charset="2"/>
              </a:rPr>
              <a:t> in </a:t>
            </a:r>
            <a:r>
              <a:rPr lang="en-US" altLang="de-DE" dirty="0" err="1" smtClean="0">
                <a:latin typeface="Calibri" panose="020F0502020204030204" pitchFamily="34" charset="0"/>
                <a:sym typeface="Wingdings" pitchFamily="2" charset="2"/>
              </a:rPr>
              <a:t>klassische</a:t>
            </a:r>
            <a:r>
              <a:rPr lang="en-US" altLang="de-DE" dirty="0" smtClean="0">
                <a:latin typeface="Calibri" panose="020F0502020204030204" pitchFamily="34" charset="0"/>
                <a:sym typeface="Wingdings" pitchFamily="2" charset="2"/>
              </a:rPr>
              <a:t> und </a:t>
            </a:r>
            <a:r>
              <a:rPr lang="en-US" altLang="de-DE" dirty="0" err="1" smtClean="0">
                <a:latin typeface="Calibri" panose="020F0502020204030204" pitchFamily="34" charset="0"/>
                <a:sym typeface="Wingdings" pitchFamily="2" charset="2"/>
              </a:rPr>
              <a:t>moderne</a:t>
            </a:r>
            <a:r>
              <a:rPr lang="en-US" altLang="de-DE" dirty="0" smtClean="0">
                <a:latin typeface="Calibri" panose="020F0502020204030204" pitchFamily="34" charset="0"/>
                <a:sym typeface="Wingdings" pitchFamily="2" charset="2"/>
              </a:rPr>
              <a:t> IV-</a:t>
            </a:r>
            <a:r>
              <a:rPr lang="en-US" altLang="de-DE" dirty="0" err="1" smtClean="0">
                <a:latin typeface="Calibri" panose="020F0502020204030204" pitchFamily="34" charset="0"/>
                <a:sym typeface="Wingdings" pitchFamily="2" charset="2"/>
              </a:rPr>
              <a:t>Schätzer</a:t>
            </a: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Motivation</a:t>
            </a:r>
          </a:p>
        </p:txBody>
      </p:sp>
    </p:spTree>
    <p:extLst>
      <p:ext uri="{BB962C8B-B14F-4D97-AF65-F5344CB8AC3E}">
        <p14:creationId xmlns:p14="http://schemas.microsoft.com/office/powerpoint/2010/main" val="37205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0384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3013075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2952750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2933700"/>
            <a:ext cx="184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de-DE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476250" indent="-282575" eaLnBrk="1" hangingPunct="1"/>
            <a:r>
              <a:rPr lang="de-DE" altLang="de-DE" sz="3000" kern="120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1. Motivation</a:t>
            </a:r>
            <a:endParaRPr lang="de-DE" altLang="de-DE" sz="3000" kern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48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(1) Motivation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457200" y="990600"/>
            <a:ext cx="716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err="1">
                <a:latin typeface="Calibri" pitchFamily="34" charset="0"/>
              </a:rPr>
              <a:t>Selection</a:t>
            </a:r>
            <a:r>
              <a:rPr lang="de-DE" altLang="en-US" sz="1800" dirty="0">
                <a:latin typeface="Calibri" pitchFamily="34" charset="0"/>
              </a:rPr>
              <a:t> on observables </a:t>
            </a:r>
            <a:r>
              <a:rPr lang="de-DE" altLang="en-US" sz="1800" dirty="0" smtClean="0">
                <a:latin typeface="Calibri" pitchFamily="34" charset="0"/>
              </a:rPr>
              <a:t>X:</a:t>
            </a:r>
            <a:endParaRPr lang="de-DE" altLang="en-US" sz="1800" dirty="0">
              <a:latin typeface="Calibri" pitchFamily="34" charset="0"/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457200" y="3717925"/>
            <a:ext cx="6569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 err="1">
                <a:latin typeface="Calibri" pitchFamily="34" charset="0"/>
              </a:rPr>
              <a:t>Selection</a:t>
            </a:r>
            <a:r>
              <a:rPr lang="de-DE" altLang="en-US" sz="1800" dirty="0">
                <a:latin typeface="Calibri" pitchFamily="34" charset="0"/>
              </a:rPr>
              <a:t> on </a:t>
            </a:r>
            <a:r>
              <a:rPr lang="de-DE" altLang="en-US" sz="1800" dirty="0" err="1">
                <a:latin typeface="Calibri" pitchFamily="34" charset="0"/>
              </a:rPr>
              <a:t>unobservables</a:t>
            </a:r>
            <a:r>
              <a:rPr lang="de-DE" altLang="en-US" sz="1800" dirty="0">
                <a:latin typeface="Calibri" pitchFamily="34" charset="0"/>
              </a:rPr>
              <a:t> </a:t>
            </a:r>
            <a:r>
              <a:rPr lang="de-DE" altLang="en-US" sz="1800" dirty="0" smtClean="0">
                <a:latin typeface="Calibri" pitchFamily="34" charset="0"/>
              </a:rPr>
              <a:t>u:</a:t>
            </a:r>
            <a:endParaRPr lang="de-DE" altLang="en-US" sz="1800" dirty="0"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629400" y="4634805"/>
            <a:ext cx="20574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Weder OLS noch PSM würden den kausalen Effekt von D auf Y schätzen</a:t>
            </a:r>
            <a:endParaRPr lang="de-DE" sz="1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3200400" y="17526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0" name="Oval 39"/>
          <p:cNvSpPr>
            <a:spLocks noChangeArrowheads="1"/>
          </p:cNvSpPr>
          <p:nvPr/>
        </p:nvSpPr>
        <p:spPr bwMode="auto">
          <a:xfrm>
            <a:off x="3124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51" name="Oval 40"/>
          <p:cNvSpPr>
            <a:spLocks noChangeArrowheads="1"/>
          </p:cNvSpPr>
          <p:nvPr/>
        </p:nvSpPr>
        <p:spPr bwMode="auto">
          <a:xfrm>
            <a:off x="5638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3124200" y="1371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5638800" y="1371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54" name="Oval 46"/>
          <p:cNvSpPr>
            <a:spLocks noChangeArrowheads="1"/>
          </p:cNvSpPr>
          <p:nvPr/>
        </p:nvSpPr>
        <p:spPr bwMode="auto">
          <a:xfrm>
            <a:off x="5638800" y="2819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5570615" y="29098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56" name="Line 48"/>
          <p:cNvSpPr>
            <a:spLocks noChangeShapeType="1"/>
          </p:cNvSpPr>
          <p:nvPr/>
        </p:nvSpPr>
        <p:spPr bwMode="auto">
          <a:xfrm flipH="1" flipV="1">
            <a:off x="3200399" y="18288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7" name="Oval 50"/>
          <p:cNvSpPr>
            <a:spLocks noChangeArrowheads="1"/>
          </p:cNvSpPr>
          <p:nvPr/>
        </p:nvSpPr>
        <p:spPr bwMode="auto">
          <a:xfrm>
            <a:off x="4426993" y="22746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4343400" y="24150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59" name="Line 52"/>
          <p:cNvSpPr>
            <a:spLocks noChangeShapeType="1"/>
          </p:cNvSpPr>
          <p:nvPr/>
        </p:nvSpPr>
        <p:spPr bwMode="auto">
          <a:xfrm flipV="1">
            <a:off x="5715000" y="18288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0" name="Line 48"/>
          <p:cNvSpPr>
            <a:spLocks noChangeShapeType="1"/>
          </p:cNvSpPr>
          <p:nvPr/>
        </p:nvSpPr>
        <p:spPr bwMode="auto">
          <a:xfrm flipV="1">
            <a:off x="4572000" y="18288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" name="Freeform 68"/>
          <p:cNvSpPr>
            <a:spLocks/>
          </p:cNvSpPr>
          <p:nvPr/>
        </p:nvSpPr>
        <p:spPr bwMode="auto">
          <a:xfrm rot="1214936" flipV="1">
            <a:off x="2857700" y="5237562"/>
            <a:ext cx="2737100" cy="1183350"/>
          </a:xfrm>
          <a:custGeom>
            <a:avLst/>
            <a:gdLst>
              <a:gd name="T0" fmla="*/ 0 w 2256"/>
              <a:gd name="T1" fmla="*/ 2147483647 h 584"/>
              <a:gd name="T2" fmla="*/ 2147483647 w 2256"/>
              <a:gd name="T3" fmla="*/ 2147483647 h 584"/>
              <a:gd name="T4" fmla="*/ 2147483647 w 2256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>
            <a:off x="3200400" y="46482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3" name="Oval 39"/>
          <p:cNvSpPr>
            <a:spLocks noChangeArrowheads="1"/>
          </p:cNvSpPr>
          <p:nvPr/>
        </p:nvSpPr>
        <p:spPr bwMode="auto">
          <a:xfrm>
            <a:off x="31242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64" name="Oval 40"/>
          <p:cNvSpPr>
            <a:spLocks noChangeArrowheads="1"/>
          </p:cNvSpPr>
          <p:nvPr/>
        </p:nvSpPr>
        <p:spPr bwMode="auto">
          <a:xfrm>
            <a:off x="56388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3124200" y="4267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5638800" y="4267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67" name="Oval 46"/>
          <p:cNvSpPr>
            <a:spLocks noChangeArrowheads="1"/>
          </p:cNvSpPr>
          <p:nvPr/>
        </p:nvSpPr>
        <p:spPr bwMode="auto">
          <a:xfrm>
            <a:off x="5638800" y="5715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68" name="Text Box 47"/>
          <p:cNvSpPr txBox="1">
            <a:spLocks noChangeArrowheads="1"/>
          </p:cNvSpPr>
          <p:nvPr/>
        </p:nvSpPr>
        <p:spPr bwMode="auto">
          <a:xfrm>
            <a:off x="5570615" y="58054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 flipH="1" flipV="1">
            <a:off x="3200399" y="47244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0" name="Oval 50"/>
          <p:cNvSpPr>
            <a:spLocks noChangeArrowheads="1"/>
          </p:cNvSpPr>
          <p:nvPr/>
        </p:nvSpPr>
        <p:spPr bwMode="auto">
          <a:xfrm>
            <a:off x="4426993" y="51702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71" name="Text Box 51"/>
          <p:cNvSpPr txBox="1">
            <a:spLocks noChangeArrowheads="1"/>
          </p:cNvSpPr>
          <p:nvPr/>
        </p:nvSpPr>
        <p:spPr bwMode="auto">
          <a:xfrm>
            <a:off x="4343400" y="53106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72" name="Line 52"/>
          <p:cNvSpPr>
            <a:spLocks noChangeShapeType="1"/>
          </p:cNvSpPr>
          <p:nvPr/>
        </p:nvSpPr>
        <p:spPr bwMode="auto">
          <a:xfrm flipV="1">
            <a:off x="5715000" y="47244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 flipV="1">
            <a:off x="4572000" y="47244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2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9638"/>
            <a:ext cx="7772400" cy="2087562"/>
          </a:xfrm>
          <a:solidFill>
            <a:srgbClr val="0033CC"/>
          </a:solidFill>
        </p:spPr>
        <p:txBody>
          <a:bodyPr anchorCtr="1"/>
          <a:lstStyle/>
          <a:p>
            <a:pPr eaLnBrk="1" hangingPunct="1">
              <a:lnSpc>
                <a:spcPct val="200000"/>
              </a:lnSpc>
            </a:pPr>
            <a:r>
              <a:rPr lang="de-DE" altLang="de-DE" sz="3000" dirty="0" smtClean="0">
                <a:solidFill>
                  <a:schemeClr val="bg1"/>
                </a:solidFill>
                <a:latin typeface="Calibri" pitchFamily="34" charset="0"/>
              </a:rPr>
              <a:t>(2) Instrumentvariablen</a:t>
            </a:r>
          </a:p>
        </p:txBody>
      </p:sp>
      <p:sp>
        <p:nvSpPr>
          <p:cNvPr id="15364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Instrumentvariablen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2.1. Annahmen für Instrumentvariablen</a:t>
            </a:r>
            <a:endParaRPr lang="de-DE" altLang="de-DE" sz="3000" kern="12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39750" y="1181834"/>
            <a:ext cx="770572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u="sng" dirty="0">
                <a:latin typeface="Calibri" panose="020F0502020204030204" pitchFamily="34" charset="0"/>
              </a:rPr>
              <a:t>Definition:</a:t>
            </a:r>
            <a:r>
              <a:rPr lang="de-DE" altLang="de-DE" dirty="0">
                <a:latin typeface="Calibri" panose="020F0502020204030204" pitchFamily="34" charset="0"/>
              </a:rPr>
              <a:t> Eine Variable Z ist eine Instrumentvariable (IV) für das endogene Treatment </a:t>
            </a:r>
            <a:r>
              <a:rPr lang="de-DE" altLang="de-DE" dirty="0" smtClean="0">
                <a:latin typeface="Calibri" panose="020F0502020204030204" pitchFamily="34" charset="0"/>
              </a:rPr>
              <a:t>D, </a:t>
            </a:r>
            <a:r>
              <a:rPr lang="de-DE" altLang="de-DE" dirty="0">
                <a:latin typeface="Calibri" panose="020F0502020204030204" pitchFamily="34" charset="0"/>
              </a:rPr>
              <a:t>wenn: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Annahme 1:  </a:t>
            </a:r>
            <a:r>
              <a:rPr lang="de-DE" altLang="de-DE" b="1" i="1" dirty="0">
                <a:solidFill>
                  <a:srgbClr val="0033CC"/>
                </a:solidFill>
                <a:latin typeface="Calibri" panose="020F0502020204030204" pitchFamily="34" charset="0"/>
              </a:rPr>
              <a:t>Z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ist korreliert mit 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dem Treatment </a:t>
            </a:r>
            <a:r>
              <a:rPr lang="de-DE" altLang="de-DE" b="1" i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D  </a:t>
            </a:r>
            <a:endParaRPr lang="de-DE" altLang="de-DE" b="1" i="1" dirty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i="1" dirty="0" err="1" smtClean="0">
                <a:latin typeface="Calibri" panose="020F0502020204030204" pitchFamily="34" charset="0"/>
              </a:rPr>
              <a:t>cov</a:t>
            </a:r>
            <a:r>
              <a:rPr lang="de-DE" altLang="de-DE" i="1" dirty="0" smtClean="0">
                <a:latin typeface="Calibri" panose="020F0502020204030204" pitchFamily="34" charset="0"/>
              </a:rPr>
              <a:t>(Z,D)&lt;&gt;</a:t>
            </a:r>
            <a:r>
              <a:rPr lang="de-DE" altLang="de-DE" i="1" dirty="0">
                <a:latin typeface="Calibri" panose="020F0502020204030204" pitchFamily="34" charset="0"/>
              </a:rPr>
              <a:t>0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D.h</a:t>
            </a: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. es besteht ein Zusammenhang zwischen der IV und dem Treatment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</a:rPr>
              <a:t>Die Annahme ist empirisch </a:t>
            </a:r>
            <a:r>
              <a:rPr lang="de-DE" altLang="de-DE" dirty="0" err="1" smtClean="0">
                <a:latin typeface="Calibri" panose="020F0502020204030204" pitchFamily="34" charset="0"/>
              </a:rPr>
              <a:t>testbar</a:t>
            </a:r>
            <a:endParaRPr lang="de-DE" altLang="de-DE" dirty="0" smtClean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Annahme 2: </a:t>
            </a:r>
            <a:r>
              <a:rPr lang="de-DE" altLang="de-DE" b="1" i="1" dirty="0">
                <a:solidFill>
                  <a:srgbClr val="0033CC"/>
                </a:solidFill>
                <a:latin typeface="Calibri" panose="020F0502020204030204" pitchFamily="34" charset="0"/>
              </a:rPr>
              <a:t>Z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 ist unkorreliert mit dem </a:t>
            </a:r>
            <a:r>
              <a:rPr lang="de-DE" altLang="de-DE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Störterm</a:t>
            </a:r>
            <a:r>
              <a:rPr lang="de-DE" altLang="de-DE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de-DE" altLang="de-DE" b="1" i="1" dirty="0">
                <a:solidFill>
                  <a:srgbClr val="0033CC"/>
                </a:solidFill>
                <a:latin typeface="Calibri" panose="020F0502020204030204" pitchFamily="34" charset="0"/>
              </a:rPr>
              <a:t>u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i="1" dirty="0" err="1">
                <a:latin typeface="Calibri" panose="020F0502020204030204" pitchFamily="34" charset="0"/>
              </a:rPr>
              <a:t>cov</a:t>
            </a:r>
            <a:r>
              <a:rPr lang="de-DE" altLang="de-DE" i="1" dirty="0">
                <a:latin typeface="Calibri" panose="020F0502020204030204" pitchFamily="34" charset="0"/>
              </a:rPr>
              <a:t>(</a:t>
            </a:r>
            <a:r>
              <a:rPr lang="de-DE" altLang="de-DE" i="1" dirty="0" err="1">
                <a:latin typeface="Calibri" panose="020F0502020204030204" pitchFamily="34" charset="0"/>
              </a:rPr>
              <a:t>Z,u</a:t>
            </a:r>
            <a:r>
              <a:rPr lang="de-DE" altLang="de-DE" i="1" dirty="0">
                <a:latin typeface="Calibri" panose="020F0502020204030204" pitchFamily="34" charset="0"/>
              </a:rPr>
              <a:t>)=0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D.h. Z ist kein Regressor im Modell für Y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Die Annahme lässt sich nicht testen, d.h.</a:t>
            </a:r>
            <a:r>
              <a:rPr lang="de-DE" altLang="de-DE" dirty="0">
                <a:latin typeface="Calibri" panose="020F0502020204030204" pitchFamily="34" charset="0"/>
              </a:rPr>
              <a:t> sie ist nur theoretisch begründbar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Instrumentvariablen</a:t>
            </a:r>
          </a:p>
        </p:txBody>
      </p:sp>
    </p:spTree>
    <p:extLst>
      <p:ext uri="{BB962C8B-B14F-4D97-AF65-F5344CB8AC3E}">
        <p14:creationId xmlns:p14="http://schemas.microsoft.com/office/powerpoint/2010/main" val="9513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517525" y="1268413"/>
            <a:ext cx="82454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de-DE" altLang="de-DE" u="sng" dirty="0">
                <a:latin typeface="Calibri" panose="020F0502020204030204" pitchFamily="34" charset="0"/>
              </a:rPr>
              <a:t>Intuition:</a:t>
            </a:r>
            <a:r>
              <a:rPr lang="de-DE" altLang="de-DE" dirty="0">
                <a:latin typeface="Calibri" panose="020F0502020204030204" pitchFamily="34" charset="0"/>
              </a:rPr>
              <a:t> </a:t>
            </a:r>
            <a:r>
              <a:rPr lang="de-DE" altLang="de-DE" dirty="0" smtClean="0">
                <a:latin typeface="Calibri" panose="020F0502020204030204" pitchFamily="34" charset="0"/>
              </a:rPr>
              <a:t>Die IV Z </a:t>
            </a:r>
            <a:r>
              <a:rPr lang="de-DE" altLang="de-DE" dirty="0">
                <a:latin typeface="Calibri" panose="020F0502020204030204" pitchFamily="34" charset="0"/>
              </a:rPr>
              <a:t>wirkt nicht direkt auf Y, sondern nur indirekt über seinen Einfluss auf das Treatment </a:t>
            </a:r>
            <a:r>
              <a:rPr lang="de-DE" altLang="de-DE" dirty="0" smtClean="0">
                <a:latin typeface="Calibri" panose="020F0502020204030204" pitchFamily="34" charset="0"/>
              </a:rPr>
              <a:t>D</a:t>
            </a:r>
            <a:endParaRPr lang="de-DE" altLang="de-DE" b="1" dirty="0">
              <a:latin typeface="Calibri" panose="020F0502020204030204" pitchFamily="34" charset="0"/>
            </a:endParaRPr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algn="ctr" eaLnBrk="1" hangingPunct="1"/>
            <a:r>
              <a:rPr lang="de-DE" altLang="de-DE" sz="3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2.1. Annahmen für Instrumentvariablen</a:t>
            </a:r>
          </a:p>
        </p:txBody>
      </p:sp>
      <p:sp>
        <p:nvSpPr>
          <p:cNvPr id="2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Block 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6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Instrumentvariablen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944562" y="2297668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b="1">
                <a:solidFill>
                  <a:srgbClr val="00B050"/>
                </a:solidFill>
                <a:latin typeface="Calibri" panose="020F0502020204030204" pitchFamily="34" charset="0"/>
              </a:rPr>
              <a:t>Z</a:t>
            </a:r>
          </a:p>
        </p:txBody>
      </p:sp>
      <p:sp>
        <p:nvSpPr>
          <p:cNvPr id="28" name="Line 65"/>
          <p:cNvSpPr>
            <a:spLocks noChangeShapeType="1"/>
          </p:cNvSpPr>
          <p:nvPr/>
        </p:nvSpPr>
        <p:spPr bwMode="auto">
          <a:xfrm>
            <a:off x="1354138" y="2470666"/>
            <a:ext cx="1770062" cy="734774"/>
          </a:xfrm>
          <a:prstGeom prst="line">
            <a:avLst/>
          </a:prstGeom>
          <a:noFill/>
          <a:ln w="31750">
            <a:solidFill>
              <a:srgbClr val="00B050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1277938" y="2394466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30" name="Freeform 68"/>
          <p:cNvSpPr>
            <a:spLocks/>
          </p:cNvSpPr>
          <p:nvPr/>
        </p:nvSpPr>
        <p:spPr bwMode="auto">
          <a:xfrm rot="1214936" flipV="1">
            <a:off x="2863400" y="3789762"/>
            <a:ext cx="2737100" cy="1183350"/>
          </a:xfrm>
          <a:custGeom>
            <a:avLst/>
            <a:gdLst>
              <a:gd name="T0" fmla="*/ 0 w 2256"/>
              <a:gd name="T1" fmla="*/ 2147483647 h 584"/>
              <a:gd name="T2" fmla="*/ 2147483647 w 2256"/>
              <a:gd name="T3" fmla="*/ 2147483647 h 584"/>
              <a:gd name="T4" fmla="*/ 2147483647 w 2256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56" h="584">
                <a:moveTo>
                  <a:pt x="0" y="584"/>
                </a:moveTo>
                <a:cubicBezTo>
                  <a:pt x="388" y="300"/>
                  <a:pt x="776" y="16"/>
                  <a:pt x="1152" y="8"/>
                </a:cubicBezTo>
                <a:cubicBezTo>
                  <a:pt x="1528" y="0"/>
                  <a:pt x="2072" y="448"/>
                  <a:pt x="2256" y="53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dash"/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3206100" y="3200400"/>
            <a:ext cx="2514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" name="Oval 39"/>
          <p:cNvSpPr>
            <a:spLocks noChangeArrowheads="1"/>
          </p:cNvSpPr>
          <p:nvPr/>
        </p:nvSpPr>
        <p:spPr bwMode="auto">
          <a:xfrm>
            <a:off x="3129900" y="3124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33" name="Oval 40"/>
          <p:cNvSpPr>
            <a:spLocks noChangeArrowheads="1"/>
          </p:cNvSpPr>
          <p:nvPr/>
        </p:nvSpPr>
        <p:spPr bwMode="auto">
          <a:xfrm>
            <a:off x="5644500" y="3124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31299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D</a:t>
            </a: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56445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>
                <a:latin typeface="Tahoma" pitchFamily="34" charset="0"/>
              </a:rPr>
              <a:t>Y</a:t>
            </a:r>
          </a:p>
        </p:txBody>
      </p:sp>
      <p:sp>
        <p:nvSpPr>
          <p:cNvPr id="36" name="Oval 46"/>
          <p:cNvSpPr>
            <a:spLocks noChangeArrowheads="1"/>
          </p:cNvSpPr>
          <p:nvPr/>
        </p:nvSpPr>
        <p:spPr bwMode="auto">
          <a:xfrm>
            <a:off x="5644500" y="4267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37" name="Text Box 47"/>
          <p:cNvSpPr txBox="1">
            <a:spLocks noChangeArrowheads="1"/>
          </p:cNvSpPr>
          <p:nvPr/>
        </p:nvSpPr>
        <p:spPr bwMode="auto">
          <a:xfrm>
            <a:off x="5576315" y="4357687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u</a:t>
            </a:r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 flipH="1" flipV="1">
            <a:off x="3206099" y="3276600"/>
            <a:ext cx="1226593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Oval 50"/>
          <p:cNvSpPr>
            <a:spLocks noChangeArrowheads="1"/>
          </p:cNvSpPr>
          <p:nvPr/>
        </p:nvSpPr>
        <p:spPr bwMode="auto">
          <a:xfrm>
            <a:off x="4432693" y="372242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ahoma" pitchFamily="34" charset="0"/>
            </a:endParaRP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4349100" y="3862885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1800" dirty="0">
                <a:latin typeface="Tahoma" pitchFamily="34" charset="0"/>
              </a:rPr>
              <a:t>X</a:t>
            </a:r>
          </a:p>
        </p:txBody>
      </p:sp>
      <p:sp>
        <p:nvSpPr>
          <p:cNvPr id="41" name="Line 52"/>
          <p:cNvSpPr>
            <a:spLocks noChangeShapeType="1"/>
          </p:cNvSpPr>
          <p:nvPr/>
        </p:nvSpPr>
        <p:spPr bwMode="auto">
          <a:xfrm flipV="1">
            <a:off x="5720700" y="327660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 flipV="1">
            <a:off x="4577700" y="3276600"/>
            <a:ext cx="106680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3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76250" indent="-282575" eaLnBrk="1" hangingPunct="1"/>
            <a:r>
              <a:rPr lang="de-DE" altLang="de-DE" sz="3000" kern="12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2.1. Annahmen für Instrumentvariablen</a:t>
            </a:r>
            <a:endParaRPr lang="de-DE" altLang="de-DE" sz="3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39750" y="1181834"/>
            <a:ext cx="7705725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87788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0017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92246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44475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01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9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163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73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u="sng" dirty="0" smtClean="0">
                <a:latin typeface="Calibri" panose="020F0502020204030204" pitchFamily="34" charset="0"/>
              </a:rPr>
              <a:t>Kann Annahme 2 (</a:t>
            </a:r>
            <a:r>
              <a:rPr lang="de-DE" altLang="de-DE" u="sng" dirty="0">
                <a:latin typeface="Calibri" panose="020F0502020204030204" pitchFamily="34" charset="0"/>
              </a:rPr>
              <a:t>Z </a:t>
            </a:r>
            <a:r>
              <a:rPr lang="de-DE" altLang="de-DE" u="sng" dirty="0" smtClean="0">
                <a:latin typeface="Calibri" panose="020F0502020204030204" pitchFamily="34" charset="0"/>
              </a:rPr>
              <a:t>ist unkorreliert mit dem Fehlerterm u der  Outcome Gleichung: </a:t>
            </a:r>
            <a:r>
              <a:rPr lang="de-DE" altLang="de-DE" u="sng" dirty="0" err="1">
                <a:latin typeface="Calibri" panose="020F0502020204030204" pitchFamily="34" charset="0"/>
              </a:rPr>
              <a:t>cov</a:t>
            </a:r>
            <a:r>
              <a:rPr lang="de-DE" altLang="de-DE" u="sng" dirty="0">
                <a:latin typeface="Calibri" panose="020F0502020204030204" pitchFamily="34" charset="0"/>
              </a:rPr>
              <a:t>(</a:t>
            </a:r>
            <a:r>
              <a:rPr lang="de-DE" altLang="de-DE" u="sng" dirty="0" err="1">
                <a:latin typeface="Calibri" panose="020F0502020204030204" pitchFamily="34" charset="0"/>
              </a:rPr>
              <a:t>Z,u</a:t>
            </a:r>
            <a:r>
              <a:rPr lang="de-DE" altLang="de-DE" u="sng" dirty="0">
                <a:latin typeface="Calibri" panose="020F0502020204030204" pitchFamily="34" charset="0"/>
              </a:rPr>
              <a:t>)=0)) </a:t>
            </a:r>
            <a:r>
              <a:rPr lang="de-DE" altLang="de-DE" u="sng" dirty="0" smtClean="0">
                <a:latin typeface="Calibri" panose="020F0502020204030204" pitchFamily="34" charset="0"/>
              </a:rPr>
              <a:t>in einer Regression von Y auf D und Z testen?</a:t>
            </a:r>
            <a:endParaRPr lang="de-DE" altLang="de-DE" u="sng" dirty="0">
              <a:latin typeface="Calibri" panose="020F0502020204030204" pitchFamily="34" charset="0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Nein, dieser Test ist nicht gültig, da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endParaRPr lang="de-DE" altLang="de-DE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Es gibt eine Korrelation zwischen Z und Y nach Kontrolle von D, wenn die Annahme 2 verletzt ist, weil es einen kausalen Pfad zwischen Z und Y gibt</a:t>
            </a: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endParaRPr lang="de-DE" altLang="de-DE" dirty="0" smtClean="0">
              <a:latin typeface="Calibri" panose="020F0502020204030204" pitchFamily="34" charset="0"/>
              <a:sym typeface="Wingdings" pitchFamily="2" charset="2"/>
            </a:endParaRPr>
          </a:p>
          <a:p>
            <a:pPr marL="285750" indent="-285750">
              <a:lnSpc>
                <a:spcPct val="125000"/>
              </a:lnSpc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de-DE" altLang="de-DE" dirty="0">
                <a:latin typeface="Calibri" panose="020F0502020204030204" pitchFamily="34" charset="0"/>
                <a:sym typeface="Wingdings" pitchFamily="2" charset="2"/>
              </a:rPr>
              <a:t>Es gibt eine Korrelation zwischen Z und Y nach Kontrolle von </a:t>
            </a: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D, wenn Annahme 2 gültig ist weil D eine </a:t>
            </a:r>
            <a:r>
              <a:rPr lang="de-DE" altLang="de-DE" dirty="0" err="1" smtClean="0">
                <a:latin typeface="Calibri" panose="020F0502020204030204" pitchFamily="34" charset="0"/>
                <a:sym typeface="Wingdings" pitchFamily="2" charset="2"/>
              </a:rPr>
              <a:t>Collider</a:t>
            </a:r>
            <a:r>
              <a:rPr lang="de-DE" altLang="de-DE" dirty="0" smtClean="0">
                <a:latin typeface="Calibri" panose="020F0502020204030204" pitchFamily="34" charset="0"/>
                <a:sym typeface="Wingdings" pitchFamily="2" charset="2"/>
              </a:rPr>
              <a:t> Variable zwischen Z und Y ist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endParaRPr lang="de-DE" altLang="de-DE" dirty="0">
              <a:latin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V - </a:t>
            </a:r>
            <a:fld id="{3A768FBB-19D3-4FB6-A183-3B6C51CDD8A2}" type="slidenum">
              <a:rPr lang="de-DE" altLang="de-DE" sz="1400" smtClean="0">
                <a:latin typeface="Calibri" pitchFamily="34" charset="0"/>
                <a:ea typeface="Tahoma" pitchFamily="34" charset="0"/>
                <a:cs typeface="Calibri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1400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 bwMode="auto">
          <a:xfrm>
            <a:off x="2209800" y="6534150"/>
            <a:ext cx="4724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(2) Instrumental variables</a:t>
            </a:r>
          </a:p>
        </p:txBody>
      </p:sp>
    </p:spTree>
    <p:extLst>
      <p:ext uri="{BB962C8B-B14F-4D97-AF65-F5344CB8AC3E}">
        <p14:creationId xmlns:p14="http://schemas.microsoft.com/office/powerpoint/2010/main" val="9988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1444</Words>
  <Application>Microsoft Office PowerPoint</Application>
  <PresentationFormat>Bildschirmpräsentation (4:3)</PresentationFormat>
  <Paragraphs>215</Paragraphs>
  <Slides>24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Standarddesign</vt:lpstr>
      <vt:lpstr>Formel</vt:lpstr>
      <vt:lpstr>(V) Einführung in Instrumentvariablenschätzer</vt:lpstr>
      <vt:lpstr>Outline</vt:lpstr>
      <vt:lpstr>(1) Motivation</vt:lpstr>
      <vt:lpstr>1. Motivation</vt:lpstr>
      <vt:lpstr>PowerPoint-Präsentation</vt:lpstr>
      <vt:lpstr>(2) Instrumentvariablen</vt:lpstr>
      <vt:lpstr>2.1. Annahmen für Instrumentvariablen</vt:lpstr>
      <vt:lpstr>PowerPoint-Präsentation</vt:lpstr>
      <vt:lpstr>2.1. Annahmen für Instrumentvariablen</vt:lpstr>
      <vt:lpstr>2.2. Transformation invalider in valide IV</vt:lpstr>
      <vt:lpstr>2.2. Transformation invalider in valide IV</vt:lpstr>
      <vt:lpstr>2.3. Quellen und Beispiele für Instrumentvariablen</vt:lpstr>
      <vt:lpstr>2.3. Quellen und Beispiele für Instrumentvariablen</vt:lpstr>
      <vt:lpstr>(3) IV-Schätzer</vt:lpstr>
      <vt:lpstr>3. IV-Schätzer</vt:lpstr>
      <vt:lpstr>3. IV-Schätzer</vt:lpstr>
      <vt:lpstr>3. IV-Schätzer</vt:lpstr>
      <vt:lpstr>(4) Potenzielle Inkonsistenz des IV-Schätzers</vt:lpstr>
      <vt:lpstr>PowerPoint-Präsentation</vt:lpstr>
      <vt:lpstr>PowerPoint-Präsentation</vt:lpstr>
      <vt:lpstr>(5) Neuinterpretation des IV-Schätzers als LATE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Michael Gebel</cp:lastModifiedBy>
  <cp:revision>578</cp:revision>
  <cp:lastPrinted>2014-10-10T15:27:09Z</cp:lastPrinted>
  <dcterms:created xsi:type="dcterms:W3CDTF">1601-01-01T00:00:00Z</dcterms:created>
  <dcterms:modified xsi:type="dcterms:W3CDTF">2017-11-16T06:56:00Z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