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458" r:id="rId2"/>
    <p:sldId id="689" r:id="rId3"/>
    <p:sldId id="654" r:id="rId4"/>
    <p:sldId id="692" r:id="rId5"/>
    <p:sldId id="717" r:id="rId6"/>
    <p:sldId id="712" r:id="rId7"/>
    <p:sldId id="693" r:id="rId8"/>
    <p:sldId id="715" r:id="rId9"/>
    <p:sldId id="694" r:id="rId10"/>
    <p:sldId id="696" r:id="rId11"/>
    <p:sldId id="718" r:id="rId12"/>
    <p:sldId id="697" r:id="rId13"/>
    <p:sldId id="698" r:id="rId14"/>
    <p:sldId id="699" r:id="rId15"/>
    <p:sldId id="713" r:id="rId16"/>
    <p:sldId id="700" r:id="rId17"/>
    <p:sldId id="701" r:id="rId18"/>
    <p:sldId id="702" r:id="rId19"/>
    <p:sldId id="703" r:id="rId20"/>
    <p:sldId id="704" r:id="rId21"/>
    <p:sldId id="705" r:id="rId22"/>
    <p:sldId id="716" r:id="rId23"/>
    <p:sldId id="707" r:id="rId24"/>
    <p:sldId id="709" r:id="rId25"/>
    <p:sldId id="710" r:id="rId26"/>
    <p:sldId id="711" r:id="rId27"/>
    <p:sldId id="714" r:id="rId28"/>
    <p:sldId id="688" r:id="rId29"/>
  </p:sldIdLst>
  <p:sldSz cx="9144000" cy="6858000" type="screen4x3"/>
  <p:notesSz cx="6724650" cy="97742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CC"/>
    <a:srgbClr val="C0C0C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1" autoAdjust="0"/>
    <p:restoredTop sz="94660"/>
  </p:normalViewPr>
  <p:slideViewPr>
    <p:cSldViewPr>
      <p:cViewPr>
        <p:scale>
          <a:sx n="66" d="100"/>
          <a:sy n="66" d="100"/>
        </p:scale>
        <p:origin x="-1548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3288" y="-114"/>
      </p:cViewPr>
      <p:guideLst>
        <p:guide orient="horz" pos="3079"/>
        <p:guide pos="21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3063" cy="487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913063" cy="487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algn="r"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3700"/>
            <a:ext cx="2913063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9283700"/>
            <a:ext cx="2913063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algn="r"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DBDA4336-AF90-4B0E-9E4E-3438D0E823DA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19646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3063" cy="487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913063" cy="487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algn="r"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33425"/>
            <a:ext cx="4886325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643438"/>
            <a:ext cx="5381625" cy="4397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3700"/>
            <a:ext cx="2913063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9283700"/>
            <a:ext cx="2913063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algn="r"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EDB109AA-D5DE-4D56-B34C-4D7D6D2F736F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14359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15963" indent="-274638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03313" indent="-220663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44638" indent="-220663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85963" indent="-220663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431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003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575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147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F0A5FD4-0DA2-4690-BBB3-25CCA73CE6CE}" type="slidenum">
              <a:rPr lang="de-DE" altLang="de-DE" sz="1300" smtClean="0"/>
              <a:pPr>
                <a:spcBef>
                  <a:spcPct val="0"/>
                </a:spcBef>
              </a:pPr>
              <a:t>1</a:t>
            </a:fld>
            <a:endParaRPr lang="de-DE" altLang="de-DE" sz="130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91088" cy="3668712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60900"/>
            <a:ext cx="4933950" cy="435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B8C1A-0787-437E-89B2-B4103C985DCC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91088" cy="366871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178" y="4661430"/>
            <a:ext cx="4934523" cy="4354287"/>
          </a:xfrm>
        </p:spPr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15963" indent="-27305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0172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43050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8437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415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8987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559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131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13DB04E-E50D-43A8-A665-36598C0DA269}" type="slidenum">
              <a:rPr lang="de-DE" altLang="de-DE" sz="1300" smtClean="0"/>
              <a:pPr>
                <a:spcBef>
                  <a:spcPct val="0"/>
                </a:spcBef>
              </a:pPr>
              <a:t>3</a:t>
            </a:fld>
            <a:endParaRPr lang="de-DE" altLang="de-DE" sz="13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89500" cy="3668712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60900"/>
            <a:ext cx="4933950" cy="435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15963" indent="-27305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0172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43050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8437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415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8987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559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131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13DB04E-E50D-43A8-A665-36598C0DA269}" type="slidenum">
              <a:rPr lang="de-DE" altLang="de-DE" sz="1300" smtClean="0"/>
              <a:pPr>
                <a:spcBef>
                  <a:spcPct val="0"/>
                </a:spcBef>
              </a:pPr>
              <a:t>6</a:t>
            </a:fld>
            <a:endParaRPr lang="de-DE" altLang="de-DE" sz="13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89500" cy="3668712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60900"/>
            <a:ext cx="4933950" cy="435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15963" indent="-27305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0172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43050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8437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415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8987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559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131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13DB04E-E50D-43A8-A665-36598C0DA269}" type="slidenum">
              <a:rPr lang="de-DE" altLang="de-DE" sz="1300" smtClean="0"/>
              <a:pPr>
                <a:spcBef>
                  <a:spcPct val="0"/>
                </a:spcBef>
              </a:pPr>
              <a:t>15</a:t>
            </a:fld>
            <a:endParaRPr lang="de-DE" altLang="de-DE" sz="13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89500" cy="3668712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60900"/>
            <a:ext cx="4933950" cy="435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15963" indent="-27305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0172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43050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8437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415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8987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559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131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13DB04E-E50D-43A8-A665-36598C0DA269}" type="slidenum">
              <a:rPr lang="de-DE" altLang="de-DE" sz="1300" smtClean="0"/>
              <a:pPr>
                <a:spcBef>
                  <a:spcPct val="0"/>
                </a:spcBef>
              </a:pPr>
              <a:t>27</a:t>
            </a:fld>
            <a:endParaRPr lang="de-DE" altLang="de-DE" sz="13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89500" cy="3668712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60900"/>
            <a:ext cx="4933950" cy="435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7B29C-6110-4495-95F9-D1099C48F7BF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0439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103B1-3096-468D-87E4-5C3498D4C81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255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9F85A-F359-4355-89A2-CAF0F8F579E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83083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el, Inhal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E0F32A8-0EE9-4AA5-9991-0F4E226D771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64903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86ACB-1C68-4A4C-9089-89C6FD7054C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08133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D10BECF-488A-499A-9FA5-DADA6580FD3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3165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204EB-31EF-466B-AC31-7187661A6DA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3500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093E5-DC04-4E45-8281-2FB2EF88001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6180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96EDF-1CC1-4635-AA1C-59458C33284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4572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DFFB3-B2E1-48A8-BCF0-89692017380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6642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A1E76-DCC4-4C22-ADDB-244411758A4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1413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EAC35-406A-418A-8D33-355EC2A134D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3168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3AB73-A5CB-4EF7-85E0-26E9EE95F1E4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3740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AC8A8-20BF-415A-B344-8AEDC646729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1267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fld id="{44FDAECA-5152-4AB2-8C3E-91112979102B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84" r:id="rId3"/>
    <p:sldLayoutId id="2147484585" r:id="rId4"/>
    <p:sldLayoutId id="2147484586" r:id="rId5"/>
    <p:sldLayoutId id="2147484587" r:id="rId6"/>
    <p:sldLayoutId id="2147484588" r:id="rId7"/>
    <p:sldLayoutId id="2147484589" r:id="rId8"/>
    <p:sldLayoutId id="2147484590" r:id="rId9"/>
    <p:sldLayoutId id="2147484591" r:id="rId10"/>
    <p:sldLayoutId id="2147484592" r:id="rId11"/>
    <p:sldLayoutId id="2147484593" r:id="rId12"/>
    <p:sldLayoutId id="2147484594" r:id="rId13"/>
    <p:sldLayoutId id="2147484596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08050"/>
            <a:ext cx="7772400" cy="2087563"/>
          </a:xfrm>
          <a:solidFill>
            <a:srgbClr val="0033CC"/>
          </a:solidFill>
        </p:spPr>
        <p:txBody>
          <a:bodyPr anchorCtr="1"/>
          <a:lstStyle/>
          <a:p>
            <a:pPr eaLnBrk="1" hangingPunct="1">
              <a:lnSpc>
                <a:spcPct val="200000"/>
              </a:lnSpc>
            </a:pPr>
            <a:r>
              <a:rPr lang="de-DE" sz="3000" dirty="0" smtClean="0">
                <a:solidFill>
                  <a:schemeClr val="bg1"/>
                </a:solidFill>
                <a:latin typeface="Calibri" pitchFamily="34" charset="0"/>
              </a:rPr>
              <a:t>(VI) Einführung in Selektionskorrekturmodelle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331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VII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pic>
        <p:nvPicPr>
          <p:cNvPr id="13317" name="Grafik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6165850"/>
            <a:ext cx="28622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352800"/>
            <a:ext cx="7696200" cy="2590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de-DE" altLang="de-DE" sz="1800" dirty="0">
                <a:latin typeface="Calibri" pitchFamily="34" charset="0"/>
              </a:rPr>
              <a:t>GESIS Workshop „Einführung in Methoden der modernen Kausalanalyse“</a:t>
            </a:r>
          </a:p>
          <a:p>
            <a:pPr eaLnBrk="1" hangingPunct="1">
              <a:lnSpc>
                <a:spcPct val="80000"/>
              </a:lnSpc>
            </a:pPr>
            <a:r>
              <a:rPr lang="de-DE" altLang="de-DE" sz="1800" dirty="0" smtClean="0">
                <a:latin typeface="Calibri" pitchFamily="34" charset="0"/>
              </a:rPr>
              <a:t>15.–17. November 2017, </a:t>
            </a:r>
            <a:r>
              <a:rPr lang="de-DE" altLang="de-DE" sz="1800" dirty="0">
                <a:latin typeface="Calibri" pitchFamily="34" charset="0"/>
              </a:rPr>
              <a:t>GESIS, Köln</a:t>
            </a:r>
          </a:p>
          <a:p>
            <a:pPr eaLnBrk="1" hangingPunct="1">
              <a:lnSpc>
                <a:spcPct val="80000"/>
              </a:lnSpc>
            </a:pPr>
            <a:endParaRPr lang="de-DE" altLang="de-DE" sz="3600" dirty="0" smtClean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de-DE" altLang="de-DE" sz="1800" dirty="0" smtClean="0">
                <a:latin typeface="Calibri" pitchFamily="34" charset="0"/>
              </a:rPr>
              <a:t>Prof. Dr. Michael Gebel</a:t>
            </a:r>
          </a:p>
          <a:p>
            <a:pPr eaLnBrk="1" hangingPunct="1">
              <a:lnSpc>
                <a:spcPct val="80000"/>
              </a:lnSpc>
            </a:pPr>
            <a:endParaRPr lang="de-DE" altLang="de-DE" sz="1800" dirty="0" smtClean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de-DE" altLang="de-DE" sz="1600" dirty="0" smtClean="0">
                <a:latin typeface="Calibri" pitchFamily="34" charset="0"/>
              </a:rPr>
              <a:t>Lehrstuhl für Soziologie, insbesondere Methoden der empirischen Sozialforschung</a:t>
            </a:r>
            <a:endParaRPr lang="de-DE" altLang="de-DE" sz="1800" dirty="0" smtClean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de-DE" altLang="de-DE" sz="16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539750" y="1203325"/>
            <a:ext cx="7705725" cy="41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Das Zuweisungsmodell (Selektionsgleichung)</a:t>
            </a:r>
            <a:r>
              <a:rPr lang="de-DE" altLang="de-DE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:</a:t>
            </a:r>
            <a:endParaRPr lang="de-DE" altLang="de-DE" b="1" dirty="0">
              <a:latin typeface="Calibri" panose="020F0502020204030204" pitchFamily="34" charset="0"/>
            </a:endParaRPr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684213" y="3200400"/>
            <a:ext cx="7705725" cy="3347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dirty="0">
                <a:latin typeface="Calibri" panose="020F0502020204030204" pitchFamily="34" charset="0"/>
              </a:rPr>
              <a:t>= einfaches Probit- bzw. </a:t>
            </a:r>
            <a:r>
              <a:rPr lang="de-DE" altLang="de-DE" dirty="0" err="1">
                <a:latin typeface="Calibri" panose="020F0502020204030204" pitchFamily="34" charset="0"/>
              </a:rPr>
              <a:t>Logitmodell</a:t>
            </a:r>
            <a:endParaRPr lang="de-DE" altLang="de-DE" dirty="0">
              <a:latin typeface="Calibri" panose="020F0502020204030204" pitchFamily="34" charset="0"/>
            </a:endParaRPr>
          </a:p>
          <a:p>
            <a:pPr>
              <a:lnSpc>
                <a:spcPct val="125000"/>
              </a:lnSpc>
              <a:spcBef>
                <a:spcPct val="25000"/>
              </a:spcBef>
            </a:pPr>
            <a:endParaRPr lang="de-DE" altLang="de-DE" dirty="0" smtClean="0">
              <a:latin typeface="Calibri" panose="020F0502020204030204" pitchFamily="34" charset="0"/>
            </a:endParaRPr>
          </a:p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u="sng" dirty="0" smtClean="0">
                <a:latin typeface="Calibri" panose="020F0502020204030204" pitchFamily="34" charset="0"/>
              </a:rPr>
              <a:t>Bsp.: Arbeitsmarktpartizipation</a:t>
            </a:r>
          </a:p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dirty="0" smtClean="0">
                <a:latin typeface="Calibri" panose="020F0502020204030204" pitchFamily="34" charset="0"/>
              </a:rPr>
              <a:t>D: Treatment „Partizipation </a:t>
            </a:r>
            <a:r>
              <a:rPr lang="de-DE" altLang="de-DE" dirty="0">
                <a:latin typeface="Calibri" panose="020F0502020204030204" pitchFamily="34" charset="0"/>
              </a:rPr>
              <a:t>am </a:t>
            </a:r>
            <a:r>
              <a:rPr lang="de-DE" altLang="de-DE" dirty="0" smtClean="0">
                <a:latin typeface="Calibri" panose="020F0502020204030204" pitchFamily="34" charset="0"/>
              </a:rPr>
              <a:t>Arbeitsmarkt“</a:t>
            </a:r>
            <a:endParaRPr lang="de-DE" altLang="de-DE" dirty="0">
              <a:latin typeface="Calibri" panose="020F0502020204030204" pitchFamily="34" charset="0"/>
            </a:endParaRPr>
          </a:p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en-US" altLang="de-DE" dirty="0">
                <a:latin typeface="Calibri" panose="020F0502020204030204" pitchFamily="34" charset="0"/>
              </a:rPr>
              <a:t>Z: </a:t>
            </a:r>
            <a:r>
              <a:rPr lang="en-US" altLang="de-DE" dirty="0" err="1">
                <a:latin typeface="Calibri" panose="020F0502020204030204" pitchFamily="34" charset="0"/>
              </a:rPr>
              <a:t>beobachtbare</a:t>
            </a:r>
            <a:r>
              <a:rPr lang="en-US" altLang="de-DE" dirty="0">
                <a:latin typeface="Calibri" panose="020F0502020204030204" pitchFamily="34" charset="0"/>
              </a:rPr>
              <a:t> </a:t>
            </a:r>
            <a:r>
              <a:rPr lang="en-US" altLang="de-DE" dirty="0" err="1" smtClean="0">
                <a:latin typeface="Calibri" panose="020F0502020204030204" pitchFamily="34" charset="0"/>
              </a:rPr>
              <a:t>Faktoren</a:t>
            </a:r>
            <a:r>
              <a:rPr lang="en-US" altLang="de-DE" dirty="0" smtClean="0">
                <a:latin typeface="Calibri" panose="020F0502020204030204" pitchFamily="34" charset="0"/>
              </a:rPr>
              <a:t> X (+exclusion restriction Z1), </a:t>
            </a:r>
            <a:r>
              <a:rPr lang="en-US" altLang="de-DE" dirty="0" err="1">
                <a:latin typeface="Calibri" panose="020F0502020204030204" pitchFamily="34" charset="0"/>
              </a:rPr>
              <a:t>z.B</a:t>
            </a:r>
            <a:r>
              <a:rPr lang="en-US" altLang="de-DE" dirty="0">
                <a:latin typeface="Calibri" panose="020F0502020204030204" pitchFamily="34" charset="0"/>
              </a:rPr>
              <a:t>. </a:t>
            </a:r>
            <a:r>
              <a:rPr lang="en-US" altLang="de-DE" dirty="0" err="1">
                <a:latin typeface="Calibri" panose="020F0502020204030204" pitchFamily="34" charset="0"/>
              </a:rPr>
              <a:t>Anzahl</a:t>
            </a:r>
            <a:r>
              <a:rPr lang="en-US" altLang="de-DE" dirty="0">
                <a:latin typeface="Calibri" panose="020F0502020204030204" pitchFamily="34" charset="0"/>
              </a:rPr>
              <a:t> der Kinder</a:t>
            </a:r>
          </a:p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dirty="0">
                <a:latin typeface="Calibri" panose="020F0502020204030204" pitchFamily="34" charset="0"/>
              </a:rPr>
              <a:t>v: </a:t>
            </a:r>
            <a:r>
              <a:rPr lang="de-DE" altLang="de-DE" dirty="0" err="1">
                <a:latin typeface="Calibri" panose="020F0502020204030204" pitchFamily="34" charset="0"/>
              </a:rPr>
              <a:t>unbeobachtbare</a:t>
            </a:r>
            <a:r>
              <a:rPr lang="de-DE" altLang="de-DE" dirty="0">
                <a:latin typeface="Calibri" panose="020F0502020204030204" pitchFamily="34" charset="0"/>
              </a:rPr>
              <a:t> Faktoren, z.B. Motivation</a:t>
            </a:r>
          </a:p>
          <a:p>
            <a:pPr>
              <a:lnSpc>
                <a:spcPct val="125000"/>
              </a:lnSpc>
              <a:spcBef>
                <a:spcPct val="25000"/>
              </a:spcBef>
            </a:pPr>
            <a:endParaRPr lang="de-DE" altLang="de-DE" dirty="0">
              <a:latin typeface="Calibri" panose="020F0502020204030204" pitchFamily="34" charset="0"/>
            </a:endParaRP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Ø"/>
            </a:pPr>
            <a:r>
              <a:rPr lang="de-DE" altLang="de-DE" dirty="0" err="1" smtClean="0">
                <a:latin typeface="Calibri" panose="020F0502020204030204" pitchFamily="34" charset="0"/>
                <a:sym typeface="Wingdings" pitchFamily="2" charset="2"/>
              </a:rPr>
              <a:t>Selection</a:t>
            </a:r>
            <a:r>
              <a:rPr lang="de-DE" altLang="de-DE" dirty="0" smtClean="0">
                <a:latin typeface="Calibri" panose="020F0502020204030204" pitchFamily="34" charset="0"/>
                <a:sym typeface="Wingdings" pitchFamily="2" charset="2"/>
              </a:rPr>
              <a:t> </a:t>
            </a:r>
            <a:r>
              <a:rPr lang="de-DE" altLang="de-DE" dirty="0">
                <a:latin typeface="Calibri" panose="020F0502020204030204" pitchFamily="34" charset="0"/>
                <a:sym typeface="Wingdings" pitchFamily="2" charset="2"/>
              </a:rPr>
              <a:t>on </a:t>
            </a:r>
            <a:r>
              <a:rPr lang="de-DE" altLang="de-DE" dirty="0" err="1">
                <a:latin typeface="Calibri" panose="020F0502020204030204" pitchFamily="34" charset="0"/>
                <a:sym typeface="Wingdings" pitchFamily="2" charset="2"/>
              </a:rPr>
              <a:t>unobservables</a:t>
            </a:r>
            <a:r>
              <a:rPr lang="de-DE" altLang="de-DE" dirty="0">
                <a:latin typeface="Calibri" panose="020F0502020204030204" pitchFamily="34" charset="0"/>
                <a:sym typeface="Wingdings" pitchFamily="2" charset="2"/>
              </a:rPr>
              <a:t>: </a:t>
            </a:r>
            <a:r>
              <a:rPr lang="de-DE" altLang="de-DE" dirty="0" err="1">
                <a:latin typeface="Calibri" panose="020F0502020204030204" pitchFamily="34" charset="0"/>
                <a:sym typeface="Wingdings" pitchFamily="2" charset="2"/>
              </a:rPr>
              <a:t>cov</a:t>
            </a:r>
            <a:r>
              <a:rPr lang="de-DE" altLang="de-DE" dirty="0">
                <a:latin typeface="Calibri" panose="020F0502020204030204" pitchFamily="34" charset="0"/>
                <a:sym typeface="Wingdings" pitchFamily="2" charset="2"/>
              </a:rPr>
              <a:t>(</a:t>
            </a:r>
            <a:r>
              <a:rPr lang="de-DE" altLang="de-DE" dirty="0" err="1">
                <a:latin typeface="Calibri" panose="020F0502020204030204" pitchFamily="34" charset="0"/>
                <a:sym typeface="Wingdings" pitchFamily="2" charset="2"/>
              </a:rPr>
              <a:t>u,v</a:t>
            </a:r>
            <a:r>
              <a:rPr lang="de-DE" altLang="de-DE" dirty="0">
                <a:latin typeface="Calibri" panose="020F0502020204030204" pitchFamily="34" charset="0"/>
                <a:sym typeface="Wingdings" pitchFamily="2" charset="2"/>
              </a:rPr>
              <a:t>)&lt;&gt;0</a:t>
            </a:r>
            <a:endParaRPr lang="de-DE" altLang="de-DE" dirty="0">
              <a:latin typeface="Calibri" panose="020F050202020403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2.3. Das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Zuweisungsmodell</a:t>
            </a: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(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Selektionsgleichung</a:t>
            </a: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)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Klassisches Selektionsmodell</a:t>
            </a:r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VII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graphicFrame>
        <p:nvGraphicFramePr>
          <p:cNvPr id="3" name="Objek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28365669"/>
              </p:ext>
            </p:extLst>
          </p:nvPr>
        </p:nvGraphicFramePr>
        <p:xfrm>
          <a:off x="1981199" y="1854200"/>
          <a:ext cx="2881313" cy="1127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3" name="Formel" r:id="rId3" imgW="1688760" imgH="660240" progId="Equation.3">
                  <p:embed/>
                </p:oleObj>
              </mc:Choice>
              <mc:Fallback>
                <p:oleObj name="Formel" r:id="rId3" imgW="1688760" imgH="660240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199" y="1854200"/>
                        <a:ext cx="2881313" cy="1127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5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517525" y="1268413"/>
            <a:ext cx="8245475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de-DE" altLang="de-DE" u="sng" dirty="0">
                <a:latin typeface="Calibri" panose="020F0502020204030204" pitchFamily="34" charset="0"/>
              </a:rPr>
              <a:t>Intuition:</a:t>
            </a:r>
            <a:r>
              <a:rPr lang="de-DE" altLang="de-DE" dirty="0">
                <a:latin typeface="Calibri" panose="020F0502020204030204" pitchFamily="34" charset="0"/>
              </a:rPr>
              <a:t> </a:t>
            </a:r>
            <a:r>
              <a:rPr lang="de-DE" altLang="de-DE" dirty="0" err="1" smtClean="0">
                <a:latin typeface="Calibri" panose="020F0502020204030204" pitchFamily="34" charset="0"/>
              </a:rPr>
              <a:t>Exclusion</a:t>
            </a:r>
            <a:r>
              <a:rPr lang="de-DE" altLang="de-DE" dirty="0" smtClean="0">
                <a:latin typeface="Calibri" panose="020F0502020204030204" pitchFamily="34" charset="0"/>
              </a:rPr>
              <a:t> </a:t>
            </a:r>
            <a:r>
              <a:rPr lang="de-DE" altLang="de-DE" dirty="0" err="1" smtClean="0">
                <a:latin typeface="Calibri" panose="020F0502020204030204" pitchFamily="34" charset="0"/>
              </a:rPr>
              <a:t>restriction</a:t>
            </a:r>
            <a:r>
              <a:rPr lang="de-DE" altLang="de-DE" dirty="0" smtClean="0">
                <a:latin typeface="Calibri" panose="020F0502020204030204" pitchFamily="34" charset="0"/>
              </a:rPr>
              <a:t>: IV Z sollte einen Effekt auf D haben, aber keinen eigenständigen Effekt auf Y (nur indirekter Effekt von Z auf Y via D ist erlaubt)</a:t>
            </a:r>
            <a:endParaRPr lang="de-DE" altLang="de-DE" b="1" dirty="0">
              <a:latin typeface="Calibri" panose="020F0502020204030204" pitchFamily="34" charset="0"/>
            </a:endParaRPr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944562" y="2297668"/>
            <a:ext cx="5032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 b="1">
                <a:solidFill>
                  <a:srgbClr val="FF3300"/>
                </a:solidFill>
                <a:latin typeface="Calibri" panose="020F0502020204030204" pitchFamily="34" charset="0"/>
              </a:rPr>
              <a:t>Z</a:t>
            </a:r>
          </a:p>
        </p:txBody>
      </p:sp>
      <p:sp>
        <p:nvSpPr>
          <p:cNvPr id="12" name="Line 65"/>
          <p:cNvSpPr>
            <a:spLocks noChangeShapeType="1"/>
          </p:cNvSpPr>
          <p:nvPr/>
        </p:nvSpPr>
        <p:spPr bwMode="auto">
          <a:xfrm>
            <a:off x="1354138" y="2470666"/>
            <a:ext cx="1770062" cy="734774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" name="Oval 54"/>
          <p:cNvSpPr>
            <a:spLocks noChangeArrowheads="1"/>
          </p:cNvSpPr>
          <p:nvPr/>
        </p:nvSpPr>
        <p:spPr bwMode="auto">
          <a:xfrm>
            <a:off x="1277938" y="239446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15" name="Line 38"/>
          <p:cNvSpPr>
            <a:spLocks noChangeShapeType="1"/>
          </p:cNvSpPr>
          <p:nvPr/>
        </p:nvSpPr>
        <p:spPr bwMode="auto">
          <a:xfrm>
            <a:off x="3206100" y="3200400"/>
            <a:ext cx="2514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" name="Oval 39"/>
          <p:cNvSpPr>
            <a:spLocks noChangeArrowheads="1"/>
          </p:cNvSpPr>
          <p:nvPr/>
        </p:nvSpPr>
        <p:spPr bwMode="auto">
          <a:xfrm>
            <a:off x="3129900" y="3124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17" name="Oval 40"/>
          <p:cNvSpPr>
            <a:spLocks noChangeArrowheads="1"/>
          </p:cNvSpPr>
          <p:nvPr/>
        </p:nvSpPr>
        <p:spPr bwMode="auto">
          <a:xfrm>
            <a:off x="5644500" y="3124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18" name="Text Box 41"/>
          <p:cNvSpPr txBox="1">
            <a:spLocks noChangeArrowheads="1"/>
          </p:cNvSpPr>
          <p:nvPr/>
        </p:nvSpPr>
        <p:spPr bwMode="auto">
          <a:xfrm>
            <a:off x="31299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>
                <a:latin typeface="Tahoma" pitchFamily="34" charset="0"/>
              </a:rPr>
              <a:t>D</a:t>
            </a:r>
          </a:p>
        </p:txBody>
      </p:sp>
      <p:sp>
        <p:nvSpPr>
          <p:cNvPr id="19" name="Text Box 42"/>
          <p:cNvSpPr txBox="1">
            <a:spLocks noChangeArrowheads="1"/>
          </p:cNvSpPr>
          <p:nvPr/>
        </p:nvSpPr>
        <p:spPr bwMode="auto">
          <a:xfrm>
            <a:off x="56445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>
                <a:latin typeface="Tahoma" pitchFamily="34" charset="0"/>
              </a:rPr>
              <a:t>Y</a:t>
            </a:r>
          </a:p>
        </p:txBody>
      </p:sp>
      <p:sp>
        <p:nvSpPr>
          <p:cNvPr id="20" name="Oval 46"/>
          <p:cNvSpPr>
            <a:spLocks noChangeArrowheads="1"/>
          </p:cNvSpPr>
          <p:nvPr/>
        </p:nvSpPr>
        <p:spPr bwMode="auto">
          <a:xfrm>
            <a:off x="5644500" y="42672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21" name="Text Box 47"/>
          <p:cNvSpPr txBox="1">
            <a:spLocks noChangeArrowheads="1"/>
          </p:cNvSpPr>
          <p:nvPr/>
        </p:nvSpPr>
        <p:spPr bwMode="auto">
          <a:xfrm>
            <a:off x="5576315" y="4357687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>
                <a:latin typeface="Tahoma" pitchFamily="34" charset="0"/>
              </a:rPr>
              <a:t>u</a:t>
            </a:r>
          </a:p>
        </p:txBody>
      </p:sp>
      <p:sp>
        <p:nvSpPr>
          <p:cNvPr id="22" name="Line 48"/>
          <p:cNvSpPr>
            <a:spLocks noChangeShapeType="1"/>
          </p:cNvSpPr>
          <p:nvPr/>
        </p:nvSpPr>
        <p:spPr bwMode="auto">
          <a:xfrm flipH="1" flipV="1">
            <a:off x="3206099" y="3276600"/>
            <a:ext cx="1226593" cy="495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3" name="Oval 50"/>
          <p:cNvSpPr>
            <a:spLocks noChangeArrowheads="1"/>
          </p:cNvSpPr>
          <p:nvPr/>
        </p:nvSpPr>
        <p:spPr bwMode="auto">
          <a:xfrm>
            <a:off x="4432693" y="3722427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24" name="Text Box 51"/>
          <p:cNvSpPr txBox="1">
            <a:spLocks noChangeArrowheads="1"/>
          </p:cNvSpPr>
          <p:nvPr/>
        </p:nvSpPr>
        <p:spPr bwMode="auto">
          <a:xfrm>
            <a:off x="4349100" y="3862885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>
                <a:latin typeface="Tahoma" pitchFamily="34" charset="0"/>
              </a:rPr>
              <a:t>X</a:t>
            </a:r>
          </a:p>
        </p:txBody>
      </p:sp>
      <p:sp>
        <p:nvSpPr>
          <p:cNvPr id="25" name="Line 52"/>
          <p:cNvSpPr>
            <a:spLocks noChangeShapeType="1"/>
          </p:cNvSpPr>
          <p:nvPr/>
        </p:nvSpPr>
        <p:spPr bwMode="auto">
          <a:xfrm flipV="1">
            <a:off x="5720700" y="3276600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6" name="Line 48"/>
          <p:cNvSpPr>
            <a:spLocks noChangeShapeType="1"/>
          </p:cNvSpPr>
          <p:nvPr/>
        </p:nvSpPr>
        <p:spPr bwMode="auto">
          <a:xfrm flipV="1">
            <a:off x="4577700" y="3276600"/>
            <a:ext cx="1066800" cy="495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2.3. Das </a:t>
            </a:r>
            <a:r>
              <a:rPr lang="en-GB" altLang="de-DE" sz="3000" dirty="0" err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Zuweisungsmodell</a:t>
            </a:r>
            <a:r>
              <a:rPr lang="en-GB" altLang="de-DE" sz="3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(</a:t>
            </a:r>
            <a:r>
              <a:rPr lang="en-GB" altLang="de-DE" sz="3000" dirty="0" err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Selektionsgleichung</a:t>
            </a: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)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8" name="Freeform 68"/>
          <p:cNvSpPr>
            <a:spLocks/>
          </p:cNvSpPr>
          <p:nvPr/>
        </p:nvSpPr>
        <p:spPr bwMode="auto">
          <a:xfrm flipV="1">
            <a:off x="3292958" y="4408008"/>
            <a:ext cx="2345842" cy="697392"/>
          </a:xfrm>
          <a:custGeom>
            <a:avLst/>
            <a:gdLst>
              <a:gd name="T0" fmla="*/ 0 w 2256"/>
              <a:gd name="T1" fmla="*/ 2147483647 h 584"/>
              <a:gd name="T2" fmla="*/ 2147483647 w 2256"/>
              <a:gd name="T3" fmla="*/ 2147483647 h 584"/>
              <a:gd name="T4" fmla="*/ 2147483647 w 2256"/>
              <a:gd name="T5" fmla="*/ 2147483647 h 5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56" h="584">
                <a:moveTo>
                  <a:pt x="0" y="584"/>
                </a:moveTo>
                <a:cubicBezTo>
                  <a:pt x="388" y="300"/>
                  <a:pt x="776" y="16"/>
                  <a:pt x="1152" y="8"/>
                </a:cubicBezTo>
                <a:cubicBezTo>
                  <a:pt x="1528" y="0"/>
                  <a:pt x="2072" y="448"/>
                  <a:pt x="2256" y="536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dash"/>
            <a:round/>
            <a:headEnd type="arrow" w="lg" len="med"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de-DE"/>
          </a:p>
        </p:txBody>
      </p:sp>
      <p:sp>
        <p:nvSpPr>
          <p:cNvPr id="29" name="Text Box 47"/>
          <p:cNvSpPr txBox="1">
            <a:spLocks noChangeArrowheads="1"/>
          </p:cNvSpPr>
          <p:nvPr/>
        </p:nvSpPr>
        <p:spPr bwMode="auto">
          <a:xfrm>
            <a:off x="3048000" y="4433887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 smtClean="0">
                <a:latin typeface="Tahoma" pitchFamily="34" charset="0"/>
              </a:rPr>
              <a:t>v</a:t>
            </a:r>
            <a:endParaRPr lang="de-DE" altLang="en-US" sz="1800" dirty="0">
              <a:latin typeface="Tahoma" pitchFamily="34" charset="0"/>
            </a:endParaRPr>
          </a:p>
        </p:txBody>
      </p:sp>
      <p:sp>
        <p:nvSpPr>
          <p:cNvPr id="30" name="Line 52"/>
          <p:cNvSpPr>
            <a:spLocks noChangeShapeType="1"/>
          </p:cNvSpPr>
          <p:nvPr/>
        </p:nvSpPr>
        <p:spPr bwMode="auto">
          <a:xfrm flipV="1">
            <a:off x="3192385" y="3276600"/>
            <a:ext cx="0" cy="1066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1" name="Oval 46"/>
          <p:cNvSpPr>
            <a:spLocks noChangeArrowheads="1"/>
          </p:cNvSpPr>
          <p:nvPr/>
        </p:nvSpPr>
        <p:spPr bwMode="auto">
          <a:xfrm>
            <a:off x="3124200" y="43434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32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Klassisches Selektionsmodell</a:t>
            </a:r>
          </a:p>
        </p:txBody>
      </p:sp>
      <p:sp>
        <p:nvSpPr>
          <p:cNvPr id="33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VII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37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539750" y="1066800"/>
            <a:ext cx="7705725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u="sng" dirty="0">
                <a:latin typeface="Calibri" panose="020F0502020204030204" pitchFamily="34" charset="0"/>
              </a:rPr>
              <a:t>Annahme:</a:t>
            </a:r>
            <a:r>
              <a:rPr lang="de-DE" altLang="de-DE" dirty="0">
                <a:latin typeface="Calibri" panose="020F0502020204030204" pitchFamily="34" charset="0"/>
              </a:rPr>
              <a:t> </a:t>
            </a:r>
            <a:r>
              <a:rPr lang="de-DE" altLang="de-DE" b="1" dirty="0" err="1" smtClean="0">
                <a:solidFill>
                  <a:srgbClr val="0033CC"/>
                </a:solidFill>
                <a:latin typeface="Calibri" panose="020F0502020204030204" pitchFamily="34" charset="0"/>
              </a:rPr>
              <a:t>Bivariate</a:t>
            </a:r>
            <a:r>
              <a:rPr lang="de-DE" altLang="de-DE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de-DE" altLang="de-DE" b="1" dirty="0">
                <a:solidFill>
                  <a:srgbClr val="0033CC"/>
                </a:solidFill>
                <a:latin typeface="Calibri" panose="020F0502020204030204" pitchFamily="34" charset="0"/>
              </a:rPr>
              <a:t>Normalverteilung</a:t>
            </a:r>
            <a:r>
              <a:rPr lang="de-DE" altLang="de-DE" dirty="0">
                <a:latin typeface="Calibri" panose="020F0502020204030204" pitchFamily="34" charset="0"/>
              </a:rPr>
              <a:t> der beiden Störterme der Outcome- und Treatment-Gleichung</a:t>
            </a:r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684213" y="2743200"/>
            <a:ext cx="1373187" cy="41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dirty="0">
                <a:latin typeface="Calibri" panose="020F0502020204030204" pitchFamily="34" charset="0"/>
              </a:rPr>
              <a:t>Dann gilt:</a:t>
            </a:r>
          </a:p>
        </p:txBody>
      </p:sp>
      <p:sp>
        <p:nvSpPr>
          <p:cNvPr id="143375" name="Text Box 15"/>
          <p:cNvSpPr txBox="1">
            <a:spLocks noChangeArrowheads="1"/>
          </p:cNvSpPr>
          <p:nvPr/>
        </p:nvSpPr>
        <p:spPr bwMode="auto">
          <a:xfrm>
            <a:off x="228600" y="5334000"/>
            <a:ext cx="8686800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Ø"/>
            </a:pPr>
            <a:r>
              <a:rPr lang="de-DE" altLang="de-DE" dirty="0" smtClean="0">
                <a:latin typeface="Calibri" panose="020F0502020204030204" pitchFamily="34" charset="0"/>
                <a:sym typeface="Wingdings" pitchFamily="2" charset="2"/>
              </a:rPr>
              <a:t>OLS ist verzerrt </a:t>
            </a:r>
            <a:r>
              <a:rPr lang="de-DE" altLang="de-DE" dirty="0" smtClean="0">
                <a:latin typeface="Calibri" panose="020F0502020204030204" pitchFamily="34" charset="0"/>
              </a:rPr>
              <a:t>Inverses </a:t>
            </a:r>
            <a:r>
              <a:rPr lang="de-DE" altLang="de-DE" dirty="0" err="1">
                <a:latin typeface="Calibri" panose="020F0502020204030204" pitchFamily="34" charset="0"/>
              </a:rPr>
              <a:t>Mill‘s</a:t>
            </a:r>
            <a:r>
              <a:rPr lang="de-DE" altLang="de-DE" dirty="0">
                <a:latin typeface="Calibri" panose="020F0502020204030204" pitchFamily="34" charset="0"/>
              </a:rPr>
              <a:t> Ratio als Korrekturterm </a:t>
            </a:r>
            <a:endParaRPr lang="de-DE" altLang="de-DE" dirty="0" smtClean="0">
              <a:latin typeface="Calibri" panose="020F0502020204030204" pitchFamily="34" charset="0"/>
            </a:endParaRP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Ø"/>
            </a:pPr>
            <a:r>
              <a:rPr lang="de-DE" altLang="de-DE" dirty="0" smtClean="0">
                <a:latin typeface="Calibri" panose="020F0502020204030204" pitchFamily="34" charset="0"/>
              </a:rPr>
              <a:t>Korrelation </a:t>
            </a:r>
            <a:r>
              <a:rPr lang="el-GR" altLang="de-DE" dirty="0">
                <a:latin typeface="Calibri" panose="020F0502020204030204" pitchFamily="34" charset="0"/>
              </a:rPr>
              <a:t>σ</a:t>
            </a:r>
            <a:r>
              <a:rPr lang="de-DE" altLang="de-DE" baseline="-25000" dirty="0" err="1">
                <a:latin typeface="Calibri" panose="020F0502020204030204" pitchFamily="34" charset="0"/>
              </a:rPr>
              <a:t>uv</a:t>
            </a:r>
            <a:r>
              <a:rPr lang="de-DE" altLang="de-DE" dirty="0">
                <a:latin typeface="Calibri" panose="020F0502020204030204" pitchFamily="34" charset="0"/>
              </a:rPr>
              <a:t> </a:t>
            </a:r>
            <a:r>
              <a:rPr lang="de-DE" altLang="de-DE" dirty="0" smtClean="0">
                <a:latin typeface="Calibri" panose="020F0502020204030204" pitchFamily="34" charset="0"/>
              </a:rPr>
              <a:t>erlaubt für Test auf </a:t>
            </a:r>
            <a:r>
              <a:rPr lang="de-DE" altLang="de-DE" dirty="0" err="1" smtClean="0">
                <a:latin typeface="Calibri" panose="020F0502020204030204" pitchFamily="34" charset="0"/>
              </a:rPr>
              <a:t>selection</a:t>
            </a:r>
            <a:r>
              <a:rPr lang="de-DE" altLang="de-DE" dirty="0" smtClean="0">
                <a:latin typeface="Calibri" panose="020F0502020204030204" pitchFamily="34" charset="0"/>
              </a:rPr>
              <a:t> on </a:t>
            </a:r>
            <a:r>
              <a:rPr lang="de-DE" altLang="de-DE" dirty="0" err="1" smtClean="0">
                <a:latin typeface="Calibri" panose="020F0502020204030204" pitchFamily="34" charset="0"/>
              </a:rPr>
              <a:t>unobservables</a:t>
            </a:r>
            <a:r>
              <a:rPr lang="de-DE" altLang="de-DE" dirty="0" smtClean="0">
                <a:latin typeface="Calibri" panose="020F0502020204030204" pitchFamily="34" charset="0"/>
              </a:rPr>
              <a:t> (unter Gültigkeit der Modellannahmen)</a:t>
            </a:r>
            <a:endParaRPr lang="de-DE" altLang="de-DE" dirty="0">
              <a:latin typeface="Calibri" panose="020F050202020403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2.3.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Annahme</a:t>
            </a: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über</a:t>
            </a: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Korrelation</a:t>
            </a: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der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Fehlerterme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Klassisches Selektionsmodell</a:t>
            </a:r>
          </a:p>
        </p:txBody>
      </p:sp>
      <p:sp>
        <p:nvSpPr>
          <p:cNvPr id="11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VII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graphicFrame>
        <p:nvGraphicFramePr>
          <p:cNvPr id="3" name="Objek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91666838"/>
              </p:ext>
            </p:extLst>
          </p:nvPr>
        </p:nvGraphicFramePr>
        <p:xfrm>
          <a:off x="2743200" y="1655762"/>
          <a:ext cx="281940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4" name="Formel" r:id="rId3" imgW="1346200" imgH="482600" progId="Equation.3">
                  <p:embed/>
                </p:oleObj>
              </mc:Choice>
              <mc:Fallback>
                <p:oleObj name="Formel" r:id="rId3" imgW="1346200" imgH="482600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655762"/>
                        <a:ext cx="2819400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32368121"/>
              </p:ext>
            </p:extLst>
          </p:nvPr>
        </p:nvGraphicFramePr>
        <p:xfrm>
          <a:off x="2478088" y="2743200"/>
          <a:ext cx="3654425" cy="256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5" name="Formel" r:id="rId5" imgW="1993900" imgH="1397000" progId="Equation.3">
                  <p:embed/>
                </p:oleObj>
              </mc:Choice>
              <mc:Fallback>
                <p:oleObj name="Formel" r:id="rId5" imgW="1993900" imgH="1397000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88" y="2743200"/>
                        <a:ext cx="3654425" cy="256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hteck 11"/>
          <p:cNvSpPr/>
          <p:nvPr/>
        </p:nvSpPr>
        <p:spPr>
          <a:xfrm>
            <a:off x="4038600" y="4114800"/>
            <a:ext cx="21336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6400800" y="42672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„</a:t>
            </a:r>
            <a:r>
              <a:rPr lang="de-DE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control</a:t>
            </a:r>
            <a:r>
              <a:rPr lang="de-DE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function</a:t>
            </a:r>
            <a:r>
              <a:rPr lang="de-DE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“</a:t>
            </a:r>
            <a:endParaRPr lang="de-DE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24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539750" y="1143000"/>
            <a:ext cx="7705725" cy="759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dirty="0">
                <a:latin typeface="Calibri" panose="020F0502020204030204" pitchFamily="34" charset="0"/>
              </a:rPr>
              <a:t>Verzerrung hängt von Korrelation der Störterme ab: (inverses </a:t>
            </a:r>
            <a:r>
              <a:rPr lang="de-DE" altLang="de-DE" dirty="0" err="1">
                <a:latin typeface="Calibri" panose="020F0502020204030204" pitchFamily="34" charset="0"/>
              </a:rPr>
              <a:t>Mill‘s</a:t>
            </a:r>
            <a:r>
              <a:rPr lang="de-DE" altLang="de-DE" dirty="0">
                <a:latin typeface="Calibri" panose="020F0502020204030204" pitchFamily="34" charset="0"/>
              </a:rPr>
              <a:t> Ratio ist immer positiv)</a:t>
            </a:r>
          </a:p>
        </p:txBody>
      </p:sp>
      <p:graphicFrame>
        <p:nvGraphicFramePr>
          <p:cNvPr id="147462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71853532"/>
              </p:ext>
            </p:extLst>
          </p:nvPr>
        </p:nvGraphicFramePr>
        <p:xfrm>
          <a:off x="909638" y="1903413"/>
          <a:ext cx="336232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4" name="Formel" r:id="rId3" imgW="1803240" imgH="609480" progId="Equation.3">
                  <p:embed/>
                </p:oleObj>
              </mc:Choice>
              <mc:Fallback>
                <p:oleObj name="Formel" r:id="rId3" imgW="180324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1903413"/>
                        <a:ext cx="336232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609600" y="3184525"/>
            <a:ext cx="7924800" cy="2952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85750" indent="-285750">
              <a:lnSpc>
                <a:spcPct val="125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altLang="de-DE" dirty="0" smtClean="0">
                <a:latin typeface="Calibri" panose="020F0502020204030204" pitchFamily="34" charset="0"/>
              </a:rPr>
              <a:t>Wenn </a:t>
            </a:r>
            <a:r>
              <a:rPr lang="de-DE" altLang="de-DE" dirty="0">
                <a:latin typeface="Calibri" panose="020F0502020204030204" pitchFamily="34" charset="0"/>
              </a:rPr>
              <a:t>Korrelation </a:t>
            </a:r>
            <a:r>
              <a:rPr lang="el-GR" altLang="de-DE" i="1" dirty="0">
                <a:latin typeface="Calibri" panose="020F0502020204030204" pitchFamily="34" charset="0"/>
                <a:cs typeface="Tahoma" pitchFamily="34" charset="0"/>
              </a:rPr>
              <a:t>σ</a:t>
            </a:r>
            <a:r>
              <a:rPr lang="de-DE" altLang="de-DE" i="1" baseline="-25000" dirty="0" err="1">
                <a:latin typeface="Calibri" panose="020F0502020204030204" pitchFamily="34" charset="0"/>
                <a:cs typeface="Tahoma" pitchFamily="34" charset="0"/>
              </a:rPr>
              <a:t>uv</a:t>
            </a:r>
            <a:r>
              <a:rPr lang="de-DE" altLang="de-DE" dirty="0">
                <a:latin typeface="Calibri" panose="020F0502020204030204" pitchFamily="34" charset="0"/>
              </a:rPr>
              <a:t> positiv </a:t>
            </a:r>
            <a:r>
              <a:rPr lang="de-DE" altLang="de-DE" dirty="0">
                <a:latin typeface="Calibri" panose="020F0502020204030204" pitchFamily="34" charset="0"/>
                <a:sym typeface="Wingdings" pitchFamily="2" charset="2"/>
              </a:rPr>
              <a:t> positive Selektion auf den Arbeitsmarkt  OLS&gt;ATE</a:t>
            </a: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altLang="de-DE" dirty="0" smtClean="0">
                <a:latin typeface="Calibri" panose="020F0502020204030204" pitchFamily="34" charset="0"/>
              </a:rPr>
              <a:t>Wenn </a:t>
            </a:r>
            <a:r>
              <a:rPr lang="de-DE" altLang="de-DE" dirty="0">
                <a:latin typeface="Calibri" panose="020F0502020204030204" pitchFamily="34" charset="0"/>
              </a:rPr>
              <a:t>Korrelation </a:t>
            </a:r>
            <a:r>
              <a:rPr lang="el-GR" altLang="de-DE" i="1" dirty="0">
                <a:latin typeface="Calibri" panose="020F0502020204030204" pitchFamily="34" charset="0"/>
              </a:rPr>
              <a:t>σ</a:t>
            </a:r>
            <a:r>
              <a:rPr lang="de-DE" altLang="de-DE" i="1" baseline="-25000" dirty="0" err="1">
                <a:latin typeface="Calibri" panose="020F0502020204030204" pitchFamily="34" charset="0"/>
              </a:rPr>
              <a:t>uv</a:t>
            </a:r>
            <a:r>
              <a:rPr lang="de-DE" altLang="de-DE" dirty="0">
                <a:latin typeface="Calibri" panose="020F0502020204030204" pitchFamily="34" charset="0"/>
              </a:rPr>
              <a:t> negativ </a:t>
            </a:r>
            <a:r>
              <a:rPr lang="de-DE" altLang="de-DE" dirty="0">
                <a:latin typeface="Calibri" panose="020F0502020204030204" pitchFamily="34" charset="0"/>
                <a:sym typeface="Wingdings" pitchFamily="2" charset="2"/>
              </a:rPr>
              <a:t> negative Selektion auf den Arbeitsmarkt  </a:t>
            </a:r>
            <a:r>
              <a:rPr lang="de-DE" altLang="de-DE" dirty="0" smtClean="0">
                <a:latin typeface="Calibri" panose="020F0502020204030204" pitchFamily="34" charset="0"/>
                <a:sym typeface="Wingdings" pitchFamily="2" charset="2"/>
              </a:rPr>
              <a:t>OLS&lt;ATE</a:t>
            </a: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altLang="de-DE" dirty="0" smtClean="0">
                <a:latin typeface="Calibri" panose="020F0502020204030204" pitchFamily="34" charset="0"/>
              </a:rPr>
              <a:t>Geschätzte </a:t>
            </a:r>
            <a:r>
              <a:rPr lang="de-DE" altLang="de-DE" dirty="0">
                <a:latin typeface="Calibri" panose="020F0502020204030204" pitchFamily="34" charset="0"/>
              </a:rPr>
              <a:t>Korrelation </a:t>
            </a:r>
            <a:r>
              <a:rPr lang="el-GR" altLang="de-DE" i="1" dirty="0">
                <a:latin typeface="Calibri" panose="020F0502020204030204" pitchFamily="34" charset="0"/>
              </a:rPr>
              <a:t>σ</a:t>
            </a:r>
            <a:r>
              <a:rPr lang="de-DE" altLang="de-DE" i="1" baseline="-25000" dirty="0" err="1">
                <a:latin typeface="Calibri" panose="020F0502020204030204" pitchFamily="34" charset="0"/>
              </a:rPr>
              <a:t>uv</a:t>
            </a:r>
            <a:r>
              <a:rPr lang="de-DE" altLang="de-DE" dirty="0">
                <a:latin typeface="Calibri" panose="020F0502020204030204" pitchFamily="34" charset="0"/>
              </a:rPr>
              <a:t> erlaubt Test auf </a:t>
            </a:r>
            <a:r>
              <a:rPr lang="de-DE" altLang="de-DE" dirty="0" err="1">
                <a:latin typeface="Calibri" panose="020F0502020204030204" pitchFamily="34" charset="0"/>
              </a:rPr>
              <a:t>selection</a:t>
            </a:r>
            <a:r>
              <a:rPr lang="de-DE" altLang="de-DE" dirty="0">
                <a:latin typeface="Calibri" panose="020F0502020204030204" pitchFamily="34" charset="0"/>
              </a:rPr>
              <a:t> on </a:t>
            </a:r>
            <a:r>
              <a:rPr lang="de-DE" altLang="de-DE" dirty="0" err="1" smtClean="0">
                <a:latin typeface="Calibri" panose="020F0502020204030204" pitchFamily="34" charset="0"/>
              </a:rPr>
              <a:t>unobservables</a:t>
            </a:r>
            <a:r>
              <a:rPr lang="de-DE" altLang="de-DE" dirty="0" smtClean="0">
                <a:latin typeface="Calibri" panose="020F0502020204030204" pitchFamily="34" charset="0"/>
              </a:rPr>
              <a:t>, </a:t>
            </a:r>
            <a:r>
              <a:rPr lang="de-DE" altLang="de-DE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ABER</a:t>
            </a:r>
            <a:r>
              <a:rPr lang="de-DE" altLang="de-DE" dirty="0" smtClean="0">
                <a:latin typeface="Calibri" panose="020F0502020204030204" pitchFamily="34" charset="0"/>
              </a:rPr>
              <a:t> dieser Test basiert auf Gültigkeit der Annahmen über die Korrelation der Fehlerterme</a:t>
            </a:r>
            <a:endParaRPr lang="de-DE" altLang="de-DE" dirty="0">
              <a:latin typeface="Calibri" panose="020F050202020403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2.4. Interpretation des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Selektionsterms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Klassisches Selektionsmodell</a:t>
            </a:r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VII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79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539750" y="1143000"/>
            <a:ext cx="7705725" cy="4290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u="sng" dirty="0">
                <a:latin typeface="Calibri" panose="020F0502020204030204" pitchFamily="34" charset="0"/>
              </a:rPr>
              <a:t>Zwei alternative Schätzverfahren:</a:t>
            </a: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Ø"/>
            </a:pPr>
            <a:r>
              <a:rPr lang="de-DE" altLang="de-DE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Maximum </a:t>
            </a:r>
            <a:r>
              <a:rPr lang="de-DE" altLang="de-DE" b="1" dirty="0" err="1">
                <a:solidFill>
                  <a:srgbClr val="0033CC"/>
                </a:solidFill>
                <a:latin typeface="Calibri" panose="020F0502020204030204" pitchFamily="34" charset="0"/>
              </a:rPr>
              <a:t>Likelihood</a:t>
            </a:r>
            <a:r>
              <a:rPr lang="de-DE" altLang="de-DE" b="1" dirty="0">
                <a:solidFill>
                  <a:srgbClr val="0033CC"/>
                </a:solidFill>
                <a:latin typeface="Calibri" panose="020F0502020204030204" pitchFamily="34" charset="0"/>
              </a:rPr>
              <a:t>:</a:t>
            </a:r>
            <a:r>
              <a:rPr lang="de-DE" altLang="de-DE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de-DE" altLang="de-DE" dirty="0">
                <a:latin typeface="Calibri" panose="020F0502020204030204" pitchFamily="34" charset="0"/>
              </a:rPr>
              <a:t>simultane Schätzung der Treatment- und Outcome Gleichung </a:t>
            </a:r>
            <a:r>
              <a:rPr lang="de-DE" altLang="de-DE" dirty="0">
                <a:latin typeface="Calibri" panose="020F0502020204030204" pitchFamily="34" charset="0"/>
                <a:sym typeface="Wingdings" pitchFamily="2" charset="2"/>
              </a:rPr>
              <a:t> basiert auf Normalitätsannahme</a:t>
            </a: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Ø"/>
            </a:pPr>
            <a:r>
              <a:rPr lang="de-DE" altLang="de-DE" b="1" dirty="0" err="1" smtClean="0">
                <a:solidFill>
                  <a:srgbClr val="0033CC"/>
                </a:solidFill>
                <a:latin typeface="Calibri" panose="020F0502020204030204" pitchFamily="34" charset="0"/>
              </a:rPr>
              <a:t>Two-Step</a:t>
            </a:r>
            <a:r>
              <a:rPr lang="de-DE" altLang="de-DE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de-DE" altLang="de-DE" b="1" dirty="0" err="1">
                <a:solidFill>
                  <a:srgbClr val="0033CC"/>
                </a:solidFill>
                <a:latin typeface="Calibri" panose="020F0502020204030204" pitchFamily="34" charset="0"/>
              </a:rPr>
              <a:t>Procedure</a:t>
            </a:r>
            <a:r>
              <a:rPr lang="de-DE" altLang="de-DE" b="1" dirty="0">
                <a:solidFill>
                  <a:srgbClr val="0033CC"/>
                </a:solidFill>
                <a:latin typeface="Calibri" panose="020F0502020204030204" pitchFamily="34" charset="0"/>
              </a:rPr>
              <a:t>:</a:t>
            </a:r>
            <a:r>
              <a:rPr lang="de-DE" altLang="de-DE" dirty="0">
                <a:latin typeface="Calibri" panose="020F0502020204030204" pitchFamily="34" charset="0"/>
              </a:rPr>
              <a:t> stufenweise Schätzung der Treatment- und Outcome Gleichung </a:t>
            </a:r>
            <a:r>
              <a:rPr lang="de-DE" altLang="de-DE" dirty="0">
                <a:latin typeface="Calibri" panose="020F0502020204030204" pitchFamily="34" charset="0"/>
                <a:sym typeface="Wingdings" pitchFamily="2" charset="2"/>
              </a:rPr>
              <a:t> Aufweichung der Normalitätsannahme möglich</a:t>
            </a:r>
          </a:p>
          <a:p>
            <a:pPr>
              <a:lnSpc>
                <a:spcPct val="125000"/>
              </a:lnSpc>
              <a:spcBef>
                <a:spcPct val="25000"/>
              </a:spcBef>
              <a:buFontTx/>
              <a:buChar char="-"/>
            </a:pPr>
            <a:endParaRPr lang="de-DE" altLang="de-DE" dirty="0">
              <a:latin typeface="Calibri" panose="020F0502020204030204" pitchFamily="34" charset="0"/>
              <a:sym typeface="Wingdings" pitchFamily="2" charset="2"/>
            </a:endParaRPr>
          </a:p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dirty="0" smtClean="0">
                <a:latin typeface="Calibri" panose="020F0502020204030204" pitchFamily="34" charset="0"/>
              </a:rPr>
              <a:t>Generell gilt:</a:t>
            </a:r>
            <a:endParaRPr lang="de-DE" altLang="de-DE" dirty="0">
              <a:latin typeface="Calibri" panose="020F0502020204030204" pitchFamily="34" charset="0"/>
            </a:endParaRP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Symbol" panose="05050102010706020507" pitchFamily="18" charset="2"/>
              <a:buChar char="-"/>
            </a:pPr>
            <a:r>
              <a:rPr lang="de-DE" altLang="de-DE" dirty="0" smtClean="0">
                <a:latin typeface="Calibri" panose="020F0502020204030204" pitchFamily="34" charset="0"/>
              </a:rPr>
              <a:t>Keine </a:t>
            </a:r>
            <a:r>
              <a:rPr lang="de-DE" altLang="de-DE" dirty="0" err="1" smtClean="0">
                <a:latin typeface="Calibri" panose="020F0502020204030204" pitchFamily="34" charset="0"/>
              </a:rPr>
              <a:t>Instrumentvariablen</a:t>
            </a:r>
            <a:r>
              <a:rPr lang="de-DE" altLang="de-DE" dirty="0" smtClean="0">
                <a:latin typeface="Calibri" panose="020F0502020204030204" pitchFamily="34" charset="0"/>
              </a:rPr>
              <a:t> </a:t>
            </a:r>
            <a:r>
              <a:rPr lang="de-DE" altLang="de-DE" dirty="0">
                <a:latin typeface="Calibri" panose="020F0502020204030204" pitchFamily="34" charset="0"/>
              </a:rPr>
              <a:t>notwendig, da Modell über Verteilungsannahmen identifiziert ist</a:t>
            </a: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Symbol" panose="05050102010706020507" pitchFamily="18" charset="2"/>
              <a:buChar char="-"/>
            </a:pPr>
            <a:r>
              <a:rPr lang="de-DE" altLang="de-DE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Aber</a:t>
            </a:r>
            <a:r>
              <a:rPr lang="de-DE" altLang="de-DE" b="1" dirty="0">
                <a:solidFill>
                  <a:srgbClr val="FF0000"/>
                </a:solidFill>
                <a:latin typeface="Calibri" panose="020F0502020204030204" pitchFamily="34" charset="0"/>
              </a:rPr>
              <a:t>:</a:t>
            </a:r>
            <a:r>
              <a:rPr lang="de-DE" altLang="de-DE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de-DE" altLang="de-DE" dirty="0" smtClean="0">
                <a:latin typeface="Calibri" panose="020F0502020204030204" pitchFamily="34" charset="0"/>
              </a:rPr>
              <a:t>Es ist besser eine </a:t>
            </a:r>
            <a:r>
              <a:rPr lang="de-DE" altLang="de-DE" dirty="0" err="1" smtClean="0">
                <a:latin typeface="Calibri" panose="020F0502020204030204" pitchFamily="34" charset="0"/>
              </a:rPr>
              <a:t>Instrumentvariable</a:t>
            </a:r>
            <a:r>
              <a:rPr lang="de-DE" altLang="de-DE" dirty="0" smtClean="0">
                <a:latin typeface="Calibri" panose="020F0502020204030204" pitchFamily="34" charset="0"/>
              </a:rPr>
              <a:t> </a:t>
            </a:r>
            <a:r>
              <a:rPr lang="de-DE" altLang="de-DE" dirty="0">
                <a:latin typeface="Calibri" panose="020F0502020204030204" pitchFamily="34" charset="0"/>
              </a:rPr>
              <a:t>(nur valide IV!) </a:t>
            </a:r>
            <a:r>
              <a:rPr lang="de-DE" altLang="de-DE" dirty="0" smtClean="0">
                <a:latin typeface="Calibri" panose="020F0502020204030204" pitchFamily="34" charset="0"/>
              </a:rPr>
              <a:t>zu verwenden</a:t>
            </a:r>
            <a:r>
              <a:rPr lang="de-DE" altLang="de-DE" dirty="0">
                <a:latin typeface="Calibri" panose="020F0502020204030204" pitchFamily="34" charset="0"/>
              </a:rPr>
              <a:t>, da sonst schlechte Modellperformance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2.5.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Schätzverfahren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6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Klassisches Selektionsmodell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VII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90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79638"/>
            <a:ext cx="7772400" cy="2087562"/>
          </a:xfrm>
          <a:solidFill>
            <a:srgbClr val="0033CC"/>
          </a:solidFill>
        </p:spPr>
        <p:txBody>
          <a:bodyPr anchorCtr="1"/>
          <a:lstStyle/>
          <a:p>
            <a:pPr eaLnBrk="1" hangingPunct="1">
              <a:lnSpc>
                <a:spcPct val="200000"/>
              </a:lnSpc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(3) Treatment Effekt Selektionsmodell</a:t>
            </a:r>
          </a:p>
        </p:txBody>
      </p:sp>
      <p:sp>
        <p:nvSpPr>
          <p:cNvPr id="15364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Treatment Effekt Selektionsmodell</a:t>
            </a:r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VII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78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611188" y="1195046"/>
            <a:ext cx="7705725" cy="4670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Treatment </a:t>
            </a:r>
            <a:r>
              <a:rPr lang="de-DE" altLang="de-DE" b="1" dirty="0" err="1" smtClean="0">
                <a:solidFill>
                  <a:srgbClr val="0033CC"/>
                </a:solidFill>
                <a:latin typeface="Calibri" panose="020F0502020204030204" pitchFamily="34" charset="0"/>
              </a:rPr>
              <a:t>Effect</a:t>
            </a:r>
            <a:r>
              <a:rPr lang="de-DE" altLang="de-DE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de-DE" altLang="de-DE" b="1" dirty="0" err="1" smtClean="0">
                <a:solidFill>
                  <a:srgbClr val="0033CC"/>
                </a:solidFill>
                <a:latin typeface="Calibri" panose="020F0502020204030204" pitchFamily="34" charset="0"/>
              </a:rPr>
              <a:t>Selection</a:t>
            </a:r>
            <a:r>
              <a:rPr lang="de-DE" altLang="de-DE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 Models</a:t>
            </a: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altLang="de-DE" dirty="0" smtClean="0">
                <a:latin typeface="Calibri" panose="020F0502020204030204" pitchFamily="34" charset="0"/>
              </a:rPr>
              <a:t>Weniger </a:t>
            </a:r>
            <a:r>
              <a:rPr lang="de-DE" altLang="de-DE" dirty="0">
                <a:latin typeface="Calibri" panose="020F0502020204030204" pitchFamily="34" charset="0"/>
              </a:rPr>
              <a:t>bekannt als klassisches Selektionsmodell, aber Entwicklung startete auch mit </a:t>
            </a:r>
            <a:r>
              <a:rPr lang="de-DE" altLang="de-DE" dirty="0" err="1">
                <a:latin typeface="Calibri" panose="020F0502020204030204" pitchFamily="34" charset="0"/>
              </a:rPr>
              <a:t>Heckman</a:t>
            </a:r>
            <a:r>
              <a:rPr lang="de-DE" altLang="de-DE" dirty="0">
                <a:latin typeface="Calibri" panose="020F0502020204030204" pitchFamily="34" charset="0"/>
              </a:rPr>
              <a:t> (1978)</a:t>
            </a: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altLang="de-DE" dirty="0" smtClean="0">
                <a:latin typeface="Calibri" panose="020F0502020204030204" pitchFamily="34" charset="0"/>
              </a:rPr>
              <a:t>Kontrafaktisches </a:t>
            </a:r>
            <a:r>
              <a:rPr lang="de-DE" altLang="de-DE" dirty="0">
                <a:latin typeface="Calibri" panose="020F0502020204030204" pitchFamily="34" charset="0"/>
              </a:rPr>
              <a:t>Modell potentieller Ergebnisse kann als doppeltes Selektionsproblem verstanden werden: jeweils ein potentielles Ergebnis ist beobachtbar, das andere nicht</a:t>
            </a: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altLang="de-DE" dirty="0" smtClean="0">
                <a:latin typeface="Calibri" panose="020F0502020204030204" pitchFamily="34" charset="0"/>
              </a:rPr>
              <a:t>Annahme über die Korrelation </a:t>
            </a:r>
            <a:r>
              <a:rPr lang="de-DE" altLang="de-DE" dirty="0">
                <a:latin typeface="Calibri" panose="020F0502020204030204" pitchFamily="34" charset="0"/>
              </a:rPr>
              <a:t>zwischen Fehlertermen der Outcome-Gleichung und Fehlerterm der Treatment-Gleichung </a:t>
            </a:r>
            <a:r>
              <a:rPr lang="de-DE" altLang="de-DE" dirty="0">
                <a:latin typeface="Calibri" panose="020F0502020204030204" pitchFamily="34" charset="0"/>
                <a:sym typeface="Wingdings" pitchFamily="2" charset="2"/>
              </a:rPr>
              <a:t> </a:t>
            </a:r>
            <a:r>
              <a:rPr lang="de-DE" altLang="de-DE" dirty="0" smtClean="0">
                <a:latin typeface="Calibri" panose="020F0502020204030204" pitchFamily="34" charset="0"/>
                <a:sym typeface="Wingdings" pitchFamily="2" charset="2"/>
              </a:rPr>
              <a:t>erlaubt die Modellierung von </a:t>
            </a:r>
            <a:r>
              <a:rPr lang="de-DE" altLang="de-DE" dirty="0" err="1" smtClean="0">
                <a:latin typeface="Calibri" panose="020F0502020204030204" pitchFamily="34" charset="0"/>
                <a:sym typeface="Wingdings" pitchFamily="2" charset="2"/>
              </a:rPr>
              <a:t>selection</a:t>
            </a:r>
            <a:r>
              <a:rPr lang="de-DE" altLang="de-DE" dirty="0" smtClean="0">
                <a:latin typeface="Calibri" panose="020F0502020204030204" pitchFamily="34" charset="0"/>
                <a:sym typeface="Wingdings" pitchFamily="2" charset="2"/>
              </a:rPr>
              <a:t> </a:t>
            </a:r>
            <a:r>
              <a:rPr lang="de-DE" altLang="de-DE" dirty="0">
                <a:latin typeface="Calibri" panose="020F0502020204030204" pitchFamily="34" charset="0"/>
                <a:sym typeface="Wingdings" pitchFamily="2" charset="2"/>
              </a:rPr>
              <a:t>on </a:t>
            </a:r>
            <a:r>
              <a:rPr lang="de-DE" altLang="de-DE" dirty="0" err="1">
                <a:latin typeface="Calibri" panose="020F0502020204030204" pitchFamily="34" charset="0"/>
                <a:sym typeface="Wingdings" pitchFamily="2" charset="2"/>
              </a:rPr>
              <a:t>unobservables</a:t>
            </a:r>
            <a:endParaRPr lang="de-DE" altLang="de-DE" dirty="0">
              <a:latin typeface="Calibri" panose="020F0502020204030204" pitchFamily="34" charset="0"/>
              <a:sym typeface="Wingdings" pitchFamily="2" charset="2"/>
            </a:endParaRP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altLang="de-DE" dirty="0" smtClean="0">
                <a:latin typeface="Calibri" panose="020F0502020204030204" pitchFamily="34" charset="0"/>
              </a:rPr>
              <a:t>zusätzlich </a:t>
            </a:r>
            <a:r>
              <a:rPr lang="de-DE" altLang="de-DE" dirty="0">
                <a:latin typeface="Calibri" panose="020F0502020204030204" pitchFamily="34" charset="0"/>
              </a:rPr>
              <a:t>erlaubt das Modell die Modellierung sowohl von </a:t>
            </a:r>
            <a:r>
              <a:rPr lang="de-DE" altLang="de-DE" b="1" dirty="0" err="1">
                <a:solidFill>
                  <a:srgbClr val="0033CC"/>
                </a:solidFill>
                <a:latin typeface="Calibri" panose="020F0502020204030204" pitchFamily="34" charset="0"/>
              </a:rPr>
              <a:t>baseline</a:t>
            </a:r>
            <a:r>
              <a:rPr lang="de-DE" altLang="de-DE" b="1" dirty="0">
                <a:solidFill>
                  <a:srgbClr val="0033CC"/>
                </a:solidFill>
                <a:latin typeface="Calibri" panose="020F0502020204030204" pitchFamily="34" charset="0"/>
              </a:rPr>
              <a:t> Unterschiede</a:t>
            </a:r>
            <a:r>
              <a:rPr lang="de-DE" altLang="de-DE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de-DE" altLang="de-DE" dirty="0">
                <a:latin typeface="Calibri" panose="020F0502020204030204" pitchFamily="34" charset="0"/>
              </a:rPr>
              <a:t>a</a:t>
            </a:r>
            <a:r>
              <a:rPr lang="de-DE" altLang="de-DE" dirty="0" smtClean="0">
                <a:latin typeface="Calibri" panose="020F0502020204030204" pitchFamily="34" charset="0"/>
              </a:rPr>
              <a:t>ls </a:t>
            </a:r>
            <a:r>
              <a:rPr lang="de-DE" altLang="de-DE" dirty="0">
                <a:latin typeface="Calibri" panose="020F0502020204030204" pitchFamily="34" charset="0"/>
              </a:rPr>
              <a:t>auch </a:t>
            </a:r>
            <a:r>
              <a:rPr lang="de-DE" altLang="de-DE" b="1" dirty="0">
                <a:solidFill>
                  <a:srgbClr val="0033CC"/>
                </a:solidFill>
                <a:latin typeface="Calibri" panose="020F0502020204030204" pitchFamily="34" charset="0"/>
              </a:rPr>
              <a:t>kausaler </a:t>
            </a:r>
            <a:r>
              <a:rPr lang="de-DE" altLang="de-DE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Effektheterogenität</a:t>
            </a:r>
            <a:endParaRPr lang="de-DE" altLang="de-DE" dirty="0">
              <a:latin typeface="Calibri" panose="020F0502020204030204" pitchFamily="34" charset="0"/>
            </a:endParaRPr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Treatment Effekt Selektionsmodell</a:t>
            </a:r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VII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3.1.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Grundidee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44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539750" y="1187266"/>
            <a:ext cx="7705725" cy="41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Ergebnisgleichungen</a:t>
            </a:r>
            <a:endParaRPr lang="de-DE" altLang="de-DE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684213" y="3429000"/>
            <a:ext cx="7705725" cy="2239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dirty="0">
                <a:latin typeface="Calibri" panose="020F0502020204030204" pitchFamily="34" charset="0"/>
              </a:rPr>
              <a:t>Y0, Y1: potentielle Outcomes/Ergebnisse, z.B. Lohn</a:t>
            </a:r>
          </a:p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dirty="0" smtClean="0">
                <a:latin typeface="Calibri" panose="020F0502020204030204" pitchFamily="34" charset="0"/>
              </a:rPr>
              <a:t>D: </a:t>
            </a:r>
            <a:r>
              <a:rPr lang="de-DE" altLang="de-DE" dirty="0">
                <a:latin typeface="Calibri" panose="020F0502020204030204" pitchFamily="34" charset="0"/>
              </a:rPr>
              <a:t>Treatment, hier z.B. höhere Bildung</a:t>
            </a:r>
          </a:p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en-US" altLang="de-DE" dirty="0">
                <a:latin typeface="Calibri" panose="020F0502020204030204" pitchFamily="34" charset="0"/>
              </a:rPr>
              <a:t>X: </a:t>
            </a:r>
            <a:r>
              <a:rPr lang="en-US" altLang="de-DE" dirty="0" err="1">
                <a:latin typeface="Calibri" panose="020F0502020204030204" pitchFamily="34" charset="0"/>
              </a:rPr>
              <a:t>beobachtbare</a:t>
            </a:r>
            <a:r>
              <a:rPr lang="en-US" altLang="de-DE" dirty="0">
                <a:latin typeface="Calibri" panose="020F0502020204030204" pitchFamily="34" charset="0"/>
              </a:rPr>
              <a:t> </a:t>
            </a:r>
            <a:r>
              <a:rPr lang="en-US" altLang="de-DE" dirty="0" err="1">
                <a:latin typeface="Calibri" panose="020F0502020204030204" pitchFamily="34" charset="0"/>
              </a:rPr>
              <a:t>Faktoren</a:t>
            </a:r>
            <a:r>
              <a:rPr lang="en-US" altLang="de-DE" dirty="0">
                <a:latin typeface="Calibri" panose="020F0502020204030204" pitchFamily="34" charset="0"/>
              </a:rPr>
              <a:t>, </a:t>
            </a:r>
            <a:r>
              <a:rPr lang="en-US" altLang="de-DE" dirty="0" err="1">
                <a:latin typeface="Calibri" panose="020F0502020204030204" pitchFamily="34" charset="0"/>
              </a:rPr>
              <a:t>z.B</a:t>
            </a:r>
            <a:r>
              <a:rPr lang="en-US" altLang="de-DE" dirty="0">
                <a:latin typeface="Calibri" panose="020F0502020204030204" pitchFamily="34" charset="0"/>
              </a:rPr>
              <a:t>. </a:t>
            </a:r>
            <a:r>
              <a:rPr lang="en-US" altLang="de-DE" dirty="0" err="1">
                <a:latin typeface="Calibri" panose="020F0502020204030204" pitchFamily="34" charset="0"/>
              </a:rPr>
              <a:t>Berufsposition</a:t>
            </a:r>
            <a:r>
              <a:rPr lang="en-US" altLang="de-DE" dirty="0">
                <a:latin typeface="Calibri" panose="020F0502020204030204" pitchFamily="34" charset="0"/>
              </a:rPr>
              <a:t> des </a:t>
            </a:r>
            <a:r>
              <a:rPr lang="en-US" altLang="de-DE" dirty="0" err="1">
                <a:latin typeface="Calibri" panose="020F0502020204030204" pitchFamily="34" charset="0"/>
              </a:rPr>
              <a:t>Vaters</a:t>
            </a:r>
            <a:endParaRPr lang="en-US" altLang="de-DE" dirty="0">
              <a:latin typeface="Calibri" panose="020F0502020204030204" pitchFamily="34" charset="0"/>
            </a:endParaRPr>
          </a:p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dirty="0">
                <a:latin typeface="Calibri" panose="020F0502020204030204" pitchFamily="34" charset="0"/>
              </a:rPr>
              <a:t>u: </a:t>
            </a:r>
            <a:r>
              <a:rPr lang="de-DE" altLang="de-DE" dirty="0" err="1">
                <a:latin typeface="Calibri" panose="020F0502020204030204" pitchFamily="34" charset="0"/>
              </a:rPr>
              <a:t>unbeobachtbare</a:t>
            </a:r>
            <a:r>
              <a:rPr lang="de-DE" altLang="de-DE" dirty="0">
                <a:latin typeface="Calibri" panose="020F0502020204030204" pitchFamily="34" charset="0"/>
              </a:rPr>
              <a:t> Faktoren, z.B. Motivation</a:t>
            </a:r>
          </a:p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dirty="0">
                <a:latin typeface="Calibri" panose="020F0502020204030204" pitchFamily="34" charset="0"/>
                <a:sym typeface="Wingdings" pitchFamily="2" charset="2"/>
              </a:rPr>
              <a:t> </a:t>
            </a:r>
            <a:r>
              <a:rPr lang="de-DE" altLang="de-DE" b="1" dirty="0">
                <a:solidFill>
                  <a:srgbClr val="0033CC"/>
                </a:solidFill>
                <a:latin typeface="Calibri" panose="020F0502020204030204" pitchFamily="34" charset="0"/>
                <a:sym typeface="Wingdings" pitchFamily="2" charset="2"/>
              </a:rPr>
              <a:t>Doppeltes Selektionsproblem:</a:t>
            </a:r>
            <a:r>
              <a:rPr lang="de-DE" altLang="de-DE" dirty="0">
                <a:solidFill>
                  <a:srgbClr val="0033CC"/>
                </a:solidFill>
                <a:latin typeface="Calibri" panose="020F0502020204030204" pitchFamily="34" charset="0"/>
                <a:sym typeface="Wingdings" pitchFamily="2" charset="2"/>
              </a:rPr>
              <a:t> </a:t>
            </a:r>
            <a:r>
              <a:rPr lang="de-DE" altLang="de-DE" dirty="0">
                <a:latin typeface="Calibri" panose="020F0502020204030204" pitchFamily="34" charset="0"/>
                <a:sym typeface="Wingdings" pitchFamily="2" charset="2"/>
              </a:rPr>
              <a:t>jeweils ein potentielles Outcome ist </a:t>
            </a:r>
            <a:r>
              <a:rPr lang="de-DE" altLang="de-DE" dirty="0" err="1">
                <a:latin typeface="Calibri" panose="020F0502020204030204" pitchFamily="34" charset="0"/>
                <a:sym typeface="Wingdings" pitchFamily="2" charset="2"/>
              </a:rPr>
              <a:t>Missing</a:t>
            </a:r>
            <a:endParaRPr lang="de-DE" altLang="de-DE" sz="2400" dirty="0">
              <a:latin typeface="Calibri" panose="020F0502020204030204" pitchFamily="34" charset="0"/>
            </a:endParaRPr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Treatment Effekt Selektionsmodell</a:t>
            </a:r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VII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3.2. Ergebnisgleichungen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Objek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66951774"/>
              </p:ext>
            </p:extLst>
          </p:nvPr>
        </p:nvGraphicFramePr>
        <p:xfrm>
          <a:off x="936625" y="2509838"/>
          <a:ext cx="3535363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2" name="Formel" r:id="rId3" imgW="1587240" imgH="241200" progId="Equation.3">
                  <p:embed/>
                </p:oleObj>
              </mc:Choice>
              <mc:Fallback>
                <p:oleObj name="Formel" r:id="rId3" imgW="1587240" imgH="241200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2509838"/>
                        <a:ext cx="3535363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50831128"/>
              </p:ext>
            </p:extLst>
          </p:nvPr>
        </p:nvGraphicFramePr>
        <p:xfrm>
          <a:off x="984250" y="1895475"/>
          <a:ext cx="33655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3" name="Formel" r:id="rId5" imgW="1612800" imgH="241200" progId="Equation.3">
                  <p:embed/>
                </p:oleObj>
              </mc:Choice>
              <mc:Fallback>
                <p:oleObj name="Formel" r:id="rId5" imgW="1612800" imgH="24120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1895475"/>
                        <a:ext cx="33655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feld 10"/>
          <p:cNvSpPr txBox="1"/>
          <p:nvPr/>
        </p:nvSpPr>
        <p:spPr>
          <a:xfrm>
            <a:off x="5410200" y="2395238"/>
            <a:ext cx="32004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Achtung:</a:t>
            </a:r>
            <a:r>
              <a:rPr lang="de-DE" sz="1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Kritische Annahmen der Linearität und </a:t>
            </a:r>
            <a:r>
              <a:rPr lang="de-DE" sz="1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Additivität</a:t>
            </a:r>
            <a:endParaRPr lang="de-DE" sz="14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410200" y="1861810"/>
            <a:ext cx="32004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>
                <a:latin typeface="Calibri" panose="020F0502020204030204" pitchFamily="34" charset="0"/>
              </a:rPr>
              <a:t>Diese Spezifikation ist auch bekannt als das </a:t>
            </a:r>
            <a:r>
              <a:rPr lang="de-DE" sz="1400" dirty="0" err="1" smtClean="0">
                <a:latin typeface="Calibri" panose="020F0502020204030204" pitchFamily="34" charset="0"/>
              </a:rPr>
              <a:t>switching</a:t>
            </a:r>
            <a:r>
              <a:rPr lang="de-DE" sz="1400" dirty="0" smtClean="0">
                <a:latin typeface="Calibri" panose="020F0502020204030204" pitchFamily="34" charset="0"/>
              </a:rPr>
              <a:t> </a:t>
            </a:r>
            <a:r>
              <a:rPr lang="de-DE" sz="1400" dirty="0" err="1" smtClean="0">
                <a:latin typeface="Calibri" panose="020F0502020204030204" pitchFamily="34" charset="0"/>
              </a:rPr>
              <a:t>regression</a:t>
            </a:r>
            <a:r>
              <a:rPr lang="de-DE" sz="1400" dirty="0" smtClean="0">
                <a:latin typeface="Calibri" panose="020F0502020204030204" pitchFamily="34" charset="0"/>
              </a:rPr>
              <a:t> </a:t>
            </a:r>
            <a:r>
              <a:rPr lang="de-DE" sz="1400" dirty="0" err="1" smtClean="0">
                <a:latin typeface="Calibri" panose="020F0502020204030204" pitchFamily="34" charset="0"/>
              </a:rPr>
              <a:t>model</a:t>
            </a:r>
            <a:endParaRPr lang="de-DE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09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0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graphicFrame>
        <p:nvGraphicFramePr>
          <p:cNvPr id="151596" name="Group 4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508377"/>
              </p:ext>
            </p:extLst>
          </p:nvPr>
        </p:nvGraphicFramePr>
        <p:xfrm>
          <a:off x="1143000" y="2154238"/>
          <a:ext cx="6783388" cy="3321051"/>
        </p:xfrm>
        <a:graphic>
          <a:graphicData uri="http://schemas.openxmlformats.org/drawingml/2006/table">
            <a:tbl>
              <a:tblPr/>
              <a:tblGrid>
                <a:gridCol w="2260600"/>
                <a:gridCol w="2262188"/>
                <a:gridCol w="2260600"/>
              </a:tblGrid>
              <a:tr h="1106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r>
                        <a:rPr kumimoji="0" lang="de-DE" altLang="de-DE" sz="19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r>
                        <a:rPr kumimoji="0" lang="de-DE" altLang="de-DE" sz="19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8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D=0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Beobachtet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= faktisch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Unbeobachtet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= kontrafaktisch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„</a:t>
                      </a:r>
                      <a:r>
                        <a:rPr kumimoji="0" lang="de-DE" alt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Missing</a:t>
                      </a: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“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6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D=1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Unbeobachtet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= kontrafaktisch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„</a:t>
                      </a:r>
                      <a:r>
                        <a:rPr kumimoji="0" lang="de-DE" alt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Missing</a:t>
                      </a: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“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Beobachtet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= faktisch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Treatment Effekt Selektionsmodell</a:t>
            </a:r>
          </a:p>
        </p:txBody>
      </p:sp>
      <p:sp>
        <p:nvSpPr>
          <p:cNvPr id="13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VII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457200" y="1295400"/>
            <a:ext cx="815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 dirty="0" smtClean="0">
                <a:latin typeface="Calibri" panose="020F0502020204030204" pitchFamily="34" charset="0"/>
              </a:rPr>
              <a:t>Darstellung im kontrafaktischen </a:t>
            </a:r>
            <a:r>
              <a:rPr lang="de-DE" altLang="de-DE" dirty="0">
                <a:latin typeface="Calibri" panose="020F0502020204030204" pitchFamily="34" charset="0"/>
              </a:rPr>
              <a:t>Modell </a:t>
            </a:r>
            <a:r>
              <a:rPr lang="de-DE" altLang="de-DE" dirty="0" smtClean="0">
                <a:latin typeface="Calibri" panose="020F0502020204030204" pitchFamily="34" charset="0"/>
              </a:rPr>
              <a:t>(zwei potentielle </a:t>
            </a:r>
            <a:r>
              <a:rPr lang="de-DE" altLang="de-DE" dirty="0">
                <a:latin typeface="Calibri" panose="020F0502020204030204" pitchFamily="34" charset="0"/>
              </a:rPr>
              <a:t>Outcome):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3.2. Ergebnisgleichungen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46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684213" y="3378770"/>
            <a:ext cx="7705725" cy="2516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dirty="0">
                <a:latin typeface="Calibri" panose="020F0502020204030204" pitchFamily="34" charset="0"/>
              </a:rPr>
              <a:t>= einfaches Probit- bzw. </a:t>
            </a:r>
            <a:r>
              <a:rPr lang="de-DE" altLang="de-DE" dirty="0" err="1">
                <a:latin typeface="Calibri" panose="020F0502020204030204" pitchFamily="34" charset="0"/>
              </a:rPr>
              <a:t>Logitmodell</a:t>
            </a:r>
            <a:endParaRPr lang="de-DE" altLang="de-DE" dirty="0">
              <a:latin typeface="Calibri" panose="020F0502020204030204" pitchFamily="34" charset="0"/>
            </a:endParaRPr>
          </a:p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dirty="0">
                <a:latin typeface="Calibri" panose="020F0502020204030204" pitchFamily="34" charset="0"/>
              </a:rPr>
              <a:t>D</a:t>
            </a:r>
            <a:r>
              <a:rPr lang="de-DE" altLang="de-DE" dirty="0" smtClean="0">
                <a:latin typeface="Calibri" panose="020F0502020204030204" pitchFamily="34" charset="0"/>
              </a:rPr>
              <a:t>: </a:t>
            </a:r>
            <a:r>
              <a:rPr lang="de-DE" altLang="de-DE" dirty="0">
                <a:latin typeface="Calibri" panose="020F0502020204030204" pitchFamily="34" charset="0"/>
              </a:rPr>
              <a:t>Treatment, hier z.B. höhere Bildung</a:t>
            </a:r>
          </a:p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en-US" altLang="de-DE" dirty="0">
                <a:latin typeface="Calibri" panose="020F0502020204030204" pitchFamily="34" charset="0"/>
              </a:rPr>
              <a:t>Z: </a:t>
            </a:r>
            <a:r>
              <a:rPr lang="en-US" altLang="de-DE" dirty="0" err="1">
                <a:latin typeface="Calibri" panose="020F0502020204030204" pitchFamily="34" charset="0"/>
              </a:rPr>
              <a:t>beobachtbare</a:t>
            </a:r>
            <a:r>
              <a:rPr lang="en-US" altLang="de-DE" dirty="0">
                <a:latin typeface="Calibri" panose="020F0502020204030204" pitchFamily="34" charset="0"/>
              </a:rPr>
              <a:t> </a:t>
            </a:r>
            <a:r>
              <a:rPr lang="en-US" altLang="de-DE" dirty="0" err="1">
                <a:latin typeface="Calibri" panose="020F0502020204030204" pitchFamily="34" charset="0"/>
              </a:rPr>
              <a:t>Faktoren</a:t>
            </a:r>
            <a:r>
              <a:rPr lang="en-US" altLang="de-DE" dirty="0">
                <a:latin typeface="Calibri" panose="020F0502020204030204" pitchFamily="34" charset="0"/>
              </a:rPr>
              <a:t>, </a:t>
            </a:r>
            <a:r>
              <a:rPr lang="en-US" altLang="de-DE" dirty="0" err="1">
                <a:latin typeface="Calibri" panose="020F0502020204030204" pitchFamily="34" charset="0"/>
              </a:rPr>
              <a:t>z.B</a:t>
            </a:r>
            <a:r>
              <a:rPr lang="en-US" altLang="de-DE" dirty="0">
                <a:latin typeface="Calibri" panose="020F0502020204030204" pitchFamily="34" charset="0"/>
              </a:rPr>
              <a:t>. </a:t>
            </a:r>
            <a:r>
              <a:rPr lang="en-US" altLang="de-DE" dirty="0" err="1">
                <a:latin typeface="Calibri" panose="020F0502020204030204" pitchFamily="34" charset="0"/>
              </a:rPr>
              <a:t>Anzahl</a:t>
            </a:r>
            <a:r>
              <a:rPr lang="en-US" altLang="de-DE" dirty="0">
                <a:latin typeface="Calibri" panose="020F0502020204030204" pitchFamily="34" charset="0"/>
              </a:rPr>
              <a:t> der </a:t>
            </a:r>
            <a:r>
              <a:rPr lang="en-US" altLang="de-DE" dirty="0" err="1">
                <a:latin typeface="Calibri" panose="020F0502020204030204" pitchFamily="34" charset="0"/>
              </a:rPr>
              <a:t>Geschwister</a:t>
            </a:r>
            <a:endParaRPr lang="en-US" altLang="de-DE" dirty="0">
              <a:latin typeface="Calibri" panose="020F0502020204030204" pitchFamily="34" charset="0"/>
            </a:endParaRPr>
          </a:p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dirty="0">
                <a:latin typeface="Calibri" panose="020F0502020204030204" pitchFamily="34" charset="0"/>
              </a:rPr>
              <a:t>v: </a:t>
            </a:r>
            <a:r>
              <a:rPr lang="de-DE" altLang="de-DE" dirty="0" err="1">
                <a:latin typeface="Calibri" panose="020F0502020204030204" pitchFamily="34" charset="0"/>
              </a:rPr>
              <a:t>unbeobachtbare</a:t>
            </a:r>
            <a:r>
              <a:rPr lang="de-DE" altLang="de-DE" dirty="0">
                <a:latin typeface="Calibri" panose="020F0502020204030204" pitchFamily="34" charset="0"/>
              </a:rPr>
              <a:t> Faktoren, z.B. Motivation</a:t>
            </a:r>
          </a:p>
          <a:p>
            <a:pPr>
              <a:lnSpc>
                <a:spcPct val="125000"/>
              </a:lnSpc>
              <a:spcBef>
                <a:spcPct val="25000"/>
              </a:spcBef>
            </a:pPr>
            <a:endParaRPr lang="de-DE" altLang="de-DE" dirty="0">
              <a:latin typeface="Calibri" panose="020F0502020204030204" pitchFamily="34" charset="0"/>
            </a:endParaRP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Ø"/>
            </a:pPr>
            <a:r>
              <a:rPr lang="de-DE" altLang="de-DE" dirty="0" err="1" smtClean="0">
                <a:latin typeface="Calibri" panose="020F0502020204030204" pitchFamily="34" charset="0"/>
                <a:sym typeface="Wingdings" pitchFamily="2" charset="2"/>
              </a:rPr>
              <a:t>Selection</a:t>
            </a:r>
            <a:r>
              <a:rPr lang="de-DE" altLang="de-DE" dirty="0" smtClean="0">
                <a:latin typeface="Calibri" panose="020F0502020204030204" pitchFamily="34" charset="0"/>
                <a:sym typeface="Wingdings" pitchFamily="2" charset="2"/>
              </a:rPr>
              <a:t> </a:t>
            </a:r>
            <a:r>
              <a:rPr lang="de-DE" altLang="de-DE" dirty="0">
                <a:latin typeface="Calibri" panose="020F0502020204030204" pitchFamily="34" charset="0"/>
                <a:sym typeface="Wingdings" pitchFamily="2" charset="2"/>
              </a:rPr>
              <a:t>on </a:t>
            </a:r>
            <a:r>
              <a:rPr lang="de-DE" altLang="de-DE" dirty="0" err="1">
                <a:latin typeface="Calibri" panose="020F0502020204030204" pitchFamily="34" charset="0"/>
                <a:sym typeface="Wingdings" pitchFamily="2" charset="2"/>
              </a:rPr>
              <a:t>unobservables</a:t>
            </a:r>
            <a:r>
              <a:rPr lang="de-DE" altLang="de-DE" dirty="0">
                <a:latin typeface="Calibri" panose="020F0502020204030204" pitchFamily="34" charset="0"/>
                <a:sym typeface="Wingdings" pitchFamily="2" charset="2"/>
              </a:rPr>
              <a:t>: </a:t>
            </a:r>
            <a:r>
              <a:rPr lang="de-DE" altLang="de-DE" dirty="0" err="1">
                <a:latin typeface="Calibri" panose="020F0502020204030204" pitchFamily="34" charset="0"/>
                <a:sym typeface="Wingdings" pitchFamily="2" charset="2"/>
              </a:rPr>
              <a:t>cov</a:t>
            </a:r>
            <a:r>
              <a:rPr lang="de-DE" altLang="de-DE" dirty="0">
                <a:latin typeface="Calibri" panose="020F0502020204030204" pitchFamily="34" charset="0"/>
                <a:sym typeface="Wingdings" pitchFamily="2" charset="2"/>
              </a:rPr>
              <a:t>(u1,v)&lt;&gt;0 und </a:t>
            </a:r>
            <a:r>
              <a:rPr lang="de-DE" altLang="de-DE" dirty="0" err="1">
                <a:latin typeface="Calibri" panose="020F0502020204030204" pitchFamily="34" charset="0"/>
                <a:sym typeface="Wingdings" pitchFamily="2" charset="2"/>
              </a:rPr>
              <a:t>cov</a:t>
            </a:r>
            <a:r>
              <a:rPr lang="de-DE" altLang="de-DE" dirty="0">
                <a:latin typeface="Calibri" panose="020F0502020204030204" pitchFamily="34" charset="0"/>
                <a:sym typeface="Wingdings" pitchFamily="2" charset="2"/>
              </a:rPr>
              <a:t>(u0,v)&lt;&gt;0</a:t>
            </a:r>
            <a:endParaRPr lang="de-DE" altLang="de-DE" dirty="0">
              <a:latin typeface="Calibri" panose="020F0502020204030204" pitchFamily="34" charset="0"/>
            </a:endParaRPr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Treatment Effekt Selektionsmodell</a:t>
            </a:r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VII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3.3</a:t>
            </a:r>
            <a:r>
              <a:rPr lang="en-GB" altLang="de-DE" sz="3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. Das </a:t>
            </a:r>
            <a:r>
              <a:rPr lang="en-GB" altLang="de-DE" sz="3000" dirty="0" err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Zuweisungsmodell</a:t>
            </a:r>
            <a:r>
              <a:rPr lang="en-GB" altLang="de-DE" sz="3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(</a:t>
            </a:r>
            <a:r>
              <a:rPr lang="en-GB" altLang="de-DE" sz="3000" dirty="0" err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Selektionsgleichung</a:t>
            </a: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)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Objek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78712439"/>
              </p:ext>
            </p:extLst>
          </p:nvPr>
        </p:nvGraphicFramePr>
        <p:xfrm>
          <a:off x="1465263" y="1755775"/>
          <a:ext cx="3087687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3" name="Formel" r:id="rId3" imgW="1676160" imgH="660240" progId="Equation.3">
                  <p:embed/>
                </p:oleObj>
              </mc:Choice>
              <mc:Fallback>
                <p:oleObj name="Formel" r:id="rId3" imgW="1676160" imgH="660240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1755775"/>
                        <a:ext cx="3087687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39750" y="1203325"/>
            <a:ext cx="7705725" cy="41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Das Zuweisungsmodell (Selektionsgleichung)</a:t>
            </a:r>
            <a:r>
              <a:rPr lang="de-DE" altLang="de-DE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:</a:t>
            </a:r>
            <a:endParaRPr lang="de-DE" altLang="de-DE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09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43000"/>
            <a:ext cx="7772400" cy="50292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Motivation</a:t>
            </a: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Klassisches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Selektionsmodell</a:t>
            </a: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Treatment Effekt Selektionsmodell</a:t>
            </a: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Kritik des Treatment Effekt Selektionsmodell</a:t>
            </a: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Outline</a:t>
            </a:r>
            <a:endParaRPr lang="de-DE" altLang="de-DE" sz="300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VII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7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02" name="Object 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0416793"/>
              </p:ext>
            </p:extLst>
          </p:nvPr>
        </p:nvGraphicFramePr>
        <p:xfrm>
          <a:off x="1090613" y="2189163"/>
          <a:ext cx="3848100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6" name="Formel" r:id="rId3" imgW="1803240" imgH="736560" progId="Equation.3">
                  <p:embed/>
                </p:oleObj>
              </mc:Choice>
              <mc:Fallback>
                <p:oleObj name="Formel" r:id="rId3" imgW="180324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2189163"/>
                        <a:ext cx="3848100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539750" y="1145818"/>
            <a:ext cx="791845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dirty="0">
                <a:latin typeface="Calibri" panose="020F0502020204030204" pitchFamily="34" charset="0"/>
              </a:rPr>
              <a:t>Annahme: </a:t>
            </a:r>
            <a:r>
              <a:rPr lang="de-DE" altLang="de-DE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trivariate</a:t>
            </a:r>
            <a:r>
              <a:rPr lang="de-DE" altLang="de-DE" b="1" dirty="0">
                <a:solidFill>
                  <a:srgbClr val="0033CC"/>
                </a:solidFill>
                <a:latin typeface="Calibri" panose="020F0502020204030204" pitchFamily="34" charset="0"/>
              </a:rPr>
              <a:t> Normalverteilung</a:t>
            </a:r>
            <a:r>
              <a:rPr lang="de-DE" altLang="de-DE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de-DE" altLang="de-DE" dirty="0">
                <a:latin typeface="Calibri" panose="020F0502020204030204" pitchFamily="34" charset="0"/>
              </a:rPr>
              <a:t>der beiden Störterme der Outcome-Gleichung und des Störterms der Treatment-Gleichung</a:t>
            </a:r>
          </a:p>
        </p:txBody>
      </p:sp>
      <p:sp>
        <p:nvSpPr>
          <p:cNvPr id="153611" name="Text Box 11"/>
          <p:cNvSpPr txBox="1">
            <a:spLocks noChangeArrowheads="1"/>
          </p:cNvSpPr>
          <p:nvPr/>
        </p:nvSpPr>
        <p:spPr bwMode="auto">
          <a:xfrm>
            <a:off x="609600" y="4022725"/>
            <a:ext cx="7918450" cy="1172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dirty="0">
                <a:latin typeface="Calibri" panose="020F0502020204030204" pitchFamily="34" charset="0"/>
              </a:rPr>
              <a:t>Dann lässt sich das doppelte </a:t>
            </a:r>
            <a:r>
              <a:rPr lang="de-DE" altLang="de-DE" dirty="0" err="1">
                <a:latin typeface="Calibri" panose="020F0502020204030204" pitchFamily="34" charset="0"/>
              </a:rPr>
              <a:t>Missing</a:t>
            </a:r>
            <a:r>
              <a:rPr lang="de-DE" altLang="de-DE" dirty="0">
                <a:latin typeface="Calibri" panose="020F0502020204030204" pitchFamily="34" charset="0"/>
              </a:rPr>
              <a:t>-Problem ähnlich lösen wie beim klassischen Selektionsmodell</a:t>
            </a:r>
          </a:p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dirty="0">
                <a:latin typeface="Calibri" panose="020F0502020204030204" pitchFamily="34" charset="0"/>
                <a:sym typeface="Wingdings" pitchFamily="2" charset="2"/>
              </a:rPr>
              <a:t> Hier jedoch </a:t>
            </a:r>
            <a:r>
              <a:rPr lang="de-DE" altLang="de-DE" b="1" dirty="0">
                <a:solidFill>
                  <a:srgbClr val="0033CC"/>
                </a:solidFill>
                <a:latin typeface="Calibri" panose="020F0502020204030204" pitchFamily="34" charset="0"/>
                <a:sym typeface="Wingdings" pitchFamily="2" charset="2"/>
              </a:rPr>
              <a:t>zwei</a:t>
            </a:r>
            <a:r>
              <a:rPr lang="de-DE" altLang="de-DE" dirty="0">
                <a:solidFill>
                  <a:srgbClr val="0033CC"/>
                </a:solidFill>
                <a:latin typeface="Calibri" panose="020F0502020204030204" pitchFamily="34" charset="0"/>
                <a:sym typeface="Wingdings" pitchFamily="2" charset="2"/>
              </a:rPr>
              <a:t> </a:t>
            </a:r>
            <a:r>
              <a:rPr lang="de-DE" altLang="de-DE" dirty="0" err="1">
                <a:latin typeface="Calibri" panose="020F0502020204030204" pitchFamily="34" charset="0"/>
                <a:sym typeface="Wingdings" pitchFamily="2" charset="2"/>
              </a:rPr>
              <a:t>Mill‘s</a:t>
            </a:r>
            <a:r>
              <a:rPr lang="de-DE" altLang="de-DE" dirty="0">
                <a:latin typeface="Calibri" panose="020F0502020204030204" pitchFamily="34" charset="0"/>
                <a:sym typeface="Wingdings" pitchFamily="2" charset="2"/>
              </a:rPr>
              <a:t> </a:t>
            </a:r>
            <a:r>
              <a:rPr lang="de-DE" altLang="de-DE" dirty="0" err="1">
                <a:latin typeface="Calibri" panose="020F0502020204030204" pitchFamily="34" charset="0"/>
                <a:sym typeface="Wingdings" pitchFamily="2" charset="2"/>
              </a:rPr>
              <a:t>Ratios</a:t>
            </a:r>
            <a:r>
              <a:rPr lang="de-DE" altLang="de-DE" dirty="0">
                <a:latin typeface="Calibri" panose="020F0502020204030204" pitchFamily="34" charset="0"/>
                <a:sym typeface="Wingdings" pitchFamily="2" charset="2"/>
              </a:rPr>
              <a:t> als Korrekturterme!!!</a:t>
            </a:r>
            <a:endParaRPr lang="de-DE" altLang="de-DE" dirty="0">
              <a:latin typeface="Calibri" panose="020F0502020204030204" pitchFamily="34" charset="0"/>
            </a:endParaRPr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Treatment Effekt Selektionsmodell</a:t>
            </a:r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VII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3.3.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Annahme</a:t>
            </a: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über</a:t>
            </a: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Korrelation</a:t>
            </a: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der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Fehlerterme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42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682625" y="1111066"/>
            <a:ext cx="7705725" cy="41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dirty="0">
                <a:latin typeface="Calibri" panose="020F0502020204030204" pitchFamily="34" charset="0"/>
              </a:rPr>
              <a:t>Beobachtbare Outcomes:</a:t>
            </a:r>
          </a:p>
        </p:txBody>
      </p:sp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56680" name="Rectangle 8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56681" name="Rectangle 9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56682" name="Rectangle 10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56683" name="Rectangle 11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56684" name="Rectangle 12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56687" name="Text Box 15"/>
          <p:cNvSpPr txBox="1">
            <a:spLocks noChangeArrowheads="1"/>
          </p:cNvSpPr>
          <p:nvPr/>
        </p:nvSpPr>
        <p:spPr bwMode="auto">
          <a:xfrm>
            <a:off x="755650" y="5572368"/>
            <a:ext cx="7921625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25000"/>
              </a:spcBef>
              <a:buFont typeface="Wingdings" pitchFamily="2" charset="2"/>
              <a:buChar char="à"/>
            </a:pPr>
            <a:r>
              <a:rPr lang="de-DE" altLang="de-DE">
                <a:latin typeface="Calibri" panose="020F0502020204030204" pitchFamily="34" charset="0"/>
              </a:rPr>
              <a:t> lambda Terme symbolisieren inverse Mill‘s ratios</a:t>
            </a:r>
          </a:p>
          <a:p>
            <a:pPr>
              <a:lnSpc>
                <a:spcPct val="125000"/>
              </a:lnSpc>
              <a:spcBef>
                <a:spcPct val="25000"/>
              </a:spcBef>
              <a:buFont typeface="Wingdings" pitchFamily="2" charset="2"/>
              <a:buChar char="à"/>
            </a:pPr>
            <a:r>
              <a:rPr lang="de-DE" altLang="de-DE">
                <a:latin typeface="Calibri" panose="020F0502020204030204" pitchFamily="34" charset="0"/>
              </a:rPr>
              <a:t> Korrelationen zeigen Existenz und Richtung der selection on unobservables</a:t>
            </a:r>
          </a:p>
        </p:txBody>
      </p:sp>
      <p:sp>
        <p:nvSpPr>
          <p:cNvPr id="156697" name="Text Box 25"/>
          <p:cNvSpPr txBox="1">
            <a:spLocks noChangeArrowheads="1"/>
          </p:cNvSpPr>
          <p:nvPr/>
        </p:nvSpPr>
        <p:spPr bwMode="auto">
          <a:xfrm>
            <a:off x="755650" y="3124200"/>
            <a:ext cx="7705725" cy="41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dirty="0">
                <a:latin typeface="Calibri" panose="020F0502020204030204" pitchFamily="34" charset="0"/>
              </a:rPr>
              <a:t>Kontrafaktische Outcomes:</a:t>
            </a:r>
          </a:p>
        </p:txBody>
      </p:sp>
      <p:sp>
        <p:nvSpPr>
          <p:cNvPr id="23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Treatment Effekt Selektionsmodell</a:t>
            </a:r>
          </a:p>
        </p:txBody>
      </p:sp>
      <p:sp>
        <p:nvSpPr>
          <p:cNvPr id="24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VII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3.3.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Annahme</a:t>
            </a: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über</a:t>
            </a: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Korrelation</a:t>
            </a: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der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Fehlerterme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grpSp>
        <p:nvGrpSpPr>
          <p:cNvPr id="33" name="Group 13"/>
          <p:cNvGrpSpPr>
            <a:grpSpLocks/>
          </p:cNvGrpSpPr>
          <p:nvPr/>
        </p:nvGrpSpPr>
        <p:grpSpPr bwMode="auto">
          <a:xfrm>
            <a:off x="995894" y="1524000"/>
            <a:ext cx="4111013" cy="1295400"/>
            <a:chOff x="610" y="935"/>
            <a:chExt cx="2725" cy="907"/>
          </a:xfrm>
        </p:grpSpPr>
        <p:graphicFrame>
          <p:nvGraphicFramePr>
            <p:cNvPr id="34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4916810"/>
                </p:ext>
              </p:extLst>
            </p:nvPr>
          </p:nvGraphicFramePr>
          <p:xfrm>
            <a:off x="635" y="981"/>
            <a:ext cx="2658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78" name="Formel" r:id="rId3" imgW="2234880" imgH="279360" progId="Equation.3">
                    <p:embed/>
                  </p:oleObj>
                </mc:Choice>
                <mc:Fallback>
                  <p:oleObj name="Formel" r:id="rId3" imgW="223488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5" y="981"/>
                          <a:ext cx="2658" cy="3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2553688"/>
                </p:ext>
              </p:extLst>
            </p:nvPr>
          </p:nvGraphicFramePr>
          <p:xfrm>
            <a:off x="610" y="1480"/>
            <a:ext cx="2725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79" name="Formel" r:id="rId5" imgW="2184120" imgH="279360" progId="Equation.3">
                    <p:embed/>
                  </p:oleObj>
                </mc:Choice>
                <mc:Fallback>
                  <p:oleObj name="Formel" r:id="rId5" imgW="218412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0" y="1480"/>
                          <a:ext cx="2725" cy="3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Rectangle 16"/>
            <p:cNvSpPr>
              <a:spLocks noChangeArrowheads="1"/>
            </p:cNvSpPr>
            <p:nvPr/>
          </p:nvSpPr>
          <p:spPr bwMode="auto">
            <a:xfrm>
              <a:off x="2602" y="935"/>
              <a:ext cx="686" cy="40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7" name="Rectangle 17"/>
            <p:cNvSpPr>
              <a:spLocks noChangeArrowheads="1"/>
            </p:cNvSpPr>
            <p:nvPr/>
          </p:nvSpPr>
          <p:spPr bwMode="auto">
            <a:xfrm>
              <a:off x="2602" y="1434"/>
              <a:ext cx="732" cy="40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aphicFrame>
        <p:nvGraphicFramePr>
          <p:cNvPr id="38" name="Objek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036579"/>
              </p:ext>
            </p:extLst>
          </p:nvPr>
        </p:nvGraphicFramePr>
        <p:xfrm>
          <a:off x="1084263" y="3598863"/>
          <a:ext cx="407987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80" name="Formel" r:id="rId7" imgW="2209680" imgH="279360" progId="Equation.3">
                  <p:embed/>
                </p:oleObj>
              </mc:Choice>
              <mc:Fallback>
                <p:oleObj name="Formel" r:id="rId7" imgW="22096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3598863"/>
                        <a:ext cx="4079875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k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255261"/>
              </p:ext>
            </p:extLst>
          </p:nvPr>
        </p:nvGraphicFramePr>
        <p:xfrm>
          <a:off x="1087438" y="4238625"/>
          <a:ext cx="38449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81" name="Formel" r:id="rId9" imgW="2209680" imgH="279360" progId="Equation.3">
                  <p:embed/>
                </p:oleObj>
              </mc:Choice>
              <mc:Fallback>
                <p:oleObj name="Formel" r:id="rId9" imgW="22096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4238625"/>
                        <a:ext cx="38449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kt 3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56136834"/>
              </p:ext>
            </p:extLst>
          </p:nvPr>
        </p:nvGraphicFramePr>
        <p:xfrm>
          <a:off x="1371600" y="4843463"/>
          <a:ext cx="47974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82" name="Formel" r:id="rId11" imgW="3187440" imgH="431640" progId="Equation.3">
                  <p:embed/>
                </p:oleObj>
              </mc:Choice>
              <mc:Fallback>
                <p:oleObj name="Formel" r:id="rId11" imgW="3187440" imgH="4316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843463"/>
                        <a:ext cx="479742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feld 40"/>
          <p:cNvSpPr txBox="1"/>
          <p:nvPr/>
        </p:nvSpPr>
        <p:spPr>
          <a:xfrm>
            <a:off x="5410200" y="18288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„</a:t>
            </a:r>
            <a:r>
              <a:rPr lang="de-DE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control</a:t>
            </a:r>
            <a:r>
              <a:rPr lang="de-DE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functions</a:t>
            </a:r>
            <a:r>
              <a:rPr lang="de-DE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“</a:t>
            </a:r>
            <a:endParaRPr lang="de-DE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Rectangle 16"/>
          <p:cNvSpPr>
            <a:spLocks noChangeArrowheads="1"/>
          </p:cNvSpPr>
          <p:nvPr/>
        </p:nvSpPr>
        <p:spPr bwMode="auto">
          <a:xfrm>
            <a:off x="4001824" y="3581400"/>
            <a:ext cx="1103574" cy="582716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" name="Rectangle 17"/>
          <p:cNvSpPr>
            <a:spLocks noChangeArrowheads="1"/>
          </p:cNvSpPr>
          <p:nvPr/>
        </p:nvSpPr>
        <p:spPr bwMode="auto">
          <a:xfrm>
            <a:off x="3842621" y="4217884"/>
            <a:ext cx="1110379" cy="582716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4" name="Textfeld 43"/>
          <p:cNvSpPr txBox="1"/>
          <p:nvPr/>
        </p:nvSpPr>
        <p:spPr>
          <a:xfrm>
            <a:off x="5410200" y="3849469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„</a:t>
            </a:r>
            <a:r>
              <a:rPr lang="de-DE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control</a:t>
            </a:r>
            <a:r>
              <a:rPr lang="de-DE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functions</a:t>
            </a:r>
            <a:r>
              <a:rPr lang="de-DE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“</a:t>
            </a:r>
            <a:endParaRPr lang="de-DE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54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63843" name="Rectangle 3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63847" name="Rectangle 7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63848" name="Rectangle 8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63849" name="Rectangle 9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63850" name="Rectangle 10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63856" name="Text Box 16"/>
          <p:cNvSpPr txBox="1">
            <a:spLocks noChangeArrowheads="1"/>
          </p:cNvSpPr>
          <p:nvPr/>
        </p:nvSpPr>
        <p:spPr bwMode="auto">
          <a:xfrm>
            <a:off x="609600" y="1187266"/>
            <a:ext cx="7705725" cy="41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dirty="0">
                <a:latin typeface="Calibri" panose="020F0502020204030204" pitchFamily="34" charset="0"/>
              </a:rPr>
              <a:t>Überführung in eine Ergebnisgleichung (Formel bekannt):</a:t>
            </a:r>
          </a:p>
        </p:txBody>
      </p:sp>
      <p:sp>
        <p:nvSpPr>
          <p:cNvPr id="163859" name="Text Box 19"/>
          <p:cNvSpPr txBox="1">
            <a:spLocks noChangeArrowheads="1"/>
          </p:cNvSpPr>
          <p:nvPr/>
        </p:nvSpPr>
        <p:spPr bwMode="auto">
          <a:xfrm>
            <a:off x="685800" y="3565525"/>
            <a:ext cx="7705725" cy="759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>
                <a:latin typeface="Calibri" panose="020F0502020204030204" pitchFamily="34" charset="0"/>
              </a:rPr>
              <a:t>Vereinfachung: keine unbeobachtbare kausale Effektheterogenität; nur baseline-Unterschiede</a:t>
            </a:r>
          </a:p>
        </p:txBody>
      </p:sp>
      <p:sp>
        <p:nvSpPr>
          <p:cNvPr id="163863" name="Text Box 23"/>
          <p:cNvSpPr txBox="1">
            <a:spLocks noChangeArrowheads="1"/>
          </p:cNvSpPr>
          <p:nvPr/>
        </p:nvSpPr>
        <p:spPr bwMode="auto">
          <a:xfrm>
            <a:off x="762000" y="5318125"/>
            <a:ext cx="7705725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dirty="0">
                <a:latin typeface="Calibri" panose="020F0502020204030204" pitchFamily="34" charset="0"/>
              </a:rPr>
              <a:t>Diese Version ist numerisch äquivalent zum IV-Schätzer!!!</a:t>
            </a:r>
          </a:p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el-GR" altLang="de-DE" dirty="0">
                <a:latin typeface="Calibri" panose="020F0502020204030204" pitchFamily="34" charset="0"/>
              </a:rPr>
              <a:t>σ</a:t>
            </a:r>
            <a:r>
              <a:rPr lang="de-DE" altLang="de-DE" baseline="-25000" dirty="0" err="1">
                <a:latin typeface="Calibri" panose="020F0502020204030204" pitchFamily="34" charset="0"/>
              </a:rPr>
              <a:t>uv</a:t>
            </a:r>
            <a:r>
              <a:rPr lang="de-DE" altLang="de-DE" dirty="0">
                <a:latin typeface="Calibri" panose="020F0502020204030204" pitchFamily="34" charset="0"/>
              </a:rPr>
              <a:t> gibt dann Auskunft über </a:t>
            </a:r>
            <a:r>
              <a:rPr lang="de-DE" altLang="de-DE" dirty="0" err="1">
                <a:latin typeface="Calibri" panose="020F0502020204030204" pitchFamily="34" charset="0"/>
              </a:rPr>
              <a:t>baseline</a:t>
            </a:r>
            <a:r>
              <a:rPr lang="de-DE" altLang="de-DE" dirty="0">
                <a:latin typeface="Calibri" panose="020F0502020204030204" pitchFamily="34" charset="0"/>
              </a:rPr>
              <a:t>-Differenz (Heterogenität)</a:t>
            </a:r>
          </a:p>
        </p:txBody>
      </p:sp>
      <p:sp>
        <p:nvSpPr>
          <p:cNvPr id="22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Treatment Effekt Selektionsmodell</a:t>
            </a:r>
          </a:p>
        </p:txBody>
      </p:sp>
      <p:sp>
        <p:nvSpPr>
          <p:cNvPr id="23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VII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3.3.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Annahme</a:t>
            </a: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über</a:t>
            </a: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Korrelation</a:t>
            </a: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der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Fehlerterme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Objek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98460539"/>
              </p:ext>
            </p:extLst>
          </p:nvPr>
        </p:nvGraphicFramePr>
        <p:xfrm>
          <a:off x="769938" y="2501900"/>
          <a:ext cx="71548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4" name="Formel" r:id="rId3" imgW="3644640" imgH="253800" progId="Equation.3">
                  <p:embed/>
                </p:oleObj>
              </mc:Choice>
              <mc:Fallback>
                <p:oleObj name="Formel" r:id="rId3" imgW="3644640" imgH="253800" progId="Equation.3">
                  <p:embed/>
                  <p:pic>
                    <p:nvPicPr>
                      <p:cNvPr id="0" name="Objek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2501900"/>
                        <a:ext cx="715486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49122828"/>
              </p:ext>
            </p:extLst>
          </p:nvPr>
        </p:nvGraphicFramePr>
        <p:xfrm>
          <a:off x="814388" y="4572000"/>
          <a:ext cx="6119812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5" name="Formel" r:id="rId5" imgW="3213000" imgH="241200" progId="Equation.3">
                  <p:embed/>
                </p:oleObj>
              </mc:Choice>
              <mc:Fallback>
                <p:oleObj name="Formel" r:id="rId5" imgW="3213000" imgH="241200" progId="Equation.3">
                  <p:embed/>
                  <p:pic>
                    <p:nvPicPr>
                      <p:cNvPr id="0" name="Objek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4572000"/>
                        <a:ext cx="6119812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18686149"/>
              </p:ext>
            </p:extLst>
          </p:nvPr>
        </p:nvGraphicFramePr>
        <p:xfrm>
          <a:off x="939800" y="1693863"/>
          <a:ext cx="444500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6" name="Formel" r:id="rId7" imgW="2501640" imgH="419040" progId="Equation.3">
                  <p:embed/>
                </p:oleObj>
              </mc:Choice>
              <mc:Fallback>
                <p:oleObj name="Formel" r:id="rId7" imgW="2501640" imgH="419040" progId="Equation.3">
                  <p:embed/>
                  <p:pic>
                    <p:nvPicPr>
                      <p:cNvPr id="0" name="Objek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1693863"/>
                        <a:ext cx="4445000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48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609600" y="1161618"/>
            <a:ext cx="7705725" cy="41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b="1" dirty="0">
                <a:solidFill>
                  <a:srgbClr val="0033CC"/>
                </a:solidFill>
                <a:latin typeface="Calibri" panose="020F0502020204030204" pitchFamily="34" charset="0"/>
              </a:rPr>
              <a:t>Average Treatment </a:t>
            </a:r>
            <a:r>
              <a:rPr lang="de-DE" altLang="de-DE" b="1" dirty="0" err="1" smtClean="0">
                <a:solidFill>
                  <a:srgbClr val="0033CC"/>
                </a:solidFill>
                <a:latin typeface="Calibri" panose="020F0502020204030204" pitchFamily="34" charset="0"/>
              </a:rPr>
              <a:t>Effects</a:t>
            </a:r>
            <a:r>
              <a:rPr lang="de-DE" altLang="de-DE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:</a:t>
            </a:r>
            <a:endParaRPr lang="de-DE" altLang="de-DE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64871" name="Rectangle 7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64872" name="Rectangle 8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64874" name="Rectangle 10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64875" name="Rectangle 11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64886" name="Text Box 22"/>
          <p:cNvSpPr txBox="1">
            <a:spLocks noChangeArrowheads="1"/>
          </p:cNvSpPr>
          <p:nvPr/>
        </p:nvSpPr>
        <p:spPr bwMode="auto">
          <a:xfrm>
            <a:off x="685800" y="4114800"/>
            <a:ext cx="79248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de-DE" altLang="de-DE" dirty="0">
                <a:latin typeface="Calibri" panose="020F0502020204030204" pitchFamily="34" charset="0"/>
              </a:rPr>
              <a:t>Die Differenz </a:t>
            </a:r>
            <a:r>
              <a:rPr lang="el-GR" altLang="de-DE" dirty="0" smtClean="0">
                <a:latin typeface="Calibri" panose="020F0502020204030204" pitchFamily="34" charset="0"/>
              </a:rPr>
              <a:t>ρ</a:t>
            </a:r>
            <a:r>
              <a:rPr lang="de-DE" altLang="de-DE" i="1" baseline="-25000" dirty="0">
                <a:latin typeface="Calibri" panose="020F0502020204030204" pitchFamily="34" charset="0"/>
                <a:cs typeface="Tahoma" pitchFamily="34" charset="0"/>
              </a:rPr>
              <a:t> u1v </a:t>
            </a:r>
            <a:r>
              <a:rPr lang="el-GR" altLang="de-DE" i="1" dirty="0" smtClean="0">
                <a:latin typeface="Calibri" panose="020F0502020204030204" pitchFamily="34" charset="0"/>
                <a:cs typeface="Tahoma" pitchFamily="34" charset="0"/>
              </a:rPr>
              <a:t>σ</a:t>
            </a:r>
            <a:r>
              <a:rPr lang="de-DE" altLang="de-DE" i="1" baseline="-25000" dirty="0" smtClean="0">
                <a:latin typeface="Calibri" panose="020F0502020204030204" pitchFamily="34" charset="0"/>
                <a:cs typeface="Tahoma" pitchFamily="34" charset="0"/>
              </a:rPr>
              <a:t>u1 –</a:t>
            </a:r>
            <a:r>
              <a:rPr lang="el-GR" altLang="de-DE" dirty="0">
                <a:latin typeface="Calibri" panose="020F0502020204030204" pitchFamily="34" charset="0"/>
              </a:rPr>
              <a:t>ρ</a:t>
            </a:r>
            <a:r>
              <a:rPr lang="de-DE" altLang="de-DE" i="1" baseline="-25000" dirty="0">
                <a:latin typeface="Calibri" panose="020F0502020204030204" pitchFamily="34" charset="0"/>
                <a:cs typeface="Tahoma" pitchFamily="34" charset="0"/>
              </a:rPr>
              <a:t> </a:t>
            </a:r>
            <a:r>
              <a:rPr lang="de-DE" altLang="de-DE" i="1" baseline="-25000" dirty="0" smtClean="0">
                <a:latin typeface="Calibri" panose="020F0502020204030204" pitchFamily="34" charset="0"/>
                <a:cs typeface="Tahoma" pitchFamily="34" charset="0"/>
              </a:rPr>
              <a:t>u0v </a:t>
            </a:r>
            <a:r>
              <a:rPr lang="el-GR" altLang="de-DE" i="1" dirty="0" smtClean="0">
                <a:latin typeface="Calibri" panose="020F0502020204030204" pitchFamily="34" charset="0"/>
              </a:rPr>
              <a:t>σ</a:t>
            </a:r>
            <a:r>
              <a:rPr lang="de-DE" altLang="de-DE" i="1" baseline="-25000" dirty="0" smtClean="0">
                <a:latin typeface="Calibri" panose="020F0502020204030204" pitchFamily="34" charset="0"/>
              </a:rPr>
              <a:t>u0</a:t>
            </a:r>
            <a:r>
              <a:rPr lang="de-DE" altLang="de-DE" i="1" dirty="0" smtClean="0">
                <a:latin typeface="Calibri" panose="020F0502020204030204" pitchFamily="34" charset="0"/>
              </a:rPr>
              <a:t> </a:t>
            </a:r>
            <a:r>
              <a:rPr lang="de-DE" altLang="de-DE" dirty="0">
                <a:latin typeface="Calibri" panose="020F0502020204030204" pitchFamily="34" charset="0"/>
              </a:rPr>
              <a:t>gibt Auskunft über die Existenz von unbeobachtbarer kausaler Effektheterogenität und die Richtung dieser Selbstselektion</a:t>
            </a:r>
          </a:p>
        </p:txBody>
      </p:sp>
      <p:sp>
        <p:nvSpPr>
          <p:cNvPr id="18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Treatment Effekt Selektionsmodell</a:t>
            </a:r>
          </a:p>
        </p:txBody>
      </p:sp>
      <p:sp>
        <p:nvSpPr>
          <p:cNvPr id="19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VII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3.4. Average Treatment Effects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graphicFrame>
        <p:nvGraphicFramePr>
          <p:cNvPr id="5" name="Objek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40036886"/>
              </p:ext>
            </p:extLst>
          </p:nvPr>
        </p:nvGraphicFramePr>
        <p:xfrm>
          <a:off x="685800" y="1815073"/>
          <a:ext cx="3429000" cy="385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7" name="Formel" r:id="rId3" imgW="2031840" imgH="228600" progId="Equation.3">
                  <p:embed/>
                </p:oleObj>
              </mc:Choice>
              <mc:Fallback>
                <p:oleObj name="Formel" r:id="rId3" imgW="2031840" imgH="228600" progId="Equation.3">
                  <p:embed/>
                  <p:pic>
                    <p:nvPicPr>
                      <p:cNvPr id="0" name="Object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815073"/>
                        <a:ext cx="3429000" cy="3852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k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5816692"/>
              </p:ext>
            </p:extLst>
          </p:nvPr>
        </p:nvGraphicFramePr>
        <p:xfrm>
          <a:off x="685800" y="2578100"/>
          <a:ext cx="825023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8" name="Formel" r:id="rId5" imgW="4609800" imgH="279360" progId="Equation.3">
                  <p:embed/>
                </p:oleObj>
              </mc:Choice>
              <mc:Fallback>
                <p:oleObj name="Formel" r:id="rId5" imgW="4609800" imgH="279360" progId="Equation.3">
                  <p:embed/>
                  <p:pic>
                    <p:nvPicPr>
                      <p:cNvPr id="0" name="Objek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78100"/>
                        <a:ext cx="8250238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20342987"/>
              </p:ext>
            </p:extLst>
          </p:nvPr>
        </p:nvGraphicFramePr>
        <p:xfrm>
          <a:off x="439738" y="3309938"/>
          <a:ext cx="89312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9" name="Formel" r:id="rId7" imgW="4991040" imgH="279360" progId="Equation.3">
                  <p:embed/>
                </p:oleObj>
              </mc:Choice>
              <mc:Fallback>
                <p:oleObj name="Formel" r:id="rId7" imgW="4991040" imgH="279360" progId="Equation.3">
                  <p:embed/>
                  <p:pic>
                    <p:nvPicPr>
                      <p:cNvPr id="0" name="Objek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8" y="3309938"/>
                        <a:ext cx="893127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717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539750" y="1203325"/>
            <a:ext cx="7705725" cy="4290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u="sng" dirty="0">
                <a:latin typeface="Calibri" panose="020F0502020204030204" pitchFamily="34" charset="0"/>
              </a:rPr>
              <a:t>Zwei alternative Schätzverfahren:</a:t>
            </a: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Ø"/>
            </a:pPr>
            <a:r>
              <a:rPr lang="de-DE" altLang="de-DE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Maximum </a:t>
            </a:r>
            <a:r>
              <a:rPr lang="de-DE" altLang="de-DE" b="1" dirty="0" err="1">
                <a:solidFill>
                  <a:srgbClr val="0033CC"/>
                </a:solidFill>
                <a:latin typeface="Calibri" panose="020F0502020204030204" pitchFamily="34" charset="0"/>
              </a:rPr>
              <a:t>Likelihood</a:t>
            </a:r>
            <a:r>
              <a:rPr lang="de-DE" altLang="de-DE" b="1" dirty="0">
                <a:solidFill>
                  <a:srgbClr val="0033CC"/>
                </a:solidFill>
                <a:latin typeface="Calibri" panose="020F0502020204030204" pitchFamily="34" charset="0"/>
              </a:rPr>
              <a:t>:</a:t>
            </a:r>
            <a:r>
              <a:rPr lang="de-DE" altLang="de-DE" dirty="0">
                <a:latin typeface="Calibri" panose="020F0502020204030204" pitchFamily="34" charset="0"/>
              </a:rPr>
              <a:t> simultane Schätzung der Treatment- und Outcome Gleichungen </a:t>
            </a:r>
            <a:r>
              <a:rPr lang="de-DE" altLang="de-DE" dirty="0">
                <a:latin typeface="Calibri" panose="020F0502020204030204" pitchFamily="34" charset="0"/>
                <a:sym typeface="Wingdings" pitchFamily="2" charset="2"/>
              </a:rPr>
              <a:t> basiert auf Normalitätsannahme</a:t>
            </a: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Ø"/>
            </a:pPr>
            <a:r>
              <a:rPr lang="de-DE" altLang="de-DE" b="1" dirty="0" err="1" smtClean="0">
                <a:solidFill>
                  <a:srgbClr val="0033CC"/>
                </a:solidFill>
                <a:latin typeface="Calibri" panose="020F0502020204030204" pitchFamily="34" charset="0"/>
              </a:rPr>
              <a:t>Two-Step</a:t>
            </a:r>
            <a:r>
              <a:rPr lang="de-DE" altLang="de-DE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de-DE" altLang="de-DE" b="1" dirty="0" err="1">
                <a:solidFill>
                  <a:srgbClr val="0033CC"/>
                </a:solidFill>
                <a:latin typeface="Calibri" panose="020F0502020204030204" pitchFamily="34" charset="0"/>
              </a:rPr>
              <a:t>Procedure</a:t>
            </a:r>
            <a:r>
              <a:rPr lang="de-DE" altLang="de-DE" b="1" dirty="0">
                <a:solidFill>
                  <a:srgbClr val="0033CC"/>
                </a:solidFill>
                <a:latin typeface="Calibri" panose="020F0502020204030204" pitchFamily="34" charset="0"/>
              </a:rPr>
              <a:t>:</a:t>
            </a:r>
            <a:r>
              <a:rPr lang="de-DE" altLang="de-DE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de-DE" altLang="de-DE" dirty="0">
                <a:latin typeface="Calibri" panose="020F0502020204030204" pitchFamily="34" charset="0"/>
              </a:rPr>
              <a:t>stufenweise Schätzung der Treatment- und Outcome Gleichungen </a:t>
            </a:r>
            <a:r>
              <a:rPr lang="de-DE" altLang="de-DE" dirty="0">
                <a:latin typeface="Calibri" panose="020F0502020204030204" pitchFamily="34" charset="0"/>
                <a:sym typeface="Wingdings" pitchFamily="2" charset="2"/>
              </a:rPr>
              <a:t> Aufweichung der Normalitätsannahme möglich</a:t>
            </a:r>
          </a:p>
          <a:p>
            <a:pPr>
              <a:lnSpc>
                <a:spcPct val="125000"/>
              </a:lnSpc>
              <a:spcBef>
                <a:spcPct val="25000"/>
              </a:spcBef>
              <a:buFontTx/>
              <a:buChar char="-"/>
            </a:pPr>
            <a:endParaRPr lang="de-DE" altLang="de-DE" dirty="0">
              <a:latin typeface="Calibri" panose="020F0502020204030204" pitchFamily="34" charset="0"/>
              <a:sym typeface="Wingdings" pitchFamily="2" charset="2"/>
            </a:endParaRPr>
          </a:p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u="sng" dirty="0">
                <a:latin typeface="Calibri" panose="020F0502020204030204" pitchFamily="34" charset="0"/>
              </a:rPr>
              <a:t>Generell:</a:t>
            </a: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Symbol" panose="05050102010706020507" pitchFamily="18" charset="2"/>
              <a:buChar char="-"/>
            </a:pPr>
            <a:r>
              <a:rPr lang="de-DE" altLang="de-DE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Keine</a:t>
            </a:r>
            <a:r>
              <a:rPr lang="de-DE" altLang="de-DE" dirty="0" smtClean="0">
                <a:latin typeface="Calibri" panose="020F0502020204030204" pitchFamily="34" charset="0"/>
              </a:rPr>
              <a:t> </a:t>
            </a:r>
            <a:r>
              <a:rPr lang="de-DE" altLang="de-DE" dirty="0">
                <a:latin typeface="Calibri" panose="020F0502020204030204" pitchFamily="34" charset="0"/>
              </a:rPr>
              <a:t>Instrumentvariablen notwendig, da Modell über Verteilungsannahmen identifiziert ist</a:t>
            </a: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Symbol" panose="05050102010706020507" pitchFamily="18" charset="2"/>
              <a:buChar char="-"/>
            </a:pPr>
            <a:r>
              <a:rPr lang="de-DE" altLang="de-DE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Aber</a:t>
            </a:r>
            <a:r>
              <a:rPr lang="de-DE" altLang="de-DE" b="1" dirty="0">
                <a:solidFill>
                  <a:srgbClr val="FF0000"/>
                </a:solidFill>
                <a:latin typeface="Calibri" panose="020F0502020204030204" pitchFamily="34" charset="0"/>
              </a:rPr>
              <a:t>:</a:t>
            </a:r>
            <a:r>
              <a:rPr lang="de-DE" altLang="de-DE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de-DE" altLang="de-DE" dirty="0">
                <a:latin typeface="Calibri" panose="020F0502020204030204" pitchFamily="34" charset="0"/>
              </a:rPr>
              <a:t>besser Instrument (nur valide IV!) verwenden, da sonst schlechte Modellperformance</a:t>
            </a:r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Treatment Effekt Selektionsmodell</a:t>
            </a:r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VII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3.5.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Schätzverfahren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51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539750" y="1203325"/>
            <a:ext cx="7705725" cy="4208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b="1" dirty="0">
                <a:solidFill>
                  <a:srgbClr val="00B050"/>
                </a:solidFill>
                <a:latin typeface="Calibri" panose="020F0502020204030204" pitchFamily="34" charset="0"/>
              </a:rPr>
              <a:t>Vorteile:</a:t>
            </a: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spcAft>
                <a:spcPts val="1200"/>
              </a:spcAft>
              <a:buFont typeface="Calibri" panose="020F0502020204030204" pitchFamily="34" charset="0"/>
              <a:buChar char="+"/>
            </a:pPr>
            <a:r>
              <a:rPr lang="de-DE" altLang="de-DE" dirty="0" smtClean="0">
                <a:latin typeface="Calibri" panose="020F0502020204030204" pitchFamily="34" charset="0"/>
              </a:rPr>
              <a:t>im </a:t>
            </a:r>
            <a:r>
              <a:rPr lang="de-DE" altLang="de-DE" dirty="0">
                <a:latin typeface="Calibri" panose="020F0502020204030204" pitchFamily="34" charset="0"/>
              </a:rPr>
              <a:t>Gegensatz zu Regression und </a:t>
            </a:r>
            <a:r>
              <a:rPr lang="de-DE" altLang="de-DE" dirty="0" err="1">
                <a:latin typeface="Calibri" panose="020F0502020204030204" pitchFamily="34" charset="0"/>
              </a:rPr>
              <a:t>Matching</a:t>
            </a:r>
            <a:r>
              <a:rPr lang="de-DE" altLang="de-DE" dirty="0">
                <a:latin typeface="Calibri" panose="020F0502020204030204" pitchFamily="34" charset="0"/>
              </a:rPr>
              <a:t> Kontrolle für </a:t>
            </a:r>
            <a:r>
              <a:rPr lang="de-DE" altLang="de-DE" dirty="0" err="1">
                <a:latin typeface="Calibri" panose="020F0502020204030204" pitchFamily="34" charset="0"/>
              </a:rPr>
              <a:t>selection</a:t>
            </a:r>
            <a:r>
              <a:rPr lang="de-DE" altLang="de-DE" dirty="0">
                <a:latin typeface="Calibri" panose="020F0502020204030204" pitchFamily="34" charset="0"/>
              </a:rPr>
              <a:t> on </a:t>
            </a:r>
            <a:r>
              <a:rPr lang="de-DE" altLang="de-DE" dirty="0" err="1">
                <a:latin typeface="Calibri" panose="020F0502020204030204" pitchFamily="34" charset="0"/>
              </a:rPr>
              <a:t>unobservables</a:t>
            </a:r>
            <a:endParaRPr lang="de-DE" altLang="de-DE" dirty="0">
              <a:latin typeface="Calibri" panose="020F0502020204030204" pitchFamily="34" charset="0"/>
            </a:endParaRP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spcAft>
                <a:spcPts val="1200"/>
              </a:spcAft>
              <a:buFont typeface="Calibri" panose="020F0502020204030204" pitchFamily="34" charset="0"/>
              <a:buChar char="+"/>
            </a:pPr>
            <a:r>
              <a:rPr lang="de-DE" altLang="de-DE" dirty="0" smtClean="0">
                <a:latin typeface="Calibri" panose="020F0502020204030204" pitchFamily="34" charset="0"/>
                <a:sym typeface="Wingdings" pitchFamily="2" charset="2"/>
              </a:rPr>
              <a:t>im </a:t>
            </a:r>
            <a:r>
              <a:rPr lang="de-DE" altLang="de-DE" dirty="0">
                <a:latin typeface="Calibri" panose="020F0502020204030204" pitchFamily="34" charset="0"/>
                <a:sym typeface="Wingdings" pitchFamily="2" charset="2"/>
              </a:rPr>
              <a:t>Gegensatz zu IV-Schätzern nicht nur Elimination der </a:t>
            </a:r>
            <a:r>
              <a:rPr lang="de-DE" altLang="de-DE" dirty="0" err="1">
                <a:latin typeface="Calibri" panose="020F0502020204030204" pitchFamily="34" charset="0"/>
                <a:sym typeface="Wingdings" pitchFamily="2" charset="2"/>
              </a:rPr>
              <a:t>baseline</a:t>
            </a:r>
            <a:r>
              <a:rPr lang="de-DE" altLang="de-DE" dirty="0">
                <a:latin typeface="Calibri" panose="020F0502020204030204" pitchFamily="34" charset="0"/>
                <a:sym typeface="Wingdings" pitchFamily="2" charset="2"/>
              </a:rPr>
              <a:t> Differenzen (Heterogenität), sondern auch von </a:t>
            </a:r>
            <a:r>
              <a:rPr lang="de-DE" altLang="de-DE" dirty="0" err="1">
                <a:latin typeface="Calibri" panose="020F0502020204030204" pitchFamily="34" charset="0"/>
                <a:sym typeface="Wingdings" pitchFamily="2" charset="2"/>
              </a:rPr>
              <a:t>unbeobachtbarer</a:t>
            </a:r>
            <a:r>
              <a:rPr lang="de-DE" altLang="de-DE" dirty="0">
                <a:latin typeface="Calibri" panose="020F0502020204030204" pitchFamily="34" charset="0"/>
                <a:sym typeface="Wingdings" pitchFamily="2" charset="2"/>
              </a:rPr>
              <a:t> kausaler Effektheterogenität</a:t>
            </a: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spcAft>
                <a:spcPts val="1200"/>
              </a:spcAft>
              <a:buFont typeface="Calibri" panose="020F0502020204030204" pitchFamily="34" charset="0"/>
              <a:buChar char="+"/>
            </a:pPr>
            <a:r>
              <a:rPr lang="de-DE" altLang="de-DE" dirty="0" smtClean="0">
                <a:latin typeface="Calibri" panose="020F0502020204030204" pitchFamily="34" charset="0"/>
                <a:sym typeface="Wingdings" pitchFamily="2" charset="2"/>
              </a:rPr>
              <a:t>explizite </a:t>
            </a:r>
            <a:r>
              <a:rPr lang="de-DE" altLang="de-DE" dirty="0">
                <a:latin typeface="Calibri" panose="020F0502020204030204" pitchFamily="34" charset="0"/>
                <a:sym typeface="Wingdings" pitchFamily="2" charset="2"/>
              </a:rPr>
              <a:t>Tests für </a:t>
            </a:r>
            <a:r>
              <a:rPr lang="de-DE" altLang="de-DE" dirty="0" err="1">
                <a:latin typeface="Calibri" panose="020F0502020204030204" pitchFamily="34" charset="0"/>
                <a:sym typeface="Wingdings" pitchFamily="2" charset="2"/>
              </a:rPr>
              <a:t>selection</a:t>
            </a:r>
            <a:r>
              <a:rPr lang="de-DE" altLang="de-DE" dirty="0">
                <a:latin typeface="Calibri" panose="020F0502020204030204" pitchFamily="34" charset="0"/>
                <a:sym typeface="Wingdings" pitchFamily="2" charset="2"/>
              </a:rPr>
              <a:t> on </a:t>
            </a:r>
            <a:r>
              <a:rPr lang="de-DE" altLang="de-DE" dirty="0" err="1">
                <a:latin typeface="Calibri" panose="020F0502020204030204" pitchFamily="34" charset="0"/>
                <a:sym typeface="Wingdings" pitchFamily="2" charset="2"/>
              </a:rPr>
              <a:t>unobservables</a:t>
            </a:r>
            <a:r>
              <a:rPr lang="de-DE" altLang="de-DE" dirty="0">
                <a:latin typeface="Calibri" panose="020F0502020204030204" pitchFamily="34" charset="0"/>
                <a:sym typeface="Wingdings" pitchFamily="2" charset="2"/>
              </a:rPr>
              <a:t> möglich</a:t>
            </a: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spcAft>
                <a:spcPts val="1200"/>
              </a:spcAft>
              <a:buFont typeface="Calibri" panose="020F0502020204030204" pitchFamily="34" charset="0"/>
              <a:buChar char="+"/>
            </a:pPr>
            <a:r>
              <a:rPr lang="de-DE" altLang="de-DE" dirty="0" smtClean="0">
                <a:latin typeface="Calibri" panose="020F0502020204030204" pitchFamily="34" charset="0"/>
                <a:sym typeface="Wingdings" pitchFamily="2" charset="2"/>
              </a:rPr>
              <a:t>explizite </a:t>
            </a:r>
            <a:r>
              <a:rPr lang="de-DE" altLang="de-DE" dirty="0">
                <a:latin typeface="Calibri" panose="020F0502020204030204" pitchFamily="34" charset="0"/>
                <a:sym typeface="Wingdings" pitchFamily="2" charset="2"/>
              </a:rPr>
              <a:t>theoriegeleitete Modellierung des Selektionsprozess </a:t>
            </a: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spcAft>
                <a:spcPts val="1200"/>
              </a:spcAft>
              <a:buFont typeface="Calibri" panose="020F0502020204030204" pitchFamily="34" charset="0"/>
              <a:buChar char="+"/>
            </a:pPr>
            <a:r>
              <a:rPr lang="de-DE" altLang="de-DE" dirty="0" smtClean="0">
                <a:latin typeface="Calibri" panose="020F0502020204030204" pitchFamily="34" charset="0"/>
                <a:sym typeface="Wingdings" pitchFamily="2" charset="2"/>
              </a:rPr>
              <a:t>Identifikation </a:t>
            </a:r>
            <a:r>
              <a:rPr lang="de-DE" altLang="de-DE" dirty="0">
                <a:latin typeface="Calibri" panose="020F0502020204030204" pitchFamily="34" charset="0"/>
                <a:sym typeface="Wingdings" pitchFamily="2" charset="2"/>
              </a:rPr>
              <a:t>auch ohne </a:t>
            </a:r>
            <a:r>
              <a:rPr lang="de-DE" altLang="de-DE" dirty="0" err="1">
                <a:latin typeface="Calibri" panose="020F0502020204030204" pitchFamily="34" charset="0"/>
                <a:sym typeface="Wingdings" pitchFamily="2" charset="2"/>
              </a:rPr>
              <a:t>Instrumentvariable</a:t>
            </a:r>
            <a:r>
              <a:rPr lang="de-DE" altLang="de-DE" dirty="0">
                <a:latin typeface="Calibri" panose="020F0502020204030204" pitchFamily="34" charset="0"/>
                <a:sym typeface="Wingdings" pitchFamily="2" charset="2"/>
              </a:rPr>
              <a:t> möglich</a:t>
            </a:r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Treatment Effekt Selektionsmodell</a:t>
            </a:r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VII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3.6.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Kritik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8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228600" y="1127125"/>
            <a:ext cx="8610600" cy="21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b="1" dirty="0">
                <a:solidFill>
                  <a:srgbClr val="FF0000"/>
                </a:solidFill>
                <a:latin typeface="Calibri" panose="020F0502020204030204" pitchFamily="34" charset="0"/>
              </a:rPr>
              <a:t>Nachteile:</a:t>
            </a: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Symbol" panose="05050102010706020507" pitchFamily="18" charset="2"/>
              <a:buChar char="-"/>
            </a:pPr>
            <a:r>
              <a:rPr lang="de-DE" altLang="de-DE" dirty="0" smtClean="0">
                <a:latin typeface="Calibri" panose="020F0502020204030204" pitchFamily="34" charset="0"/>
              </a:rPr>
              <a:t>funktionale </a:t>
            </a:r>
            <a:r>
              <a:rPr lang="de-DE" altLang="de-DE" dirty="0">
                <a:latin typeface="Calibri" panose="020F0502020204030204" pitchFamily="34" charset="0"/>
              </a:rPr>
              <a:t>Form </a:t>
            </a:r>
            <a:r>
              <a:rPr lang="de-DE" altLang="de-DE" dirty="0" smtClean="0">
                <a:latin typeface="Calibri" panose="020F0502020204030204" pitchFamily="34" charset="0"/>
              </a:rPr>
              <a:t>Annahme </a:t>
            </a:r>
            <a:r>
              <a:rPr lang="de-DE" altLang="de-DE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Lösung: semi-/nichtparametrische Selektionsmodelle</a:t>
            </a:r>
            <a:endParaRPr lang="de-DE" altLang="de-DE" dirty="0">
              <a:latin typeface="Calibri" panose="020F0502020204030204" pitchFamily="34" charset="0"/>
            </a:endParaRP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Symbol" panose="05050102010706020507" pitchFamily="18" charset="2"/>
              <a:buChar char="-"/>
            </a:pPr>
            <a:r>
              <a:rPr lang="de-DE" altLang="de-DE" dirty="0" smtClean="0">
                <a:latin typeface="Calibri" panose="020F0502020204030204" pitchFamily="34" charset="0"/>
              </a:rPr>
              <a:t>Verteilungsannahme</a:t>
            </a: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Symbol" panose="05050102010706020507" pitchFamily="18" charset="2"/>
              <a:buChar char="-"/>
            </a:pPr>
            <a:r>
              <a:rPr lang="de-DE" altLang="de-DE" dirty="0" smtClean="0">
                <a:latin typeface="Calibri" panose="020F0502020204030204" pitchFamily="34" charset="0"/>
              </a:rPr>
              <a:t>Schlechte </a:t>
            </a:r>
            <a:r>
              <a:rPr lang="de-DE" altLang="de-DE" dirty="0">
                <a:latin typeface="Calibri" panose="020F0502020204030204" pitchFamily="34" charset="0"/>
              </a:rPr>
              <a:t>Modellperformance, wenn keine </a:t>
            </a:r>
            <a:r>
              <a:rPr lang="de-DE" altLang="de-DE" dirty="0" err="1">
                <a:latin typeface="Calibri" panose="020F0502020204030204" pitchFamily="34" charset="0"/>
              </a:rPr>
              <a:t>Instrumentvariable</a:t>
            </a:r>
            <a:r>
              <a:rPr lang="de-DE" altLang="de-DE" dirty="0">
                <a:latin typeface="Calibri" panose="020F0502020204030204" pitchFamily="34" charset="0"/>
              </a:rPr>
              <a:t> vorhanden</a:t>
            </a:r>
          </a:p>
          <a:p>
            <a:pPr>
              <a:lnSpc>
                <a:spcPct val="125000"/>
              </a:lnSpc>
              <a:spcBef>
                <a:spcPct val="25000"/>
              </a:spcBef>
            </a:pPr>
            <a:endParaRPr lang="de-DE" altLang="de-DE" dirty="0">
              <a:latin typeface="Calibri" panose="020F0502020204030204" pitchFamily="34" charset="0"/>
            </a:endParaRPr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Treatment Effekt Selektionsmodell</a:t>
            </a:r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VII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3.6.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Kritik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17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79638"/>
            <a:ext cx="7772400" cy="2087562"/>
          </a:xfrm>
          <a:solidFill>
            <a:srgbClr val="0033CC"/>
          </a:solidFill>
        </p:spPr>
        <p:txBody>
          <a:bodyPr anchorCtr="1"/>
          <a:lstStyle/>
          <a:p>
            <a:pPr eaLnBrk="1" hangingPunct="1">
              <a:lnSpc>
                <a:spcPct val="200000"/>
              </a:lnSpc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(4) Übersicht zu Verfahren mit Querschnittsdaten</a:t>
            </a:r>
          </a:p>
        </p:txBody>
      </p:sp>
      <p:sp>
        <p:nvSpPr>
          <p:cNvPr id="15364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(4) Übersicht zu Verfahren mit Querschnittsdaten</a:t>
            </a:r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VII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20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1" name="Rectangle 3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447493" name="Rectangle 5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447494" name="Rectangle 6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447495" name="Rectangle 7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graphicFrame>
        <p:nvGraphicFramePr>
          <p:cNvPr id="447551" name="Group 6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488318"/>
              </p:ext>
            </p:extLst>
          </p:nvPr>
        </p:nvGraphicFramePr>
        <p:xfrm>
          <a:off x="685800" y="1762125"/>
          <a:ext cx="7848600" cy="3854833"/>
        </p:xfrm>
        <a:graphic>
          <a:graphicData uri="http://schemas.openxmlformats.org/drawingml/2006/table">
            <a:tbl>
              <a:tblPr/>
              <a:tblGrid>
                <a:gridCol w="1185863"/>
                <a:gridCol w="1187450"/>
                <a:gridCol w="1277937"/>
                <a:gridCol w="1824038"/>
                <a:gridCol w="2373312"/>
              </a:tblGrid>
              <a:tr h="592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kumimoji="0" lang="de-DE" altLang="de-D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observed</a:t>
                      </a:r>
                      <a:r>
                        <a:rPr kumimoji="0" lang="de-DE" alt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de-DE" altLang="de-D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baseline</a:t>
                      </a:r>
                      <a:r>
                        <a:rPr kumimoji="0" lang="de-DE" alt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de-DE" altLang="de-D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differences</a:t>
                      </a:r>
                      <a:r>
                        <a:rPr kumimoji="0" lang="de-DE" alt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XD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kumimoji="0" lang="de-DE" altLang="de-D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observed</a:t>
                      </a:r>
                      <a:r>
                        <a:rPr kumimoji="0" lang="de-DE" alt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de-DE" altLang="de-D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causal</a:t>
                      </a:r>
                      <a:r>
                        <a:rPr kumimoji="0" lang="de-DE" alt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de-DE" altLang="de-D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effect</a:t>
                      </a:r>
                      <a:r>
                        <a:rPr kumimoji="0" lang="de-DE" alt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de-DE" altLang="de-D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heterogeneity</a:t>
                      </a:r>
                      <a:r>
                        <a:rPr kumimoji="0" lang="de-DE" alt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kumimoji="0" lang="de-DE" alt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kumimoji="0" lang="de-DE" altLang="de-D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unobserved</a:t>
                      </a:r>
                      <a:r>
                        <a:rPr kumimoji="0" lang="de-DE" alt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de-DE" altLang="de-D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baseline</a:t>
                      </a:r>
                      <a:r>
                        <a:rPr kumimoji="0" lang="de-DE" alt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de-DE" altLang="de-D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differences</a:t>
                      </a:r>
                      <a:r>
                        <a:rPr kumimoji="0" lang="de-DE" alt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(U1-U0)D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kumimoji="0" lang="de-DE" altLang="de-D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unobserved</a:t>
                      </a:r>
                      <a:r>
                        <a:rPr kumimoji="0" lang="de-DE" alt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de-DE" altLang="de-D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causal</a:t>
                      </a:r>
                      <a:r>
                        <a:rPr kumimoji="0" lang="de-DE" alt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de-DE" altLang="de-D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effect</a:t>
                      </a:r>
                      <a:r>
                        <a:rPr kumimoji="0" lang="de-DE" alt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de-DE" altLang="de-D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heterogeneity</a:t>
                      </a:r>
                      <a:r>
                        <a:rPr kumimoji="0" lang="de-DE" alt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Methode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Matching</a:t>
                      </a:r>
                      <a:endParaRPr kumimoji="0" lang="de-DE" alt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IV-Schätzer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LATE-Interpretation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Treatment Effekt Selektionsmodelle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(4) Übersicht zu Verfahren mit Querschnittsdaten</a:t>
            </a:r>
          </a:p>
        </p:txBody>
      </p:sp>
      <p:sp>
        <p:nvSpPr>
          <p:cNvPr id="12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VII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4.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Übersicht</a:t>
            </a: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zu</a:t>
            </a: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Verfahren</a:t>
            </a: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mit</a:t>
            </a: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Querschnittsdaten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7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79638"/>
            <a:ext cx="7772400" cy="2087562"/>
          </a:xfrm>
          <a:solidFill>
            <a:srgbClr val="0033CC"/>
          </a:solidFill>
        </p:spPr>
        <p:txBody>
          <a:bodyPr anchorCtr="1"/>
          <a:lstStyle/>
          <a:p>
            <a:pPr eaLnBrk="1" hangingPunct="1">
              <a:lnSpc>
                <a:spcPct val="200000"/>
              </a:lnSpc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(1) Motivation</a:t>
            </a:r>
          </a:p>
        </p:txBody>
      </p:sp>
      <p:sp>
        <p:nvSpPr>
          <p:cNvPr id="15364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(1) Motivation</a:t>
            </a:r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VII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02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1. Motivation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VII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9750" y="1127125"/>
            <a:ext cx="807085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87788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40017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92246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44475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9019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91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163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735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dirty="0">
                <a:latin typeface="Calibri" panose="020F0502020204030204" pitchFamily="34" charset="0"/>
              </a:rPr>
              <a:t>IV-Schätzer im kontrafaktischen Modell:</a:t>
            </a: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Ø"/>
            </a:pPr>
            <a:r>
              <a:rPr lang="de-DE" altLang="de-DE" dirty="0" smtClean="0">
                <a:latin typeface="Calibri" panose="020F0502020204030204" pitchFamily="34" charset="0"/>
              </a:rPr>
              <a:t>Elimination </a:t>
            </a:r>
            <a:r>
              <a:rPr lang="de-DE" altLang="de-DE" dirty="0">
                <a:latin typeface="Calibri" panose="020F0502020204030204" pitchFamily="34" charset="0"/>
              </a:rPr>
              <a:t>der </a:t>
            </a:r>
            <a:r>
              <a:rPr lang="de-DE" altLang="de-DE" dirty="0" err="1">
                <a:latin typeface="Calibri" panose="020F0502020204030204" pitchFamily="34" charset="0"/>
              </a:rPr>
              <a:t>baseline</a:t>
            </a:r>
            <a:r>
              <a:rPr lang="de-DE" altLang="de-DE" dirty="0">
                <a:latin typeface="Calibri" panose="020F0502020204030204" pitchFamily="34" charset="0"/>
              </a:rPr>
              <a:t>-Unterschiede (Heterogenität) bei Gültigkeit der </a:t>
            </a:r>
            <a:r>
              <a:rPr lang="de-DE" altLang="de-DE" dirty="0" smtClean="0">
                <a:latin typeface="Calibri" panose="020F0502020204030204" pitchFamily="34" charset="0"/>
              </a:rPr>
              <a:t>IV-Annahme</a:t>
            </a: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Ø"/>
            </a:pPr>
            <a:r>
              <a:rPr lang="de-DE" altLang="de-DE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ABER</a:t>
            </a:r>
            <a:r>
              <a:rPr lang="de-DE" altLang="de-DE" b="1" dirty="0">
                <a:solidFill>
                  <a:srgbClr val="FF0000"/>
                </a:solidFill>
                <a:latin typeface="Calibri" panose="020F0502020204030204" pitchFamily="34" charset="0"/>
              </a:rPr>
              <a:t>:</a:t>
            </a:r>
            <a:r>
              <a:rPr lang="de-DE" altLang="de-DE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de-DE" altLang="de-DE" dirty="0">
                <a:latin typeface="Calibri" panose="020F0502020204030204" pitchFamily="34" charset="0"/>
              </a:rPr>
              <a:t>Verzerrung im Fall der kausalen Effektheterogenität (Selbstselektion)</a:t>
            </a:r>
          </a:p>
          <a:p>
            <a:pPr>
              <a:lnSpc>
                <a:spcPct val="125000"/>
              </a:lnSpc>
              <a:spcBef>
                <a:spcPct val="25000"/>
              </a:spcBef>
            </a:pPr>
            <a:endParaRPr lang="de-DE" altLang="de-DE" dirty="0">
              <a:latin typeface="Calibri" panose="020F0502020204030204" pitchFamily="34" charset="0"/>
            </a:endParaRPr>
          </a:p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b="1" dirty="0">
                <a:solidFill>
                  <a:srgbClr val="0033CC"/>
                </a:solidFill>
                <a:latin typeface="Calibri" panose="020F0502020204030204" pitchFamily="34" charset="0"/>
              </a:rPr>
              <a:t>Lösungen:</a:t>
            </a: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ü"/>
            </a:pPr>
            <a:r>
              <a:rPr lang="de-DE" altLang="de-DE" dirty="0" smtClean="0">
                <a:latin typeface="Calibri" panose="020F0502020204030204" pitchFamily="34" charset="0"/>
              </a:rPr>
              <a:t>stärkere Annahme: </a:t>
            </a:r>
            <a:r>
              <a:rPr lang="de-DE" altLang="de-DE" dirty="0">
                <a:latin typeface="Calibri" panose="020F0502020204030204" pitchFamily="34" charset="0"/>
              </a:rPr>
              <a:t>keine kausale Effektheterogenität</a:t>
            </a: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ü"/>
            </a:pPr>
            <a:r>
              <a:rPr lang="de-DE" altLang="de-DE" dirty="0" smtClean="0">
                <a:latin typeface="Calibri" panose="020F0502020204030204" pitchFamily="34" charset="0"/>
              </a:rPr>
              <a:t>Neuinterpretation </a:t>
            </a:r>
            <a:r>
              <a:rPr lang="de-DE" altLang="de-DE" dirty="0">
                <a:latin typeface="Calibri" panose="020F0502020204030204" pitchFamily="34" charset="0"/>
              </a:rPr>
              <a:t>als </a:t>
            </a:r>
            <a:r>
              <a:rPr lang="de-DE" altLang="de-DE" dirty="0" err="1">
                <a:latin typeface="Calibri" panose="020F0502020204030204" pitchFamily="34" charset="0"/>
              </a:rPr>
              <a:t>Local</a:t>
            </a:r>
            <a:r>
              <a:rPr lang="de-DE" altLang="de-DE" dirty="0">
                <a:latin typeface="Calibri" panose="020F0502020204030204" pitchFamily="34" charset="0"/>
              </a:rPr>
              <a:t> Average Treatment </a:t>
            </a:r>
            <a:r>
              <a:rPr lang="de-DE" altLang="de-DE" dirty="0" err="1">
                <a:latin typeface="Calibri" panose="020F0502020204030204" pitchFamily="34" charset="0"/>
              </a:rPr>
              <a:t>Effect</a:t>
            </a:r>
            <a:r>
              <a:rPr lang="de-DE" altLang="de-DE" dirty="0">
                <a:latin typeface="Calibri" panose="020F0502020204030204" pitchFamily="34" charset="0"/>
              </a:rPr>
              <a:t> (LATE</a:t>
            </a:r>
            <a:r>
              <a:rPr lang="de-DE" altLang="de-DE" dirty="0" smtClean="0">
                <a:latin typeface="Calibri" panose="020F0502020204030204" pitchFamily="34" charset="0"/>
              </a:rPr>
              <a:t>)</a:t>
            </a: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ü"/>
            </a:pPr>
            <a:r>
              <a:rPr lang="de-DE" altLang="de-DE" dirty="0" smtClean="0">
                <a:latin typeface="Calibri" panose="020F0502020204030204" pitchFamily="34" charset="0"/>
              </a:rPr>
              <a:t>Treatment </a:t>
            </a:r>
            <a:r>
              <a:rPr lang="de-DE" altLang="de-DE" dirty="0" err="1" smtClean="0">
                <a:latin typeface="Calibri" panose="020F0502020204030204" pitchFamily="34" charset="0"/>
              </a:rPr>
              <a:t>Effect</a:t>
            </a:r>
            <a:r>
              <a:rPr lang="de-DE" altLang="de-DE" dirty="0" smtClean="0">
                <a:latin typeface="Calibri" panose="020F0502020204030204" pitchFamily="34" charset="0"/>
              </a:rPr>
              <a:t> </a:t>
            </a:r>
            <a:r>
              <a:rPr lang="de-DE" altLang="de-DE" dirty="0" err="1" smtClean="0">
                <a:latin typeface="Calibri" panose="020F0502020204030204" pitchFamily="34" charset="0"/>
              </a:rPr>
              <a:t>Selection</a:t>
            </a:r>
            <a:r>
              <a:rPr lang="de-DE" altLang="de-DE" dirty="0" smtClean="0">
                <a:latin typeface="Calibri" panose="020F0502020204030204" pitchFamily="34" charset="0"/>
              </a:rPr>
              <a:t> Modelle (</a:t>
            </a:r>
            <a:r>
              <a:rPr lang="de-DE" altLang="de-DE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siehe Block VII)</a:t>
            </a:r>
            <a:endParaRPr lang="de-DE" altLang="de-DE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93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457200" y="990600"/>
            <a:ext cx="7162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 err="1">
                <a:latin typeface="Calibri" pitchFamily="34" charset="0"/>
              </a:rPr>
              <a:t>Selection</a:t>
            </a:r>
            <a:r>
              <a:rPr lang="de-DE" altLang="en-US" sz="1800" dirty="0">
                <a:latin typeface="Calibri" pitchFamily="34" charset="0"/>
              </a:rPr>
              <a:t> on observables </a:t>
            </a:r>
            <a:r>
              <a:rPr lang="de-DE" altLang="en-US" sz="1800" dirty="0" smtClean="0">
                <a:latin typeface="Calibri" pitchFamily="34" charset="0"/>
              </a:rPr>
              <a:t>X:</a:t>
            </a:r>
            <a:endParaRPr lang="de-DE" altLang="en-US" sz="1800" dirty="0">
              <a:latin typeface="Calibri" pitchFamily="34" charset="0"/>
            </a:endParaRPr>
          </a:p>
        </p:txBody>
      </p:sp>
      <p:sp>
        <p:nvSpPr>
          <p:cNvPr id="27658" name="Text Box 23"/>
          <p:cNvSpPr txBox="1">
            <a:spLocks noChangeArrowheads="1"/>
          </p:cNvSpPr>
          <p:nvPr/>
        </p:nvSpPr>
        <p:spPr bwMode="auto">
          <a:xfrm>
            <a:off x="457200" y="3717925"/>
            <a:ext cx="65690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 err="1">
                <a:latin typeface="Calibri" pitchFamily="34" charset="0"/>
              </a:rPr>
              <a:t>Selection</a:t>
            </a:r>
            <a:r>
              <a:rPr lang="de-DE" altLang="en-US" sz="1800" dirty="0">
                <a:latin typeface="Calibri" pitchFamily="34" charset="0"/>
              </a:rPr>
              <a:t> on </a:t>
            </a:r>
            <a:r>
              <a:rPr lang="de-DE" altLang="en-US" sz="1800" dirty="0" err="1">
                <a:latin typeface="Calibri" pitchFamily="34" charset="0"/>
              </a:rPr>
              <a:t>unobservables</a:t>
            </a:r>
            <a:r>
              <a:rPr lang="de-DE" altLang="en-US" sz="1800" dirty="0">
                <a:latin typeface="Calibri" pitchFamily="34" charset="0"/>
              </a:rPr>
              <a:t> </a:t>
            </a:r>
            <a:r>
              <a:rPr lang="de-DE" altLang="en-US" sz="1800" dirty="0" smtClean="0">
                <a:latin typeface="Calibri" pitchFamily="34" charset="0"/>
              </a:rPr>
              <a:t>u:</a:t>
            </a:r>
            <a:endParaRPr lang="de-DE" altLang="en-US" sz="1800" dirty="0">
              <a:latin typeface="Calibri" pitchFamily="34" charset="0"/>
            </a:endParaRPr>
          </a:p>
        </p:txBody>
      </p:sp>
      <p:sp>
        <p:nvSpPr>
          <p:cNvPr id="27659" name="Line 38"/>
          <p:cNvSpPr>
            <a:spLocks noChangeShapeType="1"/>
          </p:cNvSpPr>
          <p:nvPr/>
        </p:nvSpPr>
        <p:spPr bwMode="auto">
          <a:xfrm>
            <a:off x="3200400" y="1752600"/>
            <a:ext cx="2514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7660" name="Oval 39"/>
          <p:cNvSpPr>
            <a:spLocks noChangeArrowheads="1"/>
          </p:cNvSpPr>
          <p:nvPr/>
        </p:nvSpPr>
        <p:spPr bwMode="auto">
          <a:xfrm>
            <a:off x="3124200" y="167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27661" name="Oval 40"/>
          <p:cNvSpPr>
            <a:spLocks noChangeArrowheads="1"/>
          </p:cNvSpPr>
          <p:nvPr/>
        </p:nvSpPr>
        <p:spPr bwMode="auto">
          <a:xfrm>
            <a:off x="5638800" y="167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27662" name="Text Box 41"/>
          <p:cNvSpPr txBox="1">
            <a:spLocks noChangeArrowheads="1"/>
          </p:cNvSpPr>
          <p:nvPr/>
        </p:nvSpPr>
        <p:spPr bwMode="auto">
          <a:xfrm>
            <a:off x="3124200" y="1371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>
                <a:latin typeface="Tahoma" pitchFamily="34" charset="0"/>
              </a:rPr>
              <a:t>D</a:t>
            </a:r>
          </a:p>
        </p:txBody>
      </p:sp>
      <p:sp>
        <p:nvSpPr>
          <p:cNvPr id="27663" name="Text Box 42"/>
          <p:cNvSpPr txBox="1">
            <a:spLocks noChangeArrowheads="1"/>
          </p:cNvSpPr>
          <p:nvPr/>
        </p:nvSpPr>
        <p:spPr bwMode="auto">
          <a:xfrm>
            <a:off x="5638800" y="1371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>
                <a:latin typeface="Tahoma" pitchFamily="34" charset="0"/>
              </a:rPr>
              <a:t>Y</a:t>
            </a:r>
          </a:p>
        </p:txBody>
      </p:sp>
      <p:sp>
        <p:nvSpPr>
          <p:cNvPr id="27664" name="Oval 46"/>
          <p:cNvSpPr>
            <a:spLocks noChangeArrowheads="1"/>
          </p:cNvSpPr>
          <p:nvPr/>
        </p:nvSpPr>
        <p:spPr bwMode="auto">
          <a:xfrm>
            <a:off x="5638800" y="28194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27665" name="Text Box 47"/>
          <p:cNvSpPr txBox="1">
            <a:spLocks noChangeArrowheads="1"/>
          </p:cNvSpPr>
          <p:nvPr/>
        </p:nvSpPr>
        <p:spPr bwMode="auto">
          <a:xfrm>
            <a:off x="5570615" y="2909887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>
                <a:latin typeface="Tahoma" pitchFamily="34" charset="0"/>
              </a:rPr>
              <a:t>u</a:t>
            </a:r>
          </a:p>
        </p:txBody>
      </p:sp>
      <p:sp>
        <p:nvSpPr>
          <p:cNvPr id="27666" name="Line 48"/>
          <p:cNvSpPr>
            <a:spLocks noChangeShapeType="1"/>
          </p:cNvSpPr>
          <p:nvPr/>
        </p:nvSpPr>
        <p:spPr bwMode="auto">
          <a:xfrm flipH="1" flipV="1">
            <a:off x="3200399" y="1828800"/>
            <a:ext cx="1226593" cy="495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7667" name="Oval 50"/>
          <p:cNvSpPr>
            <a:spLocks noChangeArrowheads="1"/>
          </p:cNvSpPr>
          <p:nvPr/>
        </p:nvSpPr>
        <p:spPr bwMode="auto">
          <a:xfrm>
            <a:off x="4426993" y="2274627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27668" name="Text Box 51"/>
          <p:cNvSpPr txBox="1">
            <a:spLocks noChangeArrowheads="1"/>
          </p:cNvSpPr>
          <p:nvPr/>
        </p:nvSpPr>
        <p:spPr bwMode="auto">
          <a:xfrm>
            <a:off x="4343400" y="2415085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>
                <a:latin typeface="Tahoma" pitchFamily="34" charset="0"/>
              </a:rPr>
              <a:t>X</a:t>
            </a:r>
          </a:p>
        </p:txBody>
      </p:sp>
      <p:sp>
        <p:nvSpPr>
          <p:cNvPr id="27669" name="Line 52"/>
          <p:cNvSpPr>
            <a:spLocks noChangeShapeType="1"/>
          </p:cNvSpPr>
          <p:nvPr/>
        </p:nvSpPr>
        <p:spPr bwMode="auto">
          <a:xfrm flipV="1">
            <a:off x="5715000" y="1828800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7684" name="Line 48"/>
          <p:cNvSpPr>
            <a:spLocks noChangeShapeType="1"/>
          </p:cNvSpPr>
          <p:nvPr/>
        </p:nvSpPr>
        <p:spPr bwMode="auto">
          <a:xfrm flipV="1">
            <a:off x="4572000" y="1828800"/>
            <a:ext cx="1066800" cy="495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476250" indent="-282575" eaLnBrk="1" hangingPunct="1"/>
            <a:r>
              <a:rPr lang="de-DE" altLang="de-DE" sz="3000" kern="120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1. Motivation</a:t>
            </a:r>
            <a:endParaRPr lang="de-DE" altLang="de-DE" sz="3000" kern="12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43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(1) Motivation</a:t>
            </a:r>
          </a:p>
        </p:txBody>
      </p:sp>
      <p:sp>
        <p:nvSpPr>
          <p:cNvPr id="56" name="Freeform 68"/>
          <p:cNvSpPr>
            <a:spLocks/>
          </p:cNvSpPr>
          <p:nvPr/>
        </p:nvSpPr>
        <p:spPr bwMode="auto">
          <a:xfrm flipV="1">
            <a:off x="3292958" y="5855808"/>
            <a:ext cx="2345842" cy="697392"/>
          </a:xfrm>
          <a:custGeom>
            <a:avLst/>
            <a:gdLst>
              <a:gd name="T0" fmla="*/ 0 w 2256"/>
              <a:gd name="T1" fmla="*/ 2147483647 h 584"/>
              <a:gd name="T2" fmla="*/ 2147483647 w 2256"/>
              <a:gd name="T3" fmla="*/ 2147483647 h 584"/>
              <a:gd name="T4" fmla="*/ 2147483647 w 2256"/>
              <a:gd name="T5" fmla="*/ 2147483647 h 5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56" h="584">
                <a:moveTo>
                  <a:pt x="0" y="584"/>
                </a:moveTo>
                <a:cubicBezTo>
                  <a:pt x="388" y="300"/>
                  <a:pt x="776" y="16"/>
                  <a:pt x="1152" y="8"/>
                </a:cubicBezTo>
                <a:cubicBezTo>
                  <a:pt x="1528" y="0"/>
                  <a:pt x="2072" y="448"/>
                  <a:pt x="2256" y="536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dash"/>
            <a:round/>
            <a:headEnd type="arrow" w="lg" len="med"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de-DE"/>
          </a:p>
        </p:txBody>
      </p:sp>
      <p:sp>
        <p:nvSpPr>
          <p:cNvPr id="57" name="Line 38"/>
          <p:cNvSpPr>
            <a:spLocks noChangeShapeType="1"/>
          </p:cNvSpPr>
          <p:nvPr/>
        </p:nvSpPr>
        <p:spPr bwMode="auto">
          <a:xfrm>
            <a:off x="3200400" y="4648200"/>
            <a:ext cx="2514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8" name="Oval 39"/>
          <p:cNvSpPr>
            <a:spLocks noChangeArrowheads="1"/>
          </p:cNvSpPr>
          <p:nvPr/>
        </p:nvSpPr>
        <p:spPr bwMode="auto">
          <a:xfrm>
            <a:off x="3124200" y="457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59" name="Oval 40"/>
          <p:cNvSpPr>
            <a:spLocks noChangeArrowheads="1"/>
          </p:cNvSpPr>
          <p:nvPr/>
        </p:nvSpPr>
        <p:spPr bwMode="auto">
          <a:xfrm>
            <a:off x="5638800" y="457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60" name="Text Box 41"/>
          <p:cNvSpPr txBox="1">
            <a:spLocks noChangeArrowheads="1"/>
          </p:cNvSpPr>
          <p:nvPr/>
        </p:nvSpPr>
        <p:spPr bwMode="auto">
          <a:xfrm>
            <a:off x="3124200" y="4267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>
                <a:latin typeface="Tahoma" pitchFamily="34" charset="0"/>
              </a:rPr>
              <a:t>D</a:t>
            </a:r>
          </a:p>
        </p:txBody>
      </p:sp>
      <p:sp>
        <p:nvSpPr>
          <p:cNvPr id="61" name="Text Box 42"/>
          <p:cNvSpPr txBox="1">
            <a:spLocks noChangeArrowheads="1"/>
          </p:cNvSpPr>
          <p:nvPr/>
        </p:nvSpPr>
        <p:spPr bwMode="auto">
          <a:xfrm>
            <a:off x="5638800" y="4267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>
                <a:latin typeface="Tahoma" pitchFamily="34" charset="0"/>
              </a:rPr>
              <a:t>Y</a:t>
            </a:r>
          </a:p>
        </p:txBody>
      </p:sp>
      <p:sp>
        <p:nvSpPr>
          <p:cNvPr id="62" name="Oval 46"/>
          <p:cNvSpPr>
            <a:spLocks noChangeArrowheads="1"/>
          </p:cNvSpPr>
          <p:nvPr/>
        </p:nvSpPr>
        <p:spPr bwMode="auto">
          <a:xfrm>
            <a:off x="5638800" y="57150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63" name="Text Box 47"/>
          <p:cNvSpPr txBox="1">
            <a:spLocks noChangeArrowheads="1"/>
          </p:cNvSpPr>
          <p:nvPr/>
        </p:nvSpPr>
        <p:spPr bwMode="auto">
          <a:xfrm>
            <a:off x="5570615" y="5805487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>
                <a:latin typeface="Tahoma" pitchFamily="34" charset="0"/>
              </a:rPr>
              <a:t>u</a:t>
            </a:r>
          </a:p>
        </p:txBody>
      </p:sp>
      <p:sp>
        <p:nvSpPr>
          <p:cNvPr id="64" name="Line 48"/>
          <p:cNvSpPr>
            <a:spLocks noChangeShapeType="1"/>
          </p:cNvSpPr>
          <p:nvPr/>
        </p:nvSpPr>
        <p:spPr bwMode="auto">
          <a:xfrm flipH="1" flipV="1">
            <a:off x="3200399" y="4724400"/>
            <a:ext cx="1226593" cy="495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5" name="Oval 50"/>
          <p:cNvSpPr>
            <a:spLocks noChangeArrowheads="1"/>
          </p:cNvSpPr>
          <p:nvPr/>
        </p:nvSpPr>
        <p:spPr bwMode="auto">
          <a:xfrm>
            <a:off x="4426993" y="5170227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66" name="Text Box 51"/>
          <p:cNvSpPr txBox="1">
            <a:spLocks noChangeArrowheads="1"/>
          </p:cNvSpPr>
          <p:nvPr/>
        </p:nvSpPr>
        <p:spPr bwMode="auto">
          <a:xfrm>
            <a:off x="4343400" y="5310685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>
                <a:latin typeface="Tahoma" pitchFamily="34" charset="0"/>
              </a:rPr>
              <a:t>X</a:t>
            </a:r>
          </a:p>
        </p:txBody>
      </p:sp>
      <p:sp>
        <p:nvSpPr>
          <p:cNvPr id="67" name="Line 52"/>
          <p:cNvSpPr>
            <a:spLocks noChangeShapeType="1"/>
          </p:cNvSpPr>
          <p:nvPr/>
        </p:nvSpPr>
        <p:spPr bwMode="auto">
          <a:xfrm flipV="1">
            <a:off x="5715000" y="4724400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8" name="Line 48"/>
          <p:cNvSpPr>
            <a:spLocks noChangeShapeType="1"/>
          </p:cNvSpPr>
          <p:nvPr/>
        </p:nvSpPr>
        <p:spPr bwMode="auto">
          <a:xfrm flipV="1">
            <a:off x="4572000" y="4724400"/>
            <a:ext cx="1066800" cy="495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VII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76200" y="4634805"/>
            <a:ext cx="2057400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rgbClr val="FF0000"/>
                </a:solidFill>
                <a:latin typeface="Calibri" panose="020F0502020204030204" pitchFamily="34" charset="0"/>
              </a:rPr>
              <a:t>Weder OLS noch PSM würden den kausalen Effekt von D auf Y schätzen</a:t>
            </a: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6096000" y="2286000"/>
            <a:ext cx="2936875" cy="29469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de-DE" altLang="de-DE" sz="1400" dirty="0" smtClean="0">
                <a:latin typeface="Calibri" pitchFamily="34" charset="0"/>
              </a:rPr>
              <a:t>D: Treatment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de-DE" altLang="de-DE" sz="1400" dirty="0" smtClean="0">
                <a:latin typeface="Calibri" pitchFamily="34" charset="0"/>
              </a:rPr>
              <a:t>Y: Outcome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X</a:t>
            </a:r>
            <a:r>
              <a:rPr lang="de-DE" altLang="de-DE" sz="1400" dirty="0" smtClean="0">
                <a:latin typeface="Calibri" pitchFamily="34" charset="0"/>
              </a:rPr>
              <a:t>: </a:t>
            </a:r>
            <a:r>
              <a:rPr lang="de-DE" altLang="de-DE" sz="1400" dirty="0" err="1" smtClean="0">
                <a:latin typeface="Calibri" pitchFamily="34" charset="0"/>
              </a:rPr>
              <a:t>Confounding</a:t>
            </a:r>
            <a:r>
              <a:rPr lang="de-DE" altLang="de-DE" sz="1400" dirty="0" smtClean="0">
                <a:latin typeface="Calibri" pitchFamily="34" charset="0"/>
              </a:rPr>
              <a:t> variables </a:t>
            </a:r>
            <a:r>
              <a:rPr lang="de-DE" altLang="de-DE" sz="1400" dirty="0" err="1" smtClean="0">
                <a:latin typeface="Calibri" pitchFamily="34" charset="0"/>
              </a:rPr>
              <a:t>influencing</a:t>
            </a:r>
            <a:r>
              <a:rPr lang="de-DE" altLang="de-DE" sz="1400" dirty="0" smtClean="0">
                <a:latin typeface="Calibri" pitchFamily="34" charset="0"/>
              </a:rPr>
              <a:t> </a:t>
            </a:r>
            <a:r>
              <a:rPr lang="de-DE" altLang="de-DE" sz="1400" dirty="0" err="1" smtClean="0">
                <a:latin typeface="Calibri" pitchFamily="34" charset="0"/>
              </a:rPr>
              <a:t>both</a:t>
            </a:r>
            <a:r>
              <a:rPr lang="de-DE" altLang="de-DE" sz="1400" dirty="0" smtClean="0">
                <a:latin typeface="Calibri" pitchFamily="34" charset="0"/>
              </a:rPr>
              <a:t> </a:t>
            </a:r>
            <a:r>
              <a:rPr lang="de-DE" altLang="de-DE" sz="1400" dirty="0" err="1" smtClean="0">
                <a:latin typeface="Calibri" pitchFamily="34" charset="0"/>
              </a:rPr>
              <a:t>the</a:t>
            </a:r>
            <a:r>
              <a:rPr lang="de-DE" altLang="de-DE" sz="1400" dirty="0" smtClean="0">
                <a:latin typeface="Calibri" pitchFamily="34" charset="0"/>
              </a:rPr>
              <a:t> </a:t>
            </a:r>
            <a:r>
              <a:rPr lang="de-DE" altLang="de-DE" sz="1400" dirty="0" err="1" smtClean="0">
                <a:latin typeface="Calibri" pitchFamily="34" charset="0"/>
              </a:rPr>
              <a:t>treatment</a:t>
            </a:r>
            <a:r>
              <a:rPr lang="de-DE" altLang="de-DE" sz="1400" dirty="0" smtClean="0">
                <a:latin typeface="Calibri" pitchFamily="34" charset="0"/>
              </a:rPr>
              <a:t> </a:t>
            </a:r>
            <a:r>
              <a:rPr lang="de-DE" altLang="de-DE" sz="1400" dirty="0" err="1" smtClean="0">
                <a:latin typeface="Calibri" pitchFamily="34" charset="0"/>
              </a:rPr>
              <a:t>assignment</a:t>
            </a:r>
            <a:r>
              <a:rPr lang="de-DE" altLang="de-DE" sz="1400" dirty="0" smtClean="0">
                <a:latin typeface="Calibri" pitchFamily="34" charset="0"/>
              </a:rPr>
              <a:t> </a:t>
            </a:r>
            <a:r>
              <a:rPr lang="de-DE" altLang="de-DE" sz="1400" dirty="0" err="1" smtClean="0">
                <a:latin typeface="Calibri" pitchFamily="34" charset="0"/>
              </a:rPr>
              <a:t>and</a:t>
            </a:r>
            <a:r>
              <a:rPr lang="de-DE" altLang="de-DE" sz="1400" dirty="0" smtClean="0">
                <a:latin typeface="Calibri" pitchFamily="34" charset="0"/>
              </a:rPr>
              <a:t> </a:t>
            </a:r>
            <a:r>
              <a:rPr lang="de-DE" altLang="de-DE" sz="1400" dirty="0" err="1" smtClean="0">
                <a:latin typeface="Calibri" pitchFamily="34" charset="0"/>
              </a:rPr>
              <a:t>the</a:t>
            </a:r>
            <a:r>
              <a:rPr lang="de-DE" altLang="de-DE" sz="1400" dirty="0" smtClean="0">
                <a:latin typeface="Calibri" pitchFamily="34" charset="0"/>
              </a:rPr>
              <a:t> </a:t>
            </a:r>
            <a:r>
              <a:rPr lang="de-DE" altLang="de-DE" sz="1400" dirty="0" err="1" smtClean="0">
                <a:latin typeface="Calibri" pitchFamily="34" charset="0"/>
              </a:rPr>
              <a:t>outcome</a:t>
            </a:r>
            <a:endParaRPr lang="de-DE" altLang="de-DE" sz="1400" dirty="0" smtClean="0">
              <a:latin typeface="Calibri" pitchFamily="34" charset="0"/>
            </a:endParaRPr>
          </a:p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de-DE" altLang="de-DE" sz="1400" dirty="0" smtClean="0">
                <a:latin typeface="Calibri" pitchFamily="34" charset="0"/>
              </a:rPr>
              <a:t>u</a:t>
            </a:r>
            <a:r>
              <a:rPr lang="de-DE" altLang="de-DE" sz="1400" dirty="0">
                <a:latin typeface="Calibri" pitchFamily="34" charset="0"/>
              </a:rPr>
              <a:t>: </a:t>
            </a:r>
            <a:r>
              <a:rPr lang="de-DE" altLang="de-DE" sz="1400" dirty="0" err="1" smtClean="0">
                <a:latin typeface="Calibri" pitchFamily="34" charset="0"/>
              </a:rPr>
              <a:t>unobserved</a:t>
            </a:r>
            <a:r>
              <a:rPr lang="de-DE" altLang="de-DE" sz="1400" dirty="0" smtClean="0">
                <a:latin typeface="Calibri" pitchFamily="34" charset="0"/>
              </a:rPr>
              <a:t> variables </a:t>
            </a:r>
            <a:r>
              <a:rPr lang="de-DE" altLang="de-DE" sz="1400" dirty="0" err="1" smtClean="0">
                <a:latin typeface="Calibri" pitchFamily="34" charset="0"/>
              </a:rPr>
              <a:t>affecting</a:t>
            </a:r>
            <a:r>
              <a:rPr lang="de-DE" altLang="de-DE" sz="1400" dirty="0" smtClean="0">
                <a:latin typeface="Calibri" pitchFamily="34" charset="0"/>
              </a:rPr>
              <a:t> </a:t>
            </a:r>
            <a:r>
              <a:rPr lang="de-DE" altLang="de-DE" sz="1400" dirty="0" err="1" smtClean="0">
                <a:latin typeface="Calibri" pitchFamily="34" charset="0"/>
              </a:rPr>
              <a:t>the</a:t>
            </a:r>
            <a:r>
              <a:rPr lang="de-DE" altLang="de-DE" sz="1400" dirty="0" smtClean="0">
                <a:latin typeface="Calibri" pitchFamily="34" charset="0"/>
              </a:rPr>
              <a:t> </a:t>
            </a:r>
            <a:r>
              <a:rPr lang="de-DE" altLang="de-DE" sz="1400" dirty="0" err="1" smtClean="0">
                <a:latin typeface="Calibri" pitchFamily="34" charset="0"/>
              </a:rPr>
              <a:t>outcome</a:t>
            </a:r>
            <a:endParaRPr lang="de-DE" altLang="de-DE" sz="1400" dirty="0" smtClean="0">
              <a:latin typeface="Calibri" pitchFamily="34" charset="0"/>
            </a:endParaRPr>
          </a:p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de-DE" altLang="de-DE" sz="1400" dirty="0" smtClean="0">
                <a:latin typeface="Calibri" pitchFamily="34" charset="0"/>
              </a:rPr>
              <a:t>v</a:t>
            </a:r>
            <a:r>
              <a:rPr lang="de-DE" altLang="de-DE" sz="1400" dirty="0">
                <a:latin typeface="Calibri" pitchFamily="34" charset="0"/>
              </a:rPr>
              <a:t>: </a:t>
            </a:r>
            <a:r>
              <a:rPr lang="de-DE" altLang="de-DE" sz="1400" dirty="0" err="1">
                <a:latin typeface="Calibri" pitchFamily="34" charset="0"/>
              </a:rPr>
              <a:t>unobserved</a:t>
            </a:r>
            <a:r>
              <a:rPr lang="de-DE" altLang="de-DE" sz="1400" dirty="0">
                <a:latin typeface="Calibri" pitchFamily="34" charset="0"/>
              </a:rPr>
              <a:t> variables </a:t>
            </a:r>
            <a:r>
              <a:rPr lang="de-DE" altLang="de-DE" sz="1400" dirty="0" err="1">
                <a:latin typeface="Calibri" pitchFamily="34" charset="0"/>
              </a:rPr>
              <a:t>affecting</a:t>
            </a:r>
            <a:r>
              <a:rPr lang="de-DE" altLang="de-DE" sz="1400" dirty="0">
                <a:latin typeface="Calibri" pitchFamily="34" charset="0"/>
              </a:rPr>
              <a:t> </a:t>
            </a:r>
            <a:r>
              <a:rPr lang="de-DE" altLang="de-DE" sz="1400" dirty="0" err="1">
                <a:latin typeface="Calibri" pitchFamily="34" charset="0"/>
              </a:rPr>
              <a:t>the</a:t>
            </a:r>
            <a:r>
              <a:rPr lang="de-DE" altLang="de-DE" sz="1400" dirty="0">
                <a:latin typeface="Calibri" pitchFamily="34" charset="0"/>
              </a:rPr>
              <a:t> </a:t>
            </a:r>
            <a:r>
              <a:rPr lang="de-DE" altLang="de-DE" sz="1400" dirty="0" err="1" smtClean="0">
                <a:latin typeface="Calibri" pitchFamily="34" charset="0"/>
              </a:rPr>
              <a:t>treatment</a:t>
            </a:r>
            <a:r>
              <a:rPr lang="de-DE" altLang="de-DE" sz="1400" dirty="0" smtClean="0">
                <a:latin typeface="Calibri" pitchFamily="34" charset="0"/>
              </a:rPr>
              <a:t> </a:t>
            </a:r>
            <a:r>
              <a:rPr lang="de-DE" altLang="de-DE" sz="1400" dirty="0" err="1" smtClean="0">
                <a:latin typeface="Calibri" pitchFamily="34" charset="0"/>
              </a:rPr>
              <a:t>assigment</a:t>
            </a:r>
            <a:endParaRPr lang="de-DE" altLang="de-DE" sz="1400" dirty="0">
              <a:latin typeface="Calibri" pitchFamily="34" charset="0"/>
            </a:endParaRPr>
          </a:p>
        </p:txBody>
      </p:sp>
      <p:sp>
        <p:nvSpPr>
          <p:cNvPr id="41" name="Text Box 47"/>
          <p:cNvSpPr txBox="1">
            <a:spLocks noChangeArrowheads="1"/>
          </p:cNvSpPr>
          <p:nvPr/>
        </p:nvSpPr>
        <p:spPr bwMode="auto">
          <a:xfrm>
            <a:off x="3048000" y="2909887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 smtClean="0">
                <a:latin typeface="Tahoma" pitchFamily="34" charset="0"/>
              </a:rPr>
              <a:t>v</a:t>
            </a:r>
            <a:endParaRPr lang="de-DE" altLang="en-US" sz="1800" dirty="0">
              <a:latin typeface="Tahoma" pitchFamily="34" charset="0"/>
            </a:endParaRPr>
          </a:p>
        </p:txBody>
      </p:sp>
      <p:sp>
        <p:nvSpPr>
          <p:cNvPr id="42" name="Line 52"/>
          <p:cNvSpPr>
            <a:spLocks noChangeShapeType="1"/>
          </p:cNvSpPr>
          <p:nvPr/>
        </p:nvSpPr>
        <p:spPr bwMode="auto">
          <a:xfrm flipV="1">
            <a:off x="3192385" y="1828800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4" name="Oval 46"/>
          <p:cNvSpPr>
            <a:spLocks noChangeArrowheads="1"/>
          </p:cNvSpPr>
          <p:nvPr/>
        </p:nvSpPr>
        <p:spPr bwMode="auto">
          <a:xfrm>
            <a:off x="3124200" y="28194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45" name="Text Box 47"/>
          <p:cNvSpPr txBox="1">
            <a:spLocks noChangeArrowheads="1"/>
          </p:cNvSpPr>
          <p:nvPr/>
        </p:nvSpPr>
        <p:spPr bwMode="auto">
          <a:xfrm>
            <a:off x="3048000" y="5881687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 smtClean="0">
                <a:latin typeface="Tahoma" pitchFamily="34" charset="0"/>
              </a:rPr>
              <a:t>v</a:t>
            </a:r>
            <a:endParaRPr lang="de-DE" altLang="en-US" sz="1800" dirty="0">
              <a:latin typeface="Tahoma" pitchFamily="34" charset="0"/>
            </a:endParaRPr>
          </a:p>
        </p:txBody>
      </p:sp>
      <p:sp>
        <p:nvSpPr>
          <p:cNvPr id="46" name="Line 52"/>
          <p:cNvSpPr>
            <a:spLocks noChangeShapeType="1"/>
          </p:cNvSpPr>
          <p:nvPr/>
        </p:nvSpPr>
        <p:spPr bwMode="auto">
          <a:xfrm flipV="1">
            <a:off x="3192385" y="4724400"/>
            <a:ext cx="0" cy="1066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3124200" y="57912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69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79638"/>
            <a:ext cx="7772400" cy="2087562"/>
          </a:xfrm>
          <a:solidFill>
            <a:srgbClr val="0033CC"/>
          </a:solidFill>
        </p:spPr>
        <p:txBody>
          <a:bodyPr anchorCtr="1"/>
          <a:lstStyle/>
          <a:p>
            <a:pPr eaLnBrk="1" hangingPunct="1">
              <a:lnSpc>
                <a:spcPct val="200000"/>
              </a:lnSpc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(2) Klassisches Selektionsmodell</a:t>
            </a:r>
          </a:p>
        </p:txBody>
      </p:sp>
      <p:sp>
        <p:nvSpPr>
          <p:cNvPr id="15364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Klassisches Selektionsmodell</a:t>
            </a:r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VII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67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611188" y="1143000"/>
            <a:ext cx="7705725" cy="3875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b="1" dirty="0">
                <a:solidFill>
                  <a:srgbClr val="0033CC"/>
                </a:solidFill>
                <a:latin typeface="Calibri" panose="020F0502020204030204" pitchFamily="34" charset="0"/>
              </a:rPr>
              <a:t>Klassisches </a:t>
            </a:r>
            <a:r>
              <a:rPr lang="de-DE" altLang="de-DE" b="1" dirty="0" err="1">
                <a:solidFill>
                  <a:srgbClr val="0033CC"/>
                </a:solidFill>
                <a:latin typeface="Calibri" panose="020F0502020204030204" pitchFamily="34" charset="0"/>
              </a:rPr>
              <a:t>Heckman</a:t>
            </a:r>
            <a:r>
              <a:rPr lang="de-DE" altLang="de-DE" b="1" dirty="0">
                <a:solidFill>
                  <a:srgbClr val="0033CC"/>
                </a:solidFill>
                <a:latin typeface="Calibri" panose="020F0502020204030204" pitchFamily="34" charset="0"/>
              </a:rPr>
              <a:t> (1979) Selektionskorrekturmodell:</a:t>
            </a: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Ø"/>
            </a:pPr>
            <a:r>
              <a:rPr lang="de-DE" altLang="de-DE" dirty="0" smtClean="0">
                <a:latin typeface="Calibri" panose="020F0502020204030204" pitchFamily="34" charset="0"/>
              </a:rPr>
              <a:t>klassisches </a:t>
            </a:r>
            <a:r>
              <a:rPr lang="de-DE" altLang="de-DE" dirty="0">
                <a:latin typeface="Calibri" panose="020F0502020204030204" pitchFamily="34" charset="0"/>
              </a:rPr>
              <a:t>Beispiel: Lohnfunktion für Frauen</a:t>
            </a: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Ø"/>
            </a:pPr>
            <a:r>
              <a:rPr lang="de-DE" altLang="de-DE" dirty="0" smtClean="0">
                <a:latin typeface="Calibri" panose="020F0502020204030204" pitchFamily="34" charset="0"/>
              </a:rPr>
              <a:t>Problem</a:t>
            </a:r>
            <a:r>
              <a:rPr lang="de-DE" altLang="de-DE" dirty="0">
                <a:latin typeface="Calibri" panose="020F0502020204030204" pitchFamily="34" charset="0"/>
              </a:rPr>
              <a:t>: Löhne werden nur für Frauen auf dem Arbeitsmarkt beobachtet, Löhne sind </a:t>
            </a:r>
            <a:r>
              <a:rPr lang="de-DE" altLang="de-DE" dirty="0" err="1">
                <a:latin typeface="Calibri" panose="020F0502020204030204" pitchFamily="34" charset="0"/>
              </a:rPr>
              <a:t>missing</a:t>
            </a:r>
            <a:r>
              <a:rPr lang="de-DE" altLang="de-DE" dirty="0">
                <a:latin typeface="Calibri" panose="020F0502020204030204" pitchFamily="34" charset="0"/>
              </a:rPr>
              <a:t> für Frauen, die nicht am Arbeitsmarkt partizipieren</a:t>
            </a: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Ø"/>
            </a:pPr>
            <a:r>
              <a:rPr lang="de-DE" altLang="de-DE" dirty="0" smtClean="0">
                <a:latin typeface="Calibri" panose="020F0502020204030204" pitchFamily="34" charset="0"/>
              </a:rPr>
              <a:t>Selektion </a:t>
            </a:r>
            <a:r>
              <a:rPr lang="de-DE" altLang="de-DE" dirty="0">
                <a:latin typeface="Calibri" panose="020F0502020204030204" pitchFamily="34" charset="0"/>
              </a:rPr>
              <a:t>in den Arbeitsmarkt auf Basis beobachtbarer und </a:t>
            </a:r>
            <a:r>
              <a:rPr lang="de-DE" altLang="de-DE" dirty="0" err="1">
                <a:latin typeface="Calibri" panose="020F0502020204030204" pitchFamily="34" charset="0"/>
              </a:rPr>
              <a:t>unbeobachtbarer</a:t>
            </a:r>
            <a:r>
              <a:rPr lang="de-DE" altLang="de-DE" dirty="0">
                <a:latin typeface="Calibri" panose="020F0502020204030204" pitchFamily="34" charset="0"/>
              </a:rPr>
              <a:t> Faktoren</a:t>
            </a: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Ø"/>
            </a:pPr>
            <a:r>
              <a:rPr lang="de-DE" altLang="de-DE" dirty="0" smtClean="0">
                <a:latin typeface="Calibri" panose="020F0502020204030204" pitchFamily="34" charset="0"/>
              </a:rPr>
              <a:t>Korrelation </a:t>
            </a:r>
            <a:r>
              <a:rPr lang="de-DE" altLang="de-DE" dirty="0">
                <a:latin typeface="Calibri" panose="020F0502020204030204" pitchFamily="34" charset="0"/>
              </a:rPr>
              <a:t>zwischen Fehlerterm der Lohngleichung und Fehlerterm der Selektionsgleichung </a:t>
            </a:r>
            <a:r>
              <a:rPr lang="de-DE" altLang="de-DE" dirty="0">
                <a:latin typeface="Calibri" panose="020F0502020204030204" pitchFamily="34" charset="0"/>
                <a:sym typeface="Wingdings" pitchFamily="2" charset="2"/>
              </a:rPr>
              <a:t> </a:t>
            </a:r>
            <a:r>
              <a:rPr lang="de-DE" altLang="de-DE" b="1" dirty="0" err="1">
                <a:solidFill>
                  <a:srgbClr val="0033CC"/>
                </a:solidFill>
                <a:latin typeface="Calibri" panose="020F0502020204030204" pitchFamily="34" charset="0"/>
                <a:sym typeface="Wingdings" pitchFamily="2" charset="2"/>
              </a:rPr>
              <a:t>selection</a:t>
            </a:r>
            <a:r>
              <a:rPr lang="de-DE" altLang="de-DE" b="1" dirty="0">
                <a:solidFill>
                  <a:srgbClr val="0033CC"/>
                </a:solidFill>
                <a:latin typeface="Calibri" panose="020F0502020204030204" pitchFamily="34" charset="0"/>
                <a:sym typeface="Wingdings" pitchFamily="2" charset="2"/>
              </a:rPr>
              <a:t> on </a:t>
            </a:r>
            <a:r>
              <a:rPr lang="de-DE" altLang="de-DE" b="1" dirty="0" err="1">
                <a:solidFill>
                  <a:srgbClr val="0033CC"/>
                </a:solidFill>
                <a:latin typeface="Calibri" panose="020F0502020204030204" pitchFamily="34" charset="0"/>
                <a:sym typeface="Wingdings" pitchFamily="2" charset="2"/>
              </a:rPr>
              <a:t>unobservables</a:t>
            </a:r>
            <a:endParaRPr lang="de-DE" altLang="de-DE" b="1" dirty="0">
              <a:solidFill>
                <a:srgbClr val="0033CC"/>
              </a:solidFill>
              <a:latin typeface="Calibri" panose="020F0502020204030204" pitchFamily="34" charset="0"/>
              <a:sym typeface="Wingdings" pitchFamily="2" charset="2"/>
            </a:endParaRP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Ø"/>
            </a:pPr>
            <a:r>
              <a:rPr lang="de-DE" altLang="de-DE" dirty="0" smtClean="0">
                <a:latin typeface="Calibri" panose="020F0502020204030204" pitchFamily="34" charset="0"/>
                <a:sym typeface="Wingdings" pitchFamily="2" charset="2"/>
              </a:rPr>
              <a:t>vereinfachende </a:t>
            </a:r>
            <a:r>
              <a:rPr lang="de-DE" altLang="de-DE" dirty="0">
                <a:latin typeface="Calibri" panose="020F0502020204030204" pitchFamily="34" charset="0"/>
                <a:sym typeface="Wingdings" pitchFamily="2" charset="2"/>
              </a:rPr>
              <a:t>Annahme beim klassischen Selektionsmodell: nur </a:t>
            </a:r>
            <a:r>
              <a:rPr lang="de-DE" altLang="de-DE" dirty="0" err="1">
                <a:latin typeface="Calibri" panose="020F0502020204030204" pitchFamily="34" charset="0"/>
                <a:sym typeface="Wingdings" pitchFamily="2" charset="2"/>
              </a:rPr>
              <a:t>baseline</a:t>
            </a:r>
            <a:r>
              <a:rPr lang="de-DE" altLang="de-DE" dirty="0">
                <a:latin typeface="Calibri" panose="020F0502020204030204" pitchFamily="34" charset="0"/>
                <a:sym typeface="Wingdings" pitchFamily="2" charset="2"/>
              </a:rPr>
              <a:t> Differenzen,</a:t>
            </a:r>
            <a:r>
              <a:rPr lang="de-DE" altLang="de-DE" b="1" dirty="0">
                <a:solidFill>
                  <a:schemeClr val="accent2"/>
                </a:solidFill>
                <a:latin typeface="Calibri" panose="020F0502020204030204" pitchFamily="34" charset="0"/>
                <a:sym typeface="Wingdings" pitchFamily="2" charset="2"/>
              </a:rPr>
              <a:t> </a:t>
            </a:r>
            <a:r>
              <a:rPr lang="de-DE" altLang="de-DE" dirty="0">
                <a:latin typeface="Calibri" panose="020F0502020204030204" pitchFamily="34" charset="0"/>
                <a:sym typeface="Wingdings" pitchFamily="2" charset="2"/>
              </a:rPr>
              <a:t>keine</a:t>
            </a:r>
            <a:r>
              <a:rPr lang="de-DE" altLang="de-DE" b="1" dirty="0">
                <a:latin typeface="Calibri" panose="020F0502020204030204" pitchFamily="34" charset="0"/>
                <a:sym typeface="Wingdings" pitchFamily="2" charset="2"/>
              </a:rPr>
              <a:t> </a:t>
            </a:r>
            <a:r>
              <a:rPr lang="de-DE" altLang="de-DE" dirty="0">
                <a:latin typeface="Calibri" panose="020F0502020204030204" pitchFamily="34" charset="0"/>
                <a:sym typeface="Wingdings" pitchFamily="2" charset="2"/>
              </a:rPr>
              <a:t>kausale Effektheterogenität</a:t>
            </a:r>
            <a:endParaRPr lang="de-DE" altLang="de-DE" dirty="0">
              <a:latin typeface="Calibri" panose="020F050202020403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2.1.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Grundidee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Klassisches Selektionsmodell</a:t>
            </a:r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VII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79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0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20840" name="Text Box 8"/>
          <p:cNvSpPr txBox="1">
            <a:spLocks noChangeArrowheads="1"/>
          </p:cNvSpPr>
          <p:nvPr/>
        </p:nvSpPr>
        <p:spPr bwMode="auto">
          <a:xfrm>
            <a:off x="457200" y="1295400"/>
            <a:ext cx="815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 dirty="0" smtClean="0">
                <a:latin typeface="Calibri" panose="020F0502020204030204" pitchFamily="34" charset="0"/>
              </a:rPr>
              <a:t>Darstellung im </a:t>
            </a:r>
            <a:r>
              <a:rPr lang="de-DE" altLang="de-DE" dirty="0">
                <a:latin typeface="Calibri" panose="020F0502020204030204" pitchFamily="34" charset="0"/>
              </a:rPr>
              <a:t>vereinfachten kontrafaktischen Modell (nur ein Outcome):</a:t>
            </a:r>
          </a:p>
        </p:txBody>
      </p:sp>
      <p:graphicFrame>
        <p:nvGraphicFramePr>
          <p:cNvPr id="120877" name="Group 4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5246446"/>
              </p:ext>
            </p:extLst>
          </p:nvPr>
        </p:nvGraphicFramePr>
        <p:xfrm>
          <a:off x="1143000" y="2154238"/>
          <a:ext cx="6705600" cy="3321051"/>
        </p:xfrm>
        <a:graphic>
          <a:graphicData uri="http://schemas.openxmlformats.org/drawingml/2006/table">
            <a:tbl>
              <a:tblPr/>
              <a:tblGrid>
                <a:gridCol w="3351213"/>
                <a:gridCol w="3354387"/>
              </a:tblGrid>
              <a:tr h="1106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Y, z.B. Lohn</a:t>
                      </a:r>
                      <a:endParaRPr kumimoji="0" lang="de-DE" altLang="de-DE" sz="1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8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D=0 (keine </a:t>
                      </a:r>
                      <a:r>
                        <a:rPr kumimoji="0" lang="de-DE" alt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Arbeitmarktpartizipation</a:t>
                      </a: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Unbeobachtet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= kontrafaktisch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„</a:t>
                      </a:r>
                      <a:r>
                        <a:rPr kumimoji="0" lang="de-DE" alt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Missing</a:t>
                      </a: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“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6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D=1 (Arbeitsmarktpartizipation)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Beobachtet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= faktisch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Klassisches Selektionsmodell</a:t>
            </a:r>
          </a:p>
        </p:txBody>
      </p:sp>
      <p:sp>
        <p:nvSpPr>
          <p:cNvPr id="14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VII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2.1.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Grundidee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83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539750" y="1203325"/>
            <a:ext cx="7705725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b="1" dirty="0">
                <a:solidFill>
                  <a:srgbClr val="0033CC"/>
                </a:solidFill>
                <a:latin typeface="Calibri" panose="020F0502020204030204" pitchFamily="34" charset="0"/>
              </a:rPr>
              <a:t>Ergebnisgleichung, z.B. Lohnfunktion:</a:t>
            </a: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684213" y="2971800"/>
            <a:ext cx="7705725" cy="297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dirty="0">
                <a:latin typeface="Calibri" panose="020F0502020204030204" pitchFamily="34" charset="0"/>
              </a:rPr>
              <a:t>Y: Outcome/Ergebnis, hier z.B. Lohn</a:t>
            </a:r>
          </a:p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dirty="0">
                <a:latin typeface="Calibri" panose="020F0502020204030204" pitchFamily="34" charset="0"/>
              </a:rPr>
              <a:t>D</a:t>
            </a:r>
            <a:r>
              <a:rPr lang="de-DE" altLang="de-DE" dirty="0" smtClean="0">
                <a:latin typeface="Calibri" panose="020F0502020204030204" pitchFamily="34" charset="0"/>
              </a:rPr>
              <a:t>: </a:t>
            </a:r>
            <a:r>
              <a:rPr lang="de-DE" altLang="de-DE" dirty="0">
                <a:latin typeface="Calibri" panose="020F0502020204030204" pitchFamily="34" charset="0"/>
              </a:rPr>
              <a:t>Treatment, hier z.B. Partizipation am Arbeitsmarkt</a:t>
            </a:r>
          </a:p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en-US" altLang="de-DE" dirty="0">
                <a:latin typeface="Calibri" panose="020F0502020204030204" pitchFamily="34" charset="0"/>
              </a:rPr>
              <a:t>X: </a:t>
            </a:r>
            <a:r>
              <a:rPr lang="en-US" altLang="de-DE" dirty="0" err="1">
                <a:latin typeface="Calibri" panose="020F0502020204030204" pitchFamily="34" charset="0"/>
              </a:rPr>
              <a:t>beobachtbare</a:t>
            </a:r>
            <a:r>
              <a:rPr lang="en-US" altLang="de-DE" dirty="0">
                <a:latin typeface="Calibri" panose="020F0502020204030204" pitchFamily="34" charset="0"/>
              </a:rPr>
              <a:t> </a:t>
            </a:r>
            <a:r>
              <a:rPr lang="en-US" altLang="de-DE" dirty="0" err="1">
                <a:latin typeface="Calibri" panose="020F0502020204030204" pitchFamily="34" charset="0"/>
              </a:rPr>
              <a:t>Faktoren</a:t>
            </a:r>
            <a:r>
              <a:rPr lang="en-US" altLang="de-DE" dirty="0">
                <a:latin typeface="Calibri" panose="020F0502020204030204" pitchFamily="34" charset="0"/>
              </a:rPr>
              <a:t>, </a:t>
            </a:r>
            <a:r>
              <a:rPr lang="en-US" altLang="de-DE" dirty="0" err="1">
                <a:latin typeface="Calibri" panose="020F0502020204030204" pitchFamily="34" charset="0"/>
              </a:rPr>
              <a:t>z.B</a:t>
            </a:r>
            <a:r>
              <a:rPr lang="en-US" altLang="de-DE" dirty="0">
                <a:latin typeface="Calibri" panose="020F0502020204030204" pitchFamily="34" charset="0"/>
              </a:rPr>
              <a:t>. </a:t>
            </a:r>
            <a:r>
              <a:rPr lang="en-US" altLang="de-DE" dirty="0" err="1">
                <a:latin typeface="Calibri" panose="020F0502020204030204" pitchFamily="34" charset="0"/>
              </a:rPr>
              <a:t>Bildung</a:t>
            </a:r>
            <a:endParaRPr lang="en-US" altLang="de-DE" dirty="0">
              <a:latin typeface="Calibri" panose="020F0502020204030204" pitchFamily="34" charset="0"/>
            </a:endParaRPr>
          </a:p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dirty="0">
                <a:latin typeface="Calibri" panose="020F0502020204030204" pitchFamily="34" charset="0"/>
              </a:rPr>
              <a:t>u: </a:t>
            </a:r>
            <a:r>
              <a:rPr lang="de-DE" altLang="de-DE" dirty="0" err="1">
                <a:latin typeface="Calibri" panose="020F0502020204030204" pitchFamily="34" charset="0"/>
              </a:rPr>
              <a:t>unbeobachtbare</a:t>
            </a:r>
            <a:r>
              <a:rPr lang="de-DE" altLang="de-DE" dirty="0">
                <a:latin typeface="Calibri" panose="020F0502020204030204" pitchFamily="34" charset="0"/>
              </a:rPr>
              <a:t> Faktoren, z.B. Motivation</a:t>
            </a: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Ø"/>
            </a:pPr>
            <a:endParaRPr lang="de-DE" altLang="de-DE" dirty="0" smtClean="0">
              <a:latin typeface="Calibri" panose="020F0502020204030204" pitchFamily="34" charset="0"/>
              <a:sym typeface="Wingdings" pitchFamily="2" charset="2"/>
            </a:endParaRP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Ø"/>
            </a:pPr>
            <a:r>
              <a:rPr lang="de-DE" altLang="de-DE" dirty="0" smtClean="0">
                <a:latin typeface="Calibri" panose="020F0502020204030204" pitchFamily="34" charset="0"/>
                <a:sym typeface="Wingdings" pitchFamily="2" charset="2"/>
              </a:rPr>
              <a:t>Kontrafaktische </a:t>
            </a:r>
            <a:r>
              <a:rPr lang="de-DE" altLang="de-DE" dirty="0">
                <a:latin typeface="Calibri" panose="020F0502020204030204" pitchFamily="34" charset="0"/>
                <a:sym typeface="Wingdings" pitchFamily="2" charset="2"/>
              </a:rPr>
              <a:t>Frage: Was wäre der Lohn für die Frauen, die nicht am Arbeitsmarkt partizipieren</a:t>
            </a:r>
            <a:endParaRPr lang="de-DE" altLang="de-DE" sz="2400" dirty="0">
              <a:latin typeface="Calibri" panose="020F050202020403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2.2. Die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Ergebnisgleichung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Klassisches Selektionsmodell</a:t>
            </a:r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VII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graphicFrame>
        <p:nvGraphicFramePr>
          <p:cNvPr id="3" name="Objek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96208609"/>
              </p:ext>
            </p:extLst>
          </p:nvPr>
        </p:nvGraphicFramePr>
        <p:xfrm>
          <a:off x="1071563" y="1925638"/>
          <a:ext cx="3732212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5" name="Formel" r:id="rId3" imgW="2349360" imgH="457200" progId="Equation.3">
                  <p:embed/>
                </p:oleObj>
              </mc:Choice>
              <mc:Fallback>
                <p:oleObj name="Formel" r:id="rId3" imgW="2349360" imgH="457200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1925638"/>
                        <a:ext cx="3732212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054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1516</Words>
  <Application>Microsoft Office PowerPoint</Application>
  <PresentationFormat>Bildschirmpräsentation (4:3)</PresentationFormat>
  <Paragraphs>278</Paragraphs>
  <Slides>28</Slides>
  <Notes>6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0" baseType="lpstr">
      <vt:lpstr>Standarddesign</vt:lpstr>
      <vt:lpstr>Formel</vt:lpstr>
      <vt:lpstr>(VI) Einführung in Selektionskorrekturmodelle</vt:lpstr>
      <vt:lpstr>PowerPoint-Präsentation</vt:lpstr>
      <vt:lpstr>(1) Motivation</vt:lpstr>
      <vt:lpstr>PowerPoint-Präsentation</vt:lpstr>
      <vt:lpstr>PowerPoint-Präsentation</vt:lpstr>
      <vt:lpstr>(2) Klassisches Selektionsmodell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(3) Treatment Effekt Selektionsmodell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(4) Übersicht zu Verfahren mit Querschnittsdaten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Gesis, Summerschool</cp:lastModifiedBy>
  <cp:revision>565</cp:revision>
  <cp:lastPrinted>2014-10-10T15:27:09Z</cp:lastPrinted>
  <dcterms:created xsi:type="dcterms:W3CDTF">1601-01-01T00:00:00Z</dcterms:created>
  <dcterms:modified xsi:type="dcterms:W3CDTF">2017-11-17T13:29:05Z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