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58" r:id="rId2"/>
    <p:sldId id="670" r:id="rId3"/>
    <p:sldId id="783" r:id="rId4"/>
    <p:sldId id="784" r:id="rId5"/>
    <p:sldId id="805" r:id="rId6"/>
    <p:sldId id="806" r:id="rId7"/>
    <p:sldId id="684" r:id="rId8"/>
    <p:sldId id="763" r:id="rId9"/>
    <p:sldId id="808" r:id="rId10"/>
    <p:sldId id="775" r:id="rId11"/>
    <p:sldId id="776" r:id="rId12"/>
    <p:sldId id="777" r:id="rId13"/>
    <p:sldId id="778" r:id="rId14"/>
    <p:sldId id="779" r:id="rId15"/>
    <p:sldId id="780" r:id="rId16"/>
    <p:sldId id="729" r:id="rId17"/>
    <p:sldId id="743" r:id="rId18"/>
    <p:sldId id="730" r:id="rId19"/>
    <p:sldId id="731" r:id="rId20"/>
    <p:sldId id="732" r:id="rId21"/>
    <p:sldId id="733" r:id="rId22"/>
    <p:sldId id="734" r:id="rId23"/>
    <p:sldId id="735" r:id="rId24"/>
    <p:sldId id="736" r:id="rId25"/>
    <p:sldId id="737" r:id="rId26"/>
    <p:sldId id="738" r:id="rId27"/>
    <p:sldId id="765" r:id="rId28"/>
    <p:sldId id="766" r:id="rId29"/>
    <p:sldId id="767" r:id="rId30"/>
    <p:sldId id="761" r:id="rId31"/>
    <p:sldId id="774" r:id="rId32"/>
    <p:sldId id="755" r:id="rId33"/>
    <p:sldId id="756" r:id="rId34"/>
    <p:sldId id="758" r:id="rId35"/>
    <p:sldId id="760" r:id="rId36"/>
    <p:sldId id="772" r:id="rId37"/>
    <p:sldId id="787" r:id="rId38"/>
    <p:sldId id="799" r:id="rId39"/>
    <p:sldId id="804" r:id="rId40"/>
    <p:sldId id="788" r:id="rId41"/>
    <p:sldId id="789" r:id="rId42"/>
    <p:sldId id="790" r:id="rId43"/>
    <p:sldId id="798" r:id="rId44"/>
    <p:sldId id="803" r:id="rId45"/>
    <p:sldId id="800" r:id="rId46"/>
    <p:sldId id="801" r:id="rId47"/>
    <p:sldId id="795" r:id="rId48"/>
    <p:sldId id="796" r:id="rId49"/>
    <p:sldId id="802" r:id="rId50"/>
    <p:sldId id="782" r:id="rId51"/>
    <p:sldId id="781" r:id="rId52"/>
  </p:sldIdLst>
  <p:sldSz cx="9144000" cy="6858000" type="screen4x3"/>
  <p:notesSz cx="6724650" cy="97742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F0000"/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>
      <p:cViewPr varScale="1">
        <p:scale>
          <a:sx n="69" d="100"/>
          <a:sy n="69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3288" y="-114"/>
      </p:cViewPr>
      <p:guideLst>
        <p:guide orient="horz" pos="3079"/>
        <p:guide pos="21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BDA4336-AF90-4B0E-9E4E-3438D0E823D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964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43438"/>
            <a:ext cx="5381625" cy="4397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EDB109AA-D5DE-4D56-B34C-4D7D6D2F736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4359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4638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331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4638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596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31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003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75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47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F0A5FD4-0DA2-4690-BBB3-25CCA73CE6CE}" type="slidenum">
              <a:rPr lang="de-DE" altLang="de-DE" sz="1300" smtClean="0"/>
              <a:pPr>
                <a:spcBef>
                  <a:spcPct val="0"/>
                </a:spcBef>
              </a:pPr>
              <a:t>1</a:t>
            </a:fld>
            <a:endParaRPr lang="de-DE" altLang="de-DE" sz="13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1pPr>
            <a:lvl2pPr marL="717534" indent="-275975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2pPr>
            <a:lvl3pPr marL="110390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3pPr>
            <a:lvl4pPr marL="154546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4pPr>
            <a:lvl5pPr marL="198702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5pPr>
            <a:lvl6pPr marL="2428580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87013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31169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75325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C55392-27B3-414B-AE43-8E735815BE34}" type="slidenum">
              <a:rPr lang="de-DE" altLang="de-DE" sz="1200"/>
              <a:pPr eaLnBrk="1" hangingPunct="1">
                <a:spcBef>
                  <a:spcPct val="0"/>
                </a:spcBef>
              </a:pPr>
              <a:t>13</a:t>
            </a:fld>
            <a:endParaRPr lang="de-DE" altLang="de-DE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1pPr>
            <a:lvl2pPr marL="717534" indent="-275975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2pPr>
            <a:lvl3pPr marL="110390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3pPr>
            <a:lvl4pPr marL="154546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4pPr>
            <a:lvl5pPr marL="198702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5pPr>
            <a:lvl6pPr marL="2428580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87013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31169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75325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C55392-27B3-414B-AE43-8E735815BE34}" type="slidenum">
              <a:rPr lang="de-DE" altLang="de-DE" sz="1200"/>
              <a:pPr eaLnBrk="1" hangingPunct="1">
                <a:spcBef>
                  <a:spcPct val="0"/>
                </a:spcBef>
              </a:pPr>
              <a:t>14</a:t>
            </a:fld>
            <a:endParaRPr lang="de-DE" altLang="de-DE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16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30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36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15963" indent="-274638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0331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544638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98596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4431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003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3575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147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6DFC50B-ED01-427B-9844-2956DDE5E09D}" type="slidenum">
              <a:rPr lang="de-DE" altLang="de-DE" sz="1300" smtClean="0"/>
              <a:pPr>
                <a:spcBef>
                  <a:spcPct val="0"/>
                </a:spcBef>
              </a:pPr>
              <a:t>38</a:t>
            </a:fld>
            <a:endParaRPr lang="de-DE" altLang="de-DE" sz="13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FED9F5-BC81-42E4-BD6C-5BA9C2A0689C}" type="slidenum">
              <a:rPr lang="de-DE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de-DE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65175"/>
            <a:ext cx="4887912" cy="3667125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422" y="4661138"/>
            <a:ext cx="4934293" cy="435526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50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17541" indent="-275977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103909" indent="-220782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45473" indent="-220782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1987037" indent="-220782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428601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870164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311728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753292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269AF97-CE15-4CE9-9498-3B60CF1B1264}" type="slidenum">
              <a:rPr lang="de-DE" altLang="de-DE" sz="1300">
                <a:latin typeface="Arial" charset="0"/>
              </a:rPr>
              <a:pPr eaLnBrk="1" hangingPunct="1"/>
              <a:t>51</a:t>
            </a:fld>
            <a:endParaRPr lang="de-DE" altLang="de-DE" sz="130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8"/>
          </a:xfrm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15963" indent="-274638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0331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544638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98596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4431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003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3575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147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6DFC50B-ED01-427B-9844-2956DDE5E09D}" type="slidenum">
              <a:rPr lang="de-DE" altLang="de-DE" sz="1300" smtClean="0"/>
              <a:pPr>
                <a:spcBef>
                  <a:spcPct val="0"/>
                </a:spcBef>
              </a:pPr>
              <a:t>2</a:t>
            </a:fld>
            <a:endParaRPr lang="de-DE" altLang="de-DE" sz="13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3</a:t>
            </a:fld>
            <a:endParaRPr lang="de-DE" altLang="de-DE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09903" y="9281932"/>
            <a:ext cx="2913178" cy="49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965" tIns="46983" rIns="93965" bIns="46983" anchor="b"/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0C0DA4-7422-4BEF-8E52-8713A09CA355}" type="slidenum">
              <a:rPr lang="de-DE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de-DE" altLang="en-US" sz="130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296" y="4660502"/>
            <a:ext cx="4934341" cy="4354178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109AA-D5DE-4D56-B34C-4D7D6D2F736F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52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7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1pPr>
            <a:lvl2pPr marL="717534" indent="-275975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2pPr>
            <a:lvl3pPr marL="110390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3pPr>
            <a:lvl4pPr marL="154546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4pPr>
            <a:lvl5pPr marL="198702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5pPr>
            <a:lvl6pPr marL="2428580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87013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31169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75325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C55392-27B3-414B-AE43-8E735815BE34}" type="slidenum">
              <a:rPr lang="de-DE" altLang="de-DE" sz="1200"/>
              <a:pPr eaLnBrk="1" hangingPunct="1">
                <a:spcBef>
                  <a:spcPct val="0"/>
                </a:spcBef>
              </a:pPr>
              <a:t>8</a:t>
            </a:fld>
            <a:endParaRPr lang="de-DE" altLang="de-DE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1pPr>
            <a:lvl2pPr marL="717534" indent="-275975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2pPr>
            <a:lvl3pPr marL="110390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3pPr>
            <a:lvl4pPr marL="154546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4pPr>
            <a:lvl5pPr marL="198702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5pPr>
            <a:lvl6pPr marL="2428580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87013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31169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75325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C55392-27B3-414B-AE43-8E735815BE34}" type="slidenum">
              <a:rPr lang="de-DE" altLang="de-DE" sz="1200"/>
              <a:pPr eaLnBrk="1" hangingPunct="1">
                <a:spcBef>
                  <a:spcPct val="0"/>
                </a:spcBef>
              </a:pPr>
              <a:t>9</a:t>
            </a:fld>
            <a:endParaRPr lang="de-DE" altLang="de-DE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1pPr>
            <a:lvl2pPr marL="717534" indent="-275975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2pPr>
            <a:lvl3pPr marL="110390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3pPr>
            <a:lvl4pPr marL="154546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4pPr>
            <a:lvl5pPr marL="198702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5pPr>
            <a:lvl6pPr marL="2428580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87013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31169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75325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C55392-27B3-414B-AE43-8E735815BE34}" type="slidenum">
              <a:rPr lang="de-DE" altLang="de-DE" sz="1200"/>
              <a:pPr eaLnBrk="1" hangingPunct="1">
                <a:spcBef>
                  <a:spcPct val="0"/>
                </a:spcBef>
              </a:pPr>
              <a:t>12</a:t>
            </a:fld>
            <a:endParaRPr lang="de-DE" altLang="de-DE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B29C-6110-4495-95F9-D1099C48F7B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39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103B1-3096-468D-87E4-5C3498D4C8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25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9F85A-F359-4355-89A2-CAF0F8F579E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308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3FE7A-9780-452B-BBFA-276E9C111E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53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386E7-B49D-410C-9C2D-AC01900CFC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84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E07175E-DF32-421D-B758-CC4808FEA65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70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204EB-31EF-466B-AC31-7187661A6DA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350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093E5-DC04-4E45-8281-2FB2EF88001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180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96EDF-1CC1-4635-AA1C-59458C33284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57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FFB3-B2E1-48A8-BCF0-89692017380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6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A1E76-DCC4-4C22-ADDB-244411758A4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413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EAC35-406A-418A-8D33-355EC2A134D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168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3AB73-A5CB-4EF7-85E0-26E9EE95F1E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740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AC8A8-20BF-415A-B344-8AEDC646729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26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44FDAECA-5152-4AB2-8C3E-91112979102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  <p:sldLayoutId id="2147484594" r:id="rId12"/>
    <p:sldLayoutId id="2147484595" r:id="rId13"/>
    <p:sldLayoutId id="2147484597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2087563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  <a:t>(I) Kontrafaktisches Kausalmodell </a:t>
            </a:r>
            <a:b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  <a:t>und kausale Graphen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1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76962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e-DE" altLang="de-DE" sz="1800" dirty="0">
                <a:latin typeface="Calibri" pitchFamily="34" charset="0"/>
              </a:rPr>
              <a:t>GESIS Workshop „Einführung in </a:t>
            </a:r>
            <a:r>
              <a:rPr lang="de-DE" altLang="de-DE" sz="1800" dirty="0" smtClean="0">
                <a:latin typeface="Calibri" pitchFamily="34" charset="0"/>
              </a:rPr>
              <a:t>Methoden </a:t>
            </a:r>
            <a:r>
              <a:rPr lang="de-DE" altLang="de-DE" sz="1800" dirty="0">
                <a:latin typeface="Calibri" pitchFamily="34" charset="0"/>
              </a:rPr>
              <a:t>der modernen Kausalanalyse“</a:t>
            </a: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15.–17. November 2017, </a:t>
            </a:r>
            <a:r>
              <a:rPr lang="de-DE" altLang="de-DE" sz="1800" dirty="0">
                <a:latin typeface="Calibri" pitchFamily="34" charset="0"/>
              </a:rPr>
              <a:t>GESIS, Köln</a:t>
            </a:r>
          </a:p>
          <a:p>
            <a:pPr eaLnBrk="1" hangingPunct="1">
              <a:lnSpc>
                <a:spcPct val="80000"/>
              </a:lnSpc>
            </a:pPr>
            <a:endParaRPr lang="de-DE" altLang="de-DE" sz="36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Prof. Dr. Michael Gebel</a:t>
            </a:r>
          </a:p>
          <a:p>
            <a:pPr eaLnBrk="1" hangingPunct="1">
              <a:lnSpc>
                <a:spcPct val="80000"/>
              </a:lnSpc>
            </a:pP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600" dirty="0" smtClean="0">
                <a:latin typeface="Calibri" pitchFamily="34" charset="0"/>
              </a:rPr>
              <a:t>Lehrstuhl für Soziologie, insbesondere Methoden der empirischen Sozialforschung</a:t>
            </a: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de-DE" altLang="de-DE" sz="1600" dirty="0" smtClean="0">
              <a:latin typeface="Calibri" pitchFamily="34" charset="0"/>
            </a:endParaRPr>
          </a:p>
        </p:txBody>
      </p:sp>
      <p:pic>
        <p:nvPicPr>
          <p:cNvPr id="13317" name="Grafik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165850"/>
            <a:ext cx="28622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1196975"/>
            <a:ext cx="8382000" cy="121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5000"/>
              </a:spcAft>
              <a:buFontTx/>
              <a:buNone/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(1) Interaktionseffekt</a:t>
            </a:r>
          </a:p>
          <a:p>
            <a:pPr eaLnBrk="1" hangingPunct="1">
              <a:lnSpc>
                <a:spcPct val="120000"/>
              </a:lnSpc>
              <a:spcAft>
                <a:spcPct val="25000"/>
              </a:spcAft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Man vermutet, dass der Effekt von X1 auf Y von der Variable X2 “moderiert” wird, d.h. je nach Ausprägung von X2 verstärkt bzw. abgeschwächt bzw. überhaupt existent ist</a:t>
            </a:r>
            <a:endParaRPr lang="de-DE" altLang="de-DE" sz="1800" b="1" dirty="0">
              <a:solidFill>
                <a:schemeClr val="accent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3011" name="Oval 4"/>
          <p:cNvSpPr>
            <a:spLocks noChangeArrowheads="1"/>
          </p:cNvSpPr>
          <p:nvPr/>
        </p:nvSpPr>
        <p:spPr bwMode="auto">
          <a:xfrm>
            <a:off x="2667000" y="412908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3012" name="Line 5"/>
          <p:cNvSpPr>
            <a:spLocks noChangeShapeType="1"/>
          </p:cNvSpPr>
          <p:nvPr/>
        </p:nvSpPr>
        <p:spPr bwMode="auto">
          <a:xfrm flipV="1">
            <a:off x="2819400" y="4205287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43013" name="Oval 6"/>
          <p:cNvSpPr>
            <a:spLocks noChangeArrowheads="1"/>
          </p:cNvSpPr>
          <p:nvPr/>
        </p:nvSpPr>
        <p:spPr bwMode="auto">
          <a:xfrm>
            <a:off x="44958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3015" name="Oval 8"/>
          <p:cNvSpPr>
            <a:spLocks noChangeArrowheads="1"/>
          </p:cNvSpPr>
          <p:nvPr/>
        </p:nvSpPr>
        <p:spPr bwMode="auto">
          <a:xfrm>
            <a:off x="6324600" y="412908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2260600" y="394493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X1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6400800" y="397668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43018" name="Text Box 11"/>
          <p:cNvSpPr txBox="1">
            <a:spLocks noChangeArrowheads="1"/>
          </p:cNvSpPr>
          <p:nvPr/>
        </p:nvSpPr>
        <p:spPr bwMode="auto">
          <a:xfrm>
            <a:off x="4343400" y="2528887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X2</a:t>
            </a:r>
          </a:p>
        </p:txBody>
      </p:sp>
      <p:sp>
        <p:nvSpPr>
          <p:cNvPr id="43021" name="Line 22"/>
          <p:cNvSpPr>
            <a:spLocks noChangeShapeType="1"/>
          </p:cNvSpPr>
          <p:nvPr/>
        </p:nvSpPr>
        <p:spPr bwMode="auto">
          <a:xfrm flipH="1">
            <a:off x="4572000" y="3048000"/>
            <a:ext cx="0" cy="108108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43022" name="Textfeld 1"/>
          <p:cNvSpPr txBox="1">
            <a:spLocks noChangeArrowheads="1"/>
          </p:cNvSpPr>
          <p:nvPr/>
        </p:nvSpPr>
        <p:spPr bwMode="auto">
          <a:xfrm>
            <a:off x="3200400" y="3178175"/>
            <a:ext cx="1371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>
                <a:solidFill>
                  <a:srgbClr val="FF0000"/>
                </a:solidFill>
                <a:latin typeface="Calibri" pitchFamily="34" charset="0"/>
              </a:rPr>
              <a:t>Interaktions-effekt</a:t>
            </a:r>
            <a:endParaRPr lang="de-DE" altLang="de-DE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381000" y="4861072"/>
            <a:ext cx="838200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5600" indent="-3556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cs typeface="Arial" charset="0"/>
                <a:sym typeface="Wingdings" panose="05000000000000000000" pitchFamily="2" charset="2"/>
              </a:rPr>
              <a:t>Erlaubt es, das Phänomen der “kausalen Effektheterogenität” zu erfassen</a:t>
            </a:r>
          </a:p>
          <a:p>
            <a:pPr marL="355600" indent="-3556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cs typeface="Arial" charset="0"/>
                <a:sym typeface="Wingdings" panose="05000000000000000000" pitchFamily="2" charset="2"/>
              </a:rPr>
              <a:t>Erhöht den Komplexitätsgrad von Hypothesen (und anschließenden statistischen Analysen), da mehr als 2 Variablen berücksichtigt werden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2.2. „Komplexe“ (kausale) Hypothesen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  <p:sp>
        <p:nvSpPr>
          <p:cNvPr id="2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35000" y="3035518"/>
            <a:ext cx="37846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5000"/>
              </a:spcAft>
              <a:buFontTx/>
              <a:buNone/>
            </a:pPr>
            <a:r>
              <a:rPr lang="de-DE" altLang="de-DE" sz="1400" u="sng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Version A:</a:t>
            </a:r>
            <a:r>
              <a:rPr lang="de-DE" altLang="de-DE" sz="14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Der “Effekt” von X1 auf Y wird von der Variable X2 “moderiert”, d.h. je nach Ausprägung von X2 verstärkt/abgeschwächt:</a:t>
            </a:r>
            <a:endParaRPr lang="de-DE" altLang="de-DE" sz="1400" b="1" dirty="0">
              <a:solidFill>
                <a:schemeClr val="accent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4699000" y="2616199"/>
            <a:ext cx="4597400" cy="1727201"/>
            <a:chOff x="2260600" y="2144712"/>
            <a:chExt cx="4597400" cy="1727201"/>
          </a:xfrm>
        </p:grpSpPr>
        <p:sp>
          <p:nvSpPr>
            <p:cNvPr id="31752" name="Text Box 11"/>
            <p:cNvSpPr txBox="1">
              <a:spLocks noChangeArrowheads="1"/>
            </p:cNvSpPr>
            <p:nvPr/>
          </p:nvSpPr>
          <p:spPr bwMode="auto">
            <a:xfrm>
              <a:off x="2260600" y="347345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X1</a:t>
              </a: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2667000" y="2144712"/>
              <a:ext cx="4191000" cy="1727201"/>
              <a:chOff x="2667000" y="2144712"/>
              <a:chExt cx="4191000" cy="1727201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2667000" y="3657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Line 5"/>
              <p:cNvSpPr>
                <a:spLocks noChangeShapeType="1"/>
              </p:cNvSpPr>
              <p:nvPr/>
            </p:nvSpPr>
            <p:spPr bwMode="auto">
              <a:xfrm flipV="1">
                <a:off x="2819400" y="3733800"/>
                <a:ext cx="35052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31" name="Oval 6"/>
              <p:cNvSpPr>
                <a:spLocks noChangeArrowheads="1"/>
              </p:cNvSpPr>
              <p:nvPr/>
            </p:nvSpPr>
            <p:spPr bwMode="auto">
              <a:xfrm>
                <a:off x="4495800" y="2424113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" name="Oval 8"/>
              <p:cNvSpPr>
                <a:spLocks noChangeArrowheads="1"/>
              </p:cNvSpPr>
              <p:nvPr/>
            </p:nvSpPr>
            <p:spPr bwMode="auto">
              <a:xfrm>
                <a:off x="6324600" y="3657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Text Box 12"/>
              <p:cNvSpPr txBox="1">
                <a:spLocks noChangeArrowheads="1"/>
              </p:cNvSpPr>
              <p:nvPr/>
            </p:nvSpPr>
            <p:spPr bwMode="auto">
              <a:xfrm>
                <a:off x="6400800" y="3505200"/>
                <a:ext cx="4572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e-DE" altLang="de-DE" sz="1800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Y</a:t>
                </a:r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4343400" y="2144712"/>
                <a:ext cx="533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e-DE" altLang="de-DE" sz="1800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X2</a:t>
                </a:r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>
                <a:off x="4572000" y="2576513"/>
                <a:ext cx="0" cy="108108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37" name="Textfeld 1"/>
              <p:cNvSpPr txBox="1">
                <a:spLocks noChangeArrowheads="1"/>
              </p:cNvSpPr>
              <p:nvPr/>
            </p:nvSpPr>
            <p:spPr bwMode="auto">
              <a:xfrm>
                <a:off x="3200400" y="2706688"/>
                <a:ext cx="1371600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e-DE" altLang="de-DE" sz="1800" dirty="0" smtClean="0">
                    <a:solidFill>
                      <a:srgbClr val="FF0000"/>
                    </a:solidFill>
                    <a:latin typeface="Calibri" pitchFamily="34" charset="0"/>
                  </a:rPr>
                  <a:t>Interaktions-effekt</a:t>
                </a:r>
                <a:endParaRPr lang="de-DE" altLang="de-DE" sz="1800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31757" name="Text Box 2"/>
          <p:cNvSpPr txBox="1">
            <a:spLocks noChangeArrowheads="1"/>
          </p:cNvSpPr>
          <p:nvPr/>
        </p:nvSpPr>
        <p:spPr bwMode="auto">
          <a:xfrm>
            <a:off x="635000" y="5257800"/>
            <a:ext cx="3708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5000"/>
              </a:spcAft>
              <a:buNone/>
            </a:pPr>
            <a:r>
              <a:rPr lang="de-DE" altLang="de-DE" sz="1400" u="sng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Version B:</a:t>
            </a:r>
            <a:r>
              <a:rPr lang="de-DE" altLang="de-DE" sz="14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Der “Effekt” von X2 auf Y wird von der Variable X1 “moderiert”, d.h. je nach Ausprägung von X2 verstärkt/abgeschwächt:</a:t>
            </a:r>
            <a:endParaRPr lang="de-DE" altLang="de-DE" sz="1400" b="1" dirty="0">
              <a:solidFill>
                <a:schemeClr val="accent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4699000" y="4724400"/>
            <a:ext cx="4597400" cy="1752600"/>
            <a:chOff x="2286000" y="4800600"/>
            <a:chExt cx="4597400" cy="1752600"/>
          </a:xfrm>
        </p:grpSpPr>
        <p:sp>
          <p:nvSpPr>
            <p:cNvPr id="42" name="Oval 4"/>
            <p:cNvSpPr>
              <a:spLocks noChangeArrowheads="1"/>
            </p:cNvSpPr>
            <p:nvPr/>
          </p:nvSpPr>
          <p:spPr bwMode="auto">
            <a:xfrm>
              <a:off x="2692400" y="633888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4521200" y="5105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4673600" y="5181600"/>
              <a:ext cx="1676400" cy="1157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6" name="Oval 8"/>
            <p:cNvSpPr>
              <a:spLocks noChangeArrowheads="1"/>
            </p:cNvSpPr>
            <p:nvPr/>
          </p:nvSpPr>
          <p:spPr bwMode="auto">
            <a:xfrm>
              <a:off x="6350000" y="633888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286000" y="6154738"/>
              <a:ext cx="457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X1</a:t>
              </a:r>
            </a:p>
          </p:txBody>
        </p:sp>
        <p:sp>
          <p:nvSpPr>
            <p:cNvPr id="48" name="Text Box 12"/>
            <p:cNvSpPr txBox="1">
              <a:spLocks noChangeArrowheads="1"/>
            </p:cNvSpPr>
            <p:nvPr/>
          </p:nvSpPr>
          <p:spPr bwMode="auto">
            <a:xfrm>
              <a:off x="6426200" y="6186488"/>
              <a:ext cx="457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Y</a:t>
              </a: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4368800" y="4800600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X2</a:t>
              </a: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 flipV="1">
              <a:off x="2844800" y="5759450"/>
              <a:ext cx="2641600" cy="57785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1" name="Textfeld 1"/>
            <p:cNvSpPr txBox="1">
              <a:spLocks noChangeArrowheads="1"/>
            </p:cNvSpPr>
            <p:nvPr/>
          </p:nvSpPr>
          <p:spPr bwMode="auto">
            <a:xfrm>
              <a:off x="3225800" y="5387975"/>
              <a:ext cx="13716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800" dirty="0" smtClean="0">
                  <a:solidFill>
                    <a:srgbClr val="FF0000"/>
                  </a:solidFill>
                  <a:latin typeface="Calibri" pitchFamily="34" charset="0"/>
                </a:rPr>
                <a:t>Interaktions-effekt</a:t>
              </a:r>
              <a:endParaRPr lang="de-DE" altLang="de-DE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381000" y="990600"/>
            <a:ext cx="8686800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5000"/>
              </a:spcAft>
              <a:buNone/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(1) Interaktionseffekt </a:t>
            </a:r>
            <a:r>
              <a:rPr lang="de-DE" altLang="de-DE" sz="1800" b="1" i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(Forts.)</a:t>
            </a:r>
          </a:p>
          <a:p>
            <a:pPr eaLnBrk="1" hangingPunct="1">
              <a:lnSpc>
                <a:spcPct val="120000"/>
              </a:lnSpc>
              <a:spcAft>
                <a:spcPct val="25000"/>
              </a:spcAft>
              <a:buFontTx/>
              <a:buNone/>
            </a:pP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ACHTUNG: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Statistische Analyseverfahren, wie z.B. die Regressionsanalyse, unterscheiden per se nicht die Richtung des Interaktionseffekts  Die Richtung muss theoretisch begründet sein und die Hypothese sollte eindeutig in einer Richtung formuliert sein.</a:t>
            </a:r>
            <a:endParaRPr lang="de-DE" altLang="de-DE" sz="1800" b="1" dirty="0">
              <a:solidFill>
                <a:schemeClr val="accent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2.2. „Komplexe“ (kausale) Hypothesen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  <p:sp>
        <p:nvSpPr>
          <p:cNvPr id="54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2286000" y="2743200"/>
            <a:ext cx="4419600" cy="533400"/>
            <a:chOff x="2438400" y="3581400"/>
            <a:chExt cx="4419600" cy="533400"/>
          </a:xfrm>
        </p:grpSpPr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26670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 flipV="1">
              <a:off x="2819400" y="4038600"/>
              <a:ext cx="1676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44958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4648200" y="4038600"/>
              <a:ext cx="1676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63246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2438400" y="3671887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X1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6400800" y="3671887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Y</a:t>
              </a: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4343400" y="3581400"/>
              <a:ext cx="533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X2</a:t>
              </a:r>
            </a:p>
          </p:txBody>
        </p:sp>
      </p:grp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381000" y="4191000"/>
            <a:ext cx="838200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5600" indent="-3556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cs typeface="Arial" charset="0"/>
                <a:sym typeface="Wingdings" panose="05000000000000000000" pitchFamily="2" charset="2"/>
              </a:rPr>
              <a:t>Erlaubt es den/einen Wirkungsmechanismus von X1 auf Y genau zu spezifizieren</a:t>
            </a:r>
          </a:p>
          <a:p>
            <a:pPr marL="355600" indent="-3556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cs typeface="Arial" charset="0"/>
                <a:sym typeface="Wingdings" panose="05000000000000000000" pitchFamily="2" charset="2"/>
              </a:rPr>
              <a:t>Erhöht den Komplexitätsgrad von Hypothesen (und anschließenden statistischen Analysen), da mehr als zwei Variablen berücksichtigt werden</a:t>
            </a: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381000" y="1156744"/>
            <a:ext cx="8382000" cy="121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5000"/>
              </a:spcAft>
              <a:buFontTx/>
              <a:buNone/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(2) Vermittelnder Mechanismus</a:t>
            </a:r>
          </a:p>
          <a:p>
            <a:pPr eaLnBrk="1" hangingPunct="1">
              <a:lnSpc>
                <a:spcPct val="120000"/>
              </a:lnSpc>
              <a:spcAft>
                <a:spcPct val="25000"/>
              </a:spcAft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Man vermutet, dass der Effekt von X1 auf Y von der Variable X2 “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mediiert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” wird, d.h. dass X1 über X2 auf Y gemäß einer indirekten Kausalkette wirkt</a:t>
            </a:r>
            <a:endParaRPr lang="de-DE" altLang="de-DE" sz="1800" b="1" dirty="0">
              <a:solidFill>
                <a:schemeClr val="accent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2.2. „Komplexe“ (kausale) Hypothesen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  <p:sp>
        <p:nvSpPr>
          <p:cNvPr id="1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1981200" y="3017838"/>
            <a:ext cx="4533900" cy="1020762"/>
            <a:chOff x="1981200" y="4465638"/>
            <a:chExt cx="4533900" cy="1020762"/>
          </a:xfrm>
        </p:grpSpPr>
        <p:sp>
          <p:nvSpPr>
            <p:cNvPr id="44" name="Oval 4"/>
            <p:cNvSpPr>
              <a:spLocks noChangeArrowheads="1"/>
            </p:cNvSpPr>
            <p:nvPr/>
          </p:nvSpPr>
          <p:spPr bwMode="auto">
            <a:xfrm>
              <a:off x="2362200" y="4572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5905500" y="4572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981200" y="4465638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X1</a:t>
              </a: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6057900" y="4465638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Y</a:t>
              </a: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438400" y="4648200"/>
              <a:ext cx="35052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981200" y="5119688"/>
              <a:ext cx="457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X2</a:t>
              </a:r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V="1">
              <a:off x="2438400" y="4724400"/>
              <a:ext cx="3543300" cy="5794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2362200" y="5257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1600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buNone/>
            </a:pPr>
            <a:r>
              <a:rPr lang="de-DE" altLang="de-DE" sz="1800" b="1" kern="120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(1) Kombinierte Hypothesen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Vergleich von Einflussfaktoren</a:t>
            </a:r>
          </a:p>
          <a:p>
            <a:pPr marL="355600" indent="0"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de-DE" sz="1400" i="1" u="sng" dirty="0" smtClean="0">
                <a:latin typeface="Calibri" pitchFamily="34" charset="0"/>
              </a:rPr>
              <a:t>Beispiel:</a:t>
            </a:r>
            <a:r>
              <a:rPr lang="de-DE" sz="1400" i="1" dirty="0" smtClean="0">
                <a:latin typeface="Calibri" pitchFamily="34" charset="0"/>
              </a:rPr>
              <a:t> </a:t>
            </a:r>
            <a:r>
              <a:rPr lang="de-DE" altLang="de-DE" sz="1400" i="1" dirty="0" smtClean="0">
                <a:latin typeface="Calibri" pitchFamily="34" charset="0"/>
              </a:rPr>
              <a:t>“Das ökonomische Kapital der Eltern hat einen stärkeren positiven Effekt auf die Wahrscheinlichkeit das Gymnasium zu besuchen als das kulturelle Kapital der Eltern”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2.3. „Hochkomplexe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“ (kausale)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Hypothesen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600" y="4339441"/>
            <a:ext cx="8153400" cy="198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Sehr problematisches Design: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Zunächst einmal müsste jeder einzelne kausale Effekt X1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Y und X2Y  bestimmt werden (=Teilhypothesen)</a:t>
            </a:r>
            <a:endParaRPr lang="de-DE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Ein Vergleich von Effektstärken ist statistisch sehr schwierig wegen unterschiedlicher Skalenniveaus und Definitionsbereiche von X1 und X2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Empfehlung: Getrennter Test der Teilhypothesen (=2 einfache Hypothesen)</a:t>
            </a:r>
          </a:p>
        </p:txBody>
      </p:sp>
      <p:sp>
        <p:nvSpPr>
          <p:cNvPr id="2" name="Eingekerbter Richtungspfeil 1"/>
          <p:cNvSpPr/>
          <p:nvPr/>
        </p:nvSpPr>
        <p:spPr>
          <a:xfrm rot="5400000">
            <a:off x="3238500" y="3238500"/>
            <a:ext cx="381000" cy="457200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1981200" y="3276600"/>
            <a:ext cx="4533900" cy="1706562"/>
            <a:chOff x="1981200" y="4465638"/>
            <a:chExt cx="4533900" cy="1706562"/>
          </a:xfrm>
        </p:grpSpPr>
        <p:sp>
          <p:nvSpPr>
            <p:cNvPr id="44" name="Oval 4"/>
            <p:cNvSpPr>
              <a:spLocks noChangeArrowheads="1"/>
            </p:cNvSpPr>
            <p:nvPr/>
          </p:nvSpPr>
          <p:spPr bwMode="auto">
            <a:xfrm>
              <a:off x="2362200" y="4572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5905500" y="4572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981200" y="4465638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X1</a:t>
              </a: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6057900" y="4465638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Y</a:t>
              </a: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438400" y="4648200"/>
              <a:ext cx="35052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981200" y="5119688"/>
              <a:ext cx="457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X2</a:t>
              </a: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1981200" y="5805488"/>
              <a:ext cx="457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X3</a:t>
              </a:r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V="1">
              <a:off x="2438400" y="4724400"/>
              <a:ext cx="3543300" cy="5794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 flipV="1">
              <a:off x="2476500" y="4830763"/>
              <a:ext cx="3429000" cy="115887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2362200" y="5257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2362200" y="5943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1828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buNone/>
            </a:pPr>
            <a:r>
              <a:rPr lang="de-DE" altLang="de-DE" sz="1800" b="1" kern="120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(1) Kombinierte Hypothesen </a:t>
            </a:r>
            <a:r>
              <a:rPr lang="de-DE" altLang="de-DE" sz="1800" b="1" i="1" kern="120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(Forts.)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“Hochkomplexe” Zusammenhangshypothesen mit &gt;3 Variablen, z.B. “(Varianz-) Erklärung” einer Variable Y mittels mehrerer Variablen X</a:t>
            </a:r>
          </a:p>
          <a:p>
            <a:pPr marL="355600" indent="0"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de-DE" sz="1400" i="1" u="sng" dirty="0" smtClean="0">
                <a:latin typeface="Calibri" pitchFamily="34" charset="0"/>
              </a:rPr>
              <a:t>Beispiel:</a:t>
            </a:r>
            <a:r>
              <a:rPr lang="de-DE" sz="1400" i="1" dirty="0" smtClean="0">
                <a:latin typeface="Calibri" pitchFamily="34" charset="0"/>
              </a:rPr>
              <a:t> </a:t>
            </a:r>
            <a:r>
              <a:rPr lang="de-DE" altLang="de-DE" sz="1400" i="1" dirty="0" smtClean="0">
                <a:latin typeface="Calibri" pitchFamily="34" charset="0"/>
              </a:rPr>
              <a:t>“Die Wahrscheinlichkeit das Gymnasium zu besuchen wird positiv vom ökonomischen Kapital und dem kulturellen Kapital der Eltern beeinflusst und negativ davon beeinflusst ein Migrant zu sein.”</a:t>
            </a:r>
            <a:endParaRPr lang="de-DE" altLang="de-DE" sz="1400" i="1" dirty="0">
              <a:latin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82600" y="5105400"/>
            <a:ext cx="8153400" cy="1354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Sehr problematisches Design: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Es handelt sich um die Kombination mehrerer </a:t>
            </a:r>
            <a:r>
              <a:rPr lang="de-DE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Teihypothesen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X1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Y und X2Y  und X3Y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Empfehlung: Getrennter Test der Teilhypothesen (=3 einfache Hypothesen)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2.3. „Hochkomplexe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“ (kausale)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Hypothesen</a:t>
            </a:r>
          </a:p>
        </p:txBody>
      </p:sp>
      <p:sp>
        <p:nvSpPr>
          <p:cNvPr id="22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  <p:sp>
        <p:nvSpPr>
          <p:cNvPr id="2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229600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(2) “Vollständiges” Kausalmodell</a:t>
            </a:r>
            <a:endParaRPr lang="de-DE" altLang="de-DE" sz="1800" u="sng" dirty="0" smtClean="0"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de-DE" altLang="de-DE" sz="1400" i="1" u="sng" dirty="0" smtClean="0">
                <a:latin typeface="Calibri" pitchFamily="34" charset="0"/>
                <a:cs typeface="Arial" charset="0"/>
                <a:sym typeface="Wingdings" pitchFamily="2" charset="2"/>
              </a:rPr>
              <a:t>Beispiel:</a:t>
            </a:r>
            <a:endParaRPr lang="de-DE" altLang="de-DE" sz="1400" i="1" u="sng" dirty="0">
              <a:latin typeface="Calibri" pitchFamily="34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400800" cy="45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096000" y="5334000"/>
            <a:ext cx="295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i="1" dirty="0" smtClean="0">
                <a:latin typeface="Calibri" panose="020F0502020204030204" pitchFamily="34" charset="0"/>
              </a:rPr>
              <a:t>Quelle: De </a:t>
            </a:r>
            <a:r>
              <a:rPr lang="de-DE" sz="1200" i="1" dirty="0" err="1" smtClean="0">
                <a:latin typeface="Calibri" panose="020F0502020204030204" pitchFamily="34" charset="0"/>
              </a:rPr>
              <a:t>Vaus</a:t>
            </a:r>
            <a:r>
              <a:rPr lang="de-DE" sz="1200" i="1" dirty="0" smtClean="0">
                <a:latin typeface="Calibri" panose="020F0502020204030204" pitchFamily="34" charset="0"/>
              </a:rPr>
              <a:t> (2001): Abbildung 2.6</a:t>
            </a:r>
            <a:endParaRPr lang="de-DE" sz="1200" i="1" dirty="0">
              <a:latin typeface="Calibri" panose="020F050202020403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048914" y="1342260"/>
            <a:ext cx="30480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Sehr problematisches Design: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Eher ein „Forschungsprogramm“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Empfehlung: Zerlegung in einfache + komplexe Hypothesen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2.3. „Hochkomplexe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“ (kausale)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Hypothesen</a:t>
            </a:r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  <p:sp>
        <p:nvSpPr>
          <p:cNvPr id="14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(3) Das kontrafaktische Kausalmodell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84213" y="1143000"/>
            <a:ext cx="7926387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u="sng" dirty="0" smtClean="0">
                <a:latin typeface="Calibri" panose="020F0502020204030204" pitchFamily="34" charset="0"/>
              </a:rPr>
              <a:t>Historie: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erste Ansätze (Mill 1843; Fechner 1860)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experimentelle Designs in Statistik (</a:t>
            </a:r>
            <a:r>
              <a:rPr lang="de-DE" altLang="de-DE" dirty="0" err="1" smtClean="0">
                <a:latin typeface="Calibri" panose="020F0502020204030204" pitchFamily="34" charset="0"/>
              </a:rPr>
              <a:t>Neyman</a:t>
            </a:r>
            <a:r>
              <a:rPr lang="de-DE" altLang="de-DE" dirty="0" smtClean="0">
                <a:latin typeface="Calibri" panose="020F0502020204030204" pitchFamily="34" charset="0"/>
              </a:rPr>
              <a:t> 1923, Fisher 1935)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theoretische Mikroökonomie (Roy 1951)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formalisiert (Rubin 1974, 1977, 1978)</a:t>
            </a:r>
          </a:p>
          <a:p>
            <a:pPr>
              <a:lnSpc>
                <a:spcPct val="150000"/>
              </a:lnSpc>
            </a:pPr>
            <a:endParaRPr lang="de-DE" altLang="de-DE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altLang="de-DE" u="sng" dirty="0" smtClean="0">
                <a:latin typeface="Calibri" panose="020F0502020204030204" pitchFamily="34" charset="0"/>
              </a:rPr>
              <a:t>Grundlegende Idee: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</a:rPr>
              <a:t>Fokus auf das Kausalitätskonzept “Schätzung des kausalen Effekts von X1 auf Y“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</a:rPr>
              <a:t>Anlehnung an experimentelle Sprache: fast jede Situation kann auch im nicht-experimentellen Kontext zumindest als </a:t>
            </a:r>
            <a:r>
              <a:rPr lang="de-DE" altLang="de-DE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Gedankenexperiment</a:t>
            </a:r>
            <a:r>
              <a:rPr lang="de-DE" altLang="de-DE" dirty="0" smtClean="0">
                <a:latin typeface="Calibri" panose="020F0502020204030204" pitchFamily="34" charset="0"/>
              </a:rPr>
              <a:t> beschrieben werden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3.1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.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Historie und grundlegende Idee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4213" y="2667000"/>
            <a:ext cx="79263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dirty="0" smtClean="0">
                <a:latin typeface="Calibri" panose="020F0502020204030204" pitchFamily="34" charset="0"/>
              </a:rPr>
              <a:t>Vereinfachte Version eines binären “Treatment” als </a:t>
            </a: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Zuweisungsprozesses</a:t>
            </a:r>
            <a:r>
              <a:rPr lang="de-DE" altLang="de-DE" dirty="0" smtClean="0">
                <a:latin typeface="Calibri" panose="020F0502020204030204" pitchFamily="34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i="1" dirty="0" smtClean="0">
                <a:latin typeface="Calibri" panose="020F0502020204030204" pitchFamily="34" charset="0"/>
              </a:rPr>
              <a:t>D=1</a:t>
            </a:r>
            <a:r>
              <a:rPr lang="de-DE" altLang="de-DE" dirty="0" smtClean="0">
                <a:latin typeface="Calibri" panose="020F0502020204030204" pitchFamily="34" charset="0"/>
              </a:rPr>
              <a:t>	Treatment (“Experimentalgruppe”)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i="1" dirty="0" smtClean="0">
                <a:latin typeface="Calibri" panose="020F0502020204030204" pitchFamily="34" charset="0"/>
              </a:rPr>
              <a:t>D=0</a:t>
            </a:r>
            <a:r>
              <a:rPr lang="de-DE" altLang="de-DE" dirty="0" smtClean="0">
                <a:latin typeface="Calibri" panose="020F0502020204030204" pitchFamily="34" charset="0"/>
              </a:rPr>
              <a:t> 	kein Treatment (“Kontrollgruppe”)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endParaRPr lang="de-DE" altLang="de-DE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sz="1400" i="1" u="sng" dirty="0" smtClean="0">
                <a:latin typeface="Calibri" panose="020F0502020204030204" pitchFamily="34" charset="0"/>
              </a:rPr>
              <a:t>Beachte:</a:t>
            </a:r>
            <a:r>
              <a:rPr lang="de-DE" altLang="de-DE" sz="1400" i="1" dirty="0" smtClean="0">
                <a:latin typeface="Calibri" panose="020F0502020204030204" pitchFamily="34" charset="0"/>
              </a:rPr>
              <a:t> Annahme des binären Treatment ist eine vereinfachende Annahme; es existieren kontrafaktische Kausalmodelle mit </a:t>
            </a:r>
            <a:r>
              <a:rPr lang="de-DE" altLang="de-DE" sz="1400" i="1" dirty="0" err="1" smtClean="0">
                <a:latin typeface="Calibri" panose="020F0502020204030204" pitchFamily="34" charset="0"/>
              </a:rPr>
              <a:t>polytomen</a:t>
            </a:r>
            <a:r>
              <a:rPr lang="de-DE" altLang="de-DE" sz="1400" i="1" dirty="0" smtClean="0">
                <a:latin typeface="Calibri" panose="020F0502020204030204" pitchFamily="34" charset="0"/>
              </a:rPr>
              <a:t> Treatments (</a:t>
            </a:r>
            <a:r>
              <a:rPr lang="de-DE" altLang="de-DE" sz="1400" i="1" dirty="0" err="1" smtClean="0">
                <a:latin typeface="Calibri" panose="020F0502020204030204" pitchFamily="34" charset="0"/>
              </a:rPr>
              <a:t>ordinal</a:t>
            </a:r>
            <a:r>
              <a:rPr lang="de-DE" altLang="de-DE" sz="1400" i="1" dirty="0" smtClean="0">
                <a:latin typeface="Calibri" panose="020F0502020204030204" pitchFamily="34" charset="0"/>
              </a:rPr>
              <a:t> vs. nominal) etc.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3.2. Definitionen von Treatment und Outcomes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2667000" y="128883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</a:endParaRPr>
          </a:p>
        </p:txBody>
      </p:sp>
      <p:sp>
        <p:nvSpPr>
          <p:cNvPr id="22" name="Oval 8"/>
          <p:cNvSpPr>
            <a:spLocks noChangeArrowheads="1"/>
          </p:cNvSpPr>
          <p:nvPr/>
        </p:nvSpPr>
        <p:spPr bwMode="auto">
          <a:xfrm>
            <a:off x="6210300" y="128883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86000" y="1182469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cs typeface="Arial" charset="0"/>
              </a:rPr>
              <a:t>D</a:t>
            </a:r>
            <a:endParaRPr lang="de-DE" altLang="de-DE" sz="1800" dirty="0">
              <a:latin typeface="Calibri" pitchFamily="34" charset="0"/>
              <a:cs typeface="Arial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6362700" y="1182469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cs typeface="Arial" charset="0"/>
              </a:rPr>
              <a:t>Y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743200" y="1365031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1524000" y="15634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„Treatment“-Variable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715000" y="15634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„Outcome“-Variable</a:t>
            </a: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4213" y="2509232"/>
            <a:ext cx="792638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Zentrale Annahme zum Outcome Y</a:t>
            </a:r>
            <a:r>
              <a:rPr lang="de-DE" altLang="de-DE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:</a:t>
            </a:r>
            <a:r>
              <a:rPr lang="de-DE" altLang="de-DE" dirty="0" smtClean="0">
                <a:latin typeface="Calibri" panose="020F0502020204030204" pitchFamily="34" charset="0"/>
              </a:rPr>
              <a:t> 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dirty="0" smtClean="0">
                <a:latin typeface="Calibri" panose="020F0502020204030204" pitchFamily="34" charset="0"/>
              </a:rPr>
              <a:t>Jedes Individuum i kann in zwei potentiellen Zuständen beobachtet werden, womit zwei potentielle Outcomes für jede Person i vorstellbar sind, </a:t>
            </a:r>
            <a:r>
              <a:rPr lang="de-DE" altLang="de-DE" u="sng" dirty="0" smtClean="0">
                <a:latin typeface="Calibri" panose="020F0502020204030204" pitchFamily="34" charset="0"/>
              </a:rPr>
              <a:t>unabhängig</a:t>
            </a:r>
            <a:r>
              <a:rPr lang="de-DE" altLang="de-DE" dirty="0" smtClean="0">
                <a:latin typeface="Calibri" panose="020F0502020204030204" pitchFamily="34" charset="0"/>
              </a:rPr>
              <a:t> vom tatsächlichen Treatment-Status: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3.2. Definitionen von Treatment und Outcomes</a:t>
            </a:r>
          </a:p>
        </p:txBody>
      </p:sp>
      <p:sp>
        <p:nvSpPr>
          <p:cNvPr id="2" name="Rechteck 1"/>
          <p:cNvSpPr/>
          <p:nvPr/>
        </p:nvSpPr>
        <p:spPr>
          <a:xfrm>
            <a:off x="1676400" y="4495800"/>
            <a:ext cx="7086600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dirty="0" smtClean="0">
                <a:latin typeface="Calibri" panose="020F0502020204030204" pitchFamily="34" charset="0"/>
              </a:rPr>
              <a:t>= potenzielles Ergebnis (Outcome) für Person i im Fall ohne das Treatment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dirty="0" smtClean="0">
                <a:latin typeface="Calibri" panose="020F0502020204030204" pitchFamily="34" charset="0"/>
              </a:rPr>
              <a:t>= potenzielles Ergebnis (Outcome) für Person i im Fall des Treatments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667000" y="128883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210300" y="128883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86000" y="1182469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cs typeface="Arial" charset="0"/>
              </a:rPr>
              <a:t>D</a:t>
            </a:r>
            <a:endParaRPr lang="de-DE" altLang="de-DE" sz="1800" dirty="0">
              <a:latin typeface="Calibri" pitchFamily="34" charset="0"/>
              <a:cs typeface="Arial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362700" y="1182469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cs typeface="Arial" charset="0"/>
              </a:rPr>
              <a:t>Y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743200" y="1365031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524000" y="15634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„Treatment“-Variable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715000" y="15634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„Outcome“-Variable</a:t>
            </a:r>
            <a:endParaRPr lang="de-DE" dirty="0">
              <a:latin typeface="Calibri" panose="020F0502020204030204" pitchFamily="34" charset="0"/>
            </a:endParaRPr>
          </a:p>
        </p:txBody>
      </p:sp>
      <p:graphicFrame>
        <p:nvGraphicFramePr>
          <p:cNvPr id="3" name="Objek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71292793"/>
              </p:ext>
            </p:extLst>
          </p:nvPr>
        </p:nvGraphicFramePr>
        <p:xfrm>
          <a:off x="1371600" y="4495800"/>
          <a:ext cx="304800" cy="39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" name="Formel" r:id="rId3" imgW="177480" imgH="228600" progId="Equation.3">
                  <p:embed/>
                </p:oleObj>
              </mc:Choice>
              <mc:Fallback>
                <p:oleObj name="Formel" r:id="rId3" imgW="17748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304800" cy="392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65434917"/>
              </p:ext>
            </p:extLst>
          </p:nvPr>
        </p:nvGraphicFramePr>
        <p:xfrm>
          <a:off x="1383163" y="4953000"/>
          <a:ext cx="293237" cy="37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" name="Formel" r:id="rId5" imgW="177480" imgH="228600" progId="Equation.3">
                  <p:embed/>
                </p:oleObj>
              </mc:Choice>
              <mc:Fallback>
                <p:oleObj name="Formel" r:id="rId5" imgW="17748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163" y="4953000"/>
                        <a:ext cx="293237" cy="377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hteck 16"/>
          <p:cNvSpPr/>
          <p:nvPr/>
        </p:nvSpPr>
        <p:spPr>
          <a:xfrm>
            <a:off x="685800" y="5715000"/>
            <a:ext cx="80772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sz="1400" i="1" u="sng" dirty="0" smtClean="0">
                <a:latin typeface="Calibri" panose="020F0502020204030204" pitchFamily="34" charset="0"/>
              </a:rPr>
              <a:t>Beachte: </a:t>
            </a:r>
            <a:r>
              <a:rPr lang="de-DE" altLang="de-DE" sz="1400" i="1" dirty="0" smtClean="0">
                <a:latin typeface="Calibri" panose="020F0502020204030204" pitchFamily="34" charset="0"/>
              </a:rPr>
              <a:t>Das Outcome wird i.d.R. als metrisch angesehen, es können aber auch mit anderen Skalenniveaus unterstellt werden.</a:t>
            </a:r>
            <a:endParaRPr lang="de-DE" altLang="de-DE" sz="1400" i="1" dirty="0">
              <a:latin typeface="Calibri" panose="020F0502020204030204" pitchFamily="34" charset="0"/>
            </a:endParaRPr>
          </a:p>
        </p:txBody>
      </p:sp>
      <p:sp>
        <p:nvSpPr>
          <p:cNvPr id="1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en-US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Experimentelle</a:t>
            </a:r>
            <a:r>
              <a:rPr lang="en-US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vs. </a:t>
            </a:r>
            <a:r>
              <a:rPr lang="en-US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nichtexperientelle</a:t>
            </a:r>
            <a:r>
              <a:rPr lang="en-US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Designs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(Kausale) Hypothesen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Kriterien für das Schließen kausaler Schlüsse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Das kontrafaktische Kausalmodell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Der naive Schätzer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Directed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acyclic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graphs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(DAGs)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Übersicht zu modernen Methoden der Kausalanalyse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en-GB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Outline</a:t>
            </a:r>
            <a:endParaRPr lang="de-DE" altLang="de-DE" sz="300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4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534150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t>Outline</a:t>
            </a:r>
          </a:p>
        </p:txBody>
      </p:sp>
      <p:sp>
        <p:nvSpPr>
          <p:cNvPr id="1434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 - </a:t>
            </a:r>
            <a:fld id="{40E25256-402A-4E9C-B027-7C4448BD9B3E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066800"/>
            <a:ext cx="7999412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Fundamentales 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Problem </a:t>
            </a: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kausaler Inferenz</a:t>
            </a:r>
            <a:r>
              <a:rPr lang="de-DE" altLang="de-DE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(Holland, 1986): </a:t>
            </a:r>
          </a:p>
          <a:p>
            <a:pPr algn="ctr" eaLnBrk="1" hangingPunct="1">
              <a:spcBef>
                <a:spcPct val="20000"/>
              </a:spcBef>
            </a:pPr>
            <a:r>
              <a:rPr lang="de-DE" altLang="de-DE" dirty="0" smtClean="0">
                <a:latin typeface="Calibri" panose="020F0502020204030204" pitchFamily="34" charset="0"/>
              </a:rPr>
              <a:t>Y</a:t>
            </a:r>
            <a:r>
              <a:rPr lang="de-DE" altLang="de-DE" baseline="-25000" dirty="0" smtClean="0">
                <a:latin typeface="Calibri" panose="020F0502020204030204" pitchFamily="34" charset="0"/>
              </a:rPr>
              <a:t>i</a:t>
            </a:r>
            <a:r>
              <a:rPr lang="de-DE" altLang="de-DE" baseline="30000" dirty="0" smtClean="0">
                <a:latin typeface="Calibri" panose="020F0502020204030204" pitchFamily="34" charset="0"/>
              </a:rPr>
              <a:t>0 </a:t>
            </a:r>
            <a:r>
              <a:rPr lang="de-DE" altLang="de-DE" dirty="0" smtClean="0">
                <a:latin typeface="Calibri" panose="020F0502020204030204" pitchFamily="34" charset="0"/>
              </a:rPr>
              <a:t>und Y</a:t>
            </a:r>
            <a:r>
              <a:rPr lang="de-DE" altLang="de-DE" baseline="-25000" dirty="0" smtClean="0">
                <a:latin typeface="Calibri" panose="020F0502020204030204" pitchFamily="34" charset="0"/>
              </a:rPr>
              <a:t>i</a:t>
            </a:r>
            <a:r>
              <a:rPr lang="de-DE" altLang="de-DE" baseline="30000" dirty="0" smtClean="0">
                <a:latin typeface="Calibri" panose="020F0502020204030204" pitchFamily="34" charset="0"/>
              </a:rPr>
              <a:t>1  </a:t>
            </a:r>
            <a:r>
              <a:rPr lang="de-DE" altLang="de-DE" dirty="0" smtClean="0">
                <a:latin typeface="Calibri" panose="020F0502020204030204" pitchFamily="34" charset="0"/>
              </a:rPr>
              <a:t>können für eine einzelne Person i niemals gleichzeitig beobachtet werden</a:t>
            </a:r>
            <a:endParaRPr lang="de-DE" altLang="de-DE" baseline="30000" dirty="0">
              <a:latin typeface="Calibri" panose="020F0502020204030204" pitchFamily="34" charset="0"/>
            </a:endParaRPr>
          </a:p>
        </p:txBody>
      </p:sp>
      <p:graphicFrame>
        <p:nvGraphicFramePr>
          <p:cNvPr id="8214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872932"/>
              </p:ext>
            </p:extLst>
          </p:nvPr>
        </p:nvGraphicFramePr>
        <p:xfrm>
          <a:off x="760412" y="2133600"/>
          <a:ext cx="6783388" cy="2884489"/>
        </p:xfrm>
        <a:graphic>
          <a:graphicData uri="http://schemas.openxmlformats.org/drawingml/2006/table">
            <a:tbl>
              <a:tblPr/>
              <a:tblGrid>
                <a:gridCol w="2260600"/>
                <a:gridCol w="2262188"/>
                <a:gridCol w="2260600"/>
              </a:tblGrid>
              <a:tr h="961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62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=beobachtbar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unbeobachtar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1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unbeobachtbar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=beobachtbar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3.3.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Fundamentales Problem kausaler Inferenz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685800" y="5334000"/>
            <a:ext cx="77724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à"/>
            </a:pP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Beobachtungsregel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: </a:t>
            </a: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nur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ein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Ergebnis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wird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beobachtet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 (=</a:t>
            </a: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faktisches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Ergebnis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)</a:t>
            </a:r>
            <a:endParaRPr lang="de-DE" altLang="en-US" sz="1800" dirty="0">
              <a:latin typeface="Calibri" pitchFamily="34" charset="0"/>
            </a:endParaRPr>
          </a:p>
        </p:txBody>
      </p:sp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659750"/>
              </p:ext>
            </p:extLst>
          </p:nvPr>
        </p:nvGraphicFramePr>
        <p:xfrm>
          <a:off x="2733675" y="5913438"/>
          <a:ext cx="25622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Formel" r:id="rId3" imgW="1206360" imgH="228600" progId="Equation.3">
                  <p:embed/>
                </p:oleObj>
              </mc:Choice>
              <mc:Fallback>
                <p:oleObj name="Formel" r:id="rId3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5913438"/>
                        <a:ext cx="25622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 rot="1713631">
            <a:off x="6740180" y="2895600"/>
            <a:ext cx="13716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„</a:t>
            </a:r>
            <a:r>
              <a:rPr lang="de-DE" sz="1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Missing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data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problem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</a:t>
            </a:r>
            <a:endParaRPr lang="de-DE" sz="1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 rot="1713631">
            <a:off x="2403820" y="4819542"/>
            <a:ext cx="13716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„</a:t>
            </a:r>
            <a:r>
              <a:rPr lang="de-DE" sz="1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Missing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data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problem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</a:t>
            </a:r>
            <a:endParaRPr lang="de-DE" sz="1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4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361675"/>
              </p:ext>
            </p:extLst>
          </p:nvPr>
        </p:nvGraphicFramePr>
        <p:xfrm>
          <a:off x="685801" y="1752600"/>
          <a:ext cx="7772399" cy="4055112"/>
        </p:xfrm>
        <a:graphic>
          <a:graphicData uri="http://schemas.openxmlformats.org/drawingml/2006/table">
            <a:tbl>
              <a:tblPr/>
              <a:tblGrid>
                <a:gridCol w="2514599"/>
                <a:gridCol w="2667607"/>
                <a:gridCol w="2590193"/>
              </a:tblGrid>
              <a:tr h="1295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(Einkommen, das man im Zustand niedriger Bildung erwerben würde)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(Einkommen, das man im Zustand hoher Bildung erwerben würde)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907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(niedrige Bildung)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Faktisch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=beobachtbar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(„Was ein Niedriggebildeter tatsächlich verdient im Zustand niedriger Bildung“)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unbeobachtar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(„Was ein Niedriggebildeter verdienen würde, wenn er eine höhere Bildung erzielt hätte“)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88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(hohe Bildung)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unbeobachtbar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(„Was ein Höhergebildeter verdienen würde, wenn er eine niedrige Bildung erzielt hätte“)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=beobachtbar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(„Was ein Hochgebildeter tatsächlich verdient im Zustand hoher Bildung“)</a:t>
                      </a:r>
                      <a:endParaRPr kumimoji="0" lang="de-DE" altLang="de-DE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3.3.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Fundamentales Problem kausaler Inferenz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28600" y="1104900"/>
            <a:ext cx="7999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de-DE" altLang="de-DE" i="1" u="sng" dirty="0" smtClean="0">
                <a:latin typeface="Calibri" panose="020F0502020204030204" pitchFamily="34" charset="0"/>
              </a:rPr>
              <a:t>Beispiel: Effekt von hoher Bildung auf Einkommen:</a:t>
            </a:r>
            <a:endParaRPr lang="de-DE" altLang="de-DE" i="1" u="sng" baseline="30000" dirty="0">
              <a:latin typeface="Calibri" panose="020F0502020204030204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705725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sz="1800" dirty="0">
                <a:latin typeface="Calibri" panose="020F0502020204030204" pitchFamily="34" charset="0"/>
              </a:rPr>
              <a:t>Der </a:t>
            </a:r>
            <a:r>
              <a:rPr lang="de-DE" altLang="de-DE" sz="1800" b="1" dirty="0">
                <a:solidFill>
                  <a:srgbClr val="0033CC"/>
                </a:solidFill>
                <a:latin typeface="Calibri" panose="020F0502020204030204" pitchFamily="34" charset="0"/>
              </a:rPr>
              <a:t>individuelle kausale Effekt</a:t>
            </a:r>
            <a:r>
              <a:rPr lang="de-DE" altLang="de-DE" sz="1800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800" dirty="0">
                <a:latin typeface="Calibri" panose="020F0502020204030204" pitchFamily="34" charset="0"/>
              </a:rPr>
              <a:t>des </a:t>
            </a:r>
            <a:r>
              <a:rPr lang="de-DE" altLang="de-DE" sz="1800" dirty="0" smtClean="0">
                <a:latin typeface="Calibri" panose="020F0502020204030204" pitchFamily="34" charset="0"/>
              </a:rPr>
              <a:t>Treatments auf das Outcome ist für jedes Individuum als die Differenz zwischen den </a:t>
            </a:r>
            <a:r>
              <a:rPr lang="de-DE" altLang="de-DE" sz="1800" dirty="0">
                <a:latin typeface="Calibri" panose="020F0502020204030204" pitchFamily="34" charset="0"/>
              </a:rPr>
              <a:t>beiden potentiellen Outcomes im Treatment- und </a:t>
            </a:r>
            <a:r>
              <a:rPr lang="de-DE" altLang="de-DE" dirty="0">
                <a:latin typeface="Calibri" panose="020F0502020204030204" pitchFamily="34" charset="0"/>
              </a:rPr>
              <a:t>Control-Status </a:t>
            </a:r>
            <a:r>
              <a:rPr lang="de-DE" altLang="de-DE" dirty="0" smtClean="0">
                <a:latin typeface="Calibri" panose="020F0502020204030204" pitchFamily="34" charset="0"/>
              </a:rPr>
              <a:t>definiert:</a:t>
            </a:r>
            <a:endParaRPr lang="en-GB" altLang="de-DE" sz="1800" dirty="0">
              <a:latin typeface="Calibri" panose="020F0502020204030204" pitchFamily="34" charset="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609600" y="3886200"/>
            <a:ext cx="78486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sz="1800" u="sng" dirty="0" smtClean="0">
                <a:latin typeface="Calibri" panose="020F0502020204030204" pitchFamily="34" charset="0"/>
              </a:rPr>
              <a:t>Implikationen: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theoretisch</a:t>
            </a:r>
            <a:r>
              <a:rPr lang="de-DE" altLang="de-DE" sz="18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800" dirty="0" smtClean="0">
                <a:latin typeface="Calibri" panose="020F0502020204030204" pitchFamily="34" charset="0"/>
              </a:rPr>
              <a:t>ist der individuelle Kausaleffekt definiert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anose="020F0502020204030204" pitchFamily="34" charset="0"/>
              </a:rPr>
              <a:t>in der 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Realität</a:t>
            </a:r>
            <a:r>
              <a:rPr lang="de-DE" altLang="de-DE" sz="18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800" dirty="0" smtClean="0">
                <a:latin typeface="Calibri" panose="020F0502020204030204" pitchFamily="34" charset="0"/>
              </a:rPr>
              <a:t>kann der individuelle Kausaleffekt jedoch nicht beobachtet werden, da immer eine der beiden Komponenten kontrafaktisch ist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graphicFrame>
        <p:nvGraphicFramePr>
          <p:cNvPr id="7885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670807"/>
              </p:ext>
            </p:extLst>
          </p:nvPr>
        </p:nvGraphicFramePr>
        <p:xfrm>
          <a:off x="1981200" y="2667000"/>
          <a:ext cx="4829352" cy="402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Formel" r:id="rId3" imgW="2882880" imgH="241200" progId="Equation.3">
                  <p:embed/>
                </p:oleObj>
              </mc:Choice>
              <mc:Fallback>
                <p:oleObj name="Formel" r:id="rId3" imgW="2882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4829352" cy="40244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3.3.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Fundamentales Problem kausaler Inferenz</a:t>
            </a:r>
          </a:p>
        </p:txBody>
      </p:sp>
    </p:spTree>
    <p:extLst>
      <p:ext uri="{BB962C8B-B14F-4D97-AF65-F5344CB8AC3E}">
        <p14:creationId xmlns:p14="http://schemas.microsoft.com/office/powerpoint/2010/main" val="28914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70572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sz="1800" dirty="0" smtClean="0">
                <a:latin typeface="Calibri" panose="020F0502020204030204" pitchFamily="34" charset="0"/>
              </a:rPr>
              <a:t>Als Sozialwissenschaftler sind wir </a:t>
            </a:r>
            <a:r>
              <a:rPr lang="de-DE" altLang="de-DE" dirty="0" smtClean="0">
                <a:latin typeface="Calibri" panose="020F0502020204030204" pitchFamily="34" charset="0"/>
              </a:rPr>
              <a:t>nicht am 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individuellen kausale Effekt</a:t>
            </a:r>
            <a:r>
              <a:rPr lang="de-DE" altLang="de-DE" dirty="0" smtClean="0">
                <a:latin typeface="Calibri" panose="020F0502020204030204" pitchFamily="34" charset="0"/>
              </a:rPr>
              <a:t> interessiert, sondern uns interessieren v.a. durchschnittliche kausale Effekte</a:t>
            </a:r>
            <a:r>
              <a:rPr lang="de-DE" altLang="de-DE" sz="1800" dirty="0" smtClean="0">
                <a:latin typeface="Calibri" panose="020F0502020204030204" pitchFamily="34" charset="0"/>
              </a:rPr>
              <a:t>: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3.4. Der durchschnittliche Kausaleffekt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4876800"/>
            <a:ext cx="7848600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dirty="0" smtClean="0">
                <a:latin typeface="Calibri" panose="020F0502020204030204" pitchFamily="34" charset="0"/>
              </a:rPr>
              <a:t>Beim ATT handelt es sich um den durchschnittlichen kausalen Effekt des Treatments auf das Outcome für die Personen, die tatsächlich das Treatment erfahren haben.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29404"/>
              </p:ext>
            </p:extLst>
          </p:nvPr>
        </p:nvGraphicFramePr>
        <p:xfrm>
          <a:off x="990600" y="2897188"/>
          <a:ext cx="21907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" name="Formel" r:id="rId3" imgW="1346040" imgH="279360" progId="Equation.3">
                  <p:embed/>
                </p:oleObj>
              </mc:Choice>
              <mc:Fallback>
                <p:oleObj name="Formel" r:id="rId3" imgW="13460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7188"/>
                        <a:ext cx="2190750" cy="455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33400" y="2286000"/>
            <a:ext cx="81534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(1) Wichtigster Durchschnittseffekt: ATT: Average Treatment </a:t>
            </a:r>
            <a:r>
              <a:rPr lang="de-DE" altLang="de-DE" sz="18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Effect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 on </a:t>
            </a:r>
            <a:r>
              <a:rPr lang="de-DE" altLang="de-DE" sz="18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8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Treated</a:t>
            </a:r>
            <a:endParaRPr lang="de-DE" altLang="de-DE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256538"/>
              </p:ext>
            </p:extLst>
          </p:nvPr>
        </p:nvGraphicFramePr>
        <p:xfrm>
          <a:off x="1044575" y="3824288"/>
          <a:ext cx="32607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" name="Formel" r:id="rId5" imgW="1917360" imgH="406080" progId="Equation.3">
                  <p:embed/>
                </p:oleObj>
              </mc:Choice>
              <mc:Fallback>
                <p:oleObj name="Formel" r:id="rId5" imgW="1917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824288"/>
                        <a:ext cx="326072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467100" y="2874054"/>
            <a:ext cx="39243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dirty="0" smtClean="0">
                <a:latin typeface="Calibri" panose="020F0502020204030204" pitchFamily="34" charset="0"/>
              </a:rPr>
              <a:t>mit E(.) als  Erwartungswert-Operator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895600" y="3505200"/>
            <a:ext cx="5010150" cy="1143000"/>
            <a:chOff x="2895600" y="3505200"/>
            <a:chExt cx="5010150" cy="1143000"/>
          </a:xfrm>
        </p:grpSpPr>
        <p:sp>
          <p:nvSpPr>
            <p:cNvPr id="3" name="Ellipse 2"/>
            <p:cNvSpPr/>
            <p:nvPr/>
          </p:nvSpPr>
          <p:spPr>
            <a:xfrm>
              <a:off x="2895600" y="3505200"/>
              <a:ext cx="17526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953000" y="3680936"/>
              <a:ext cx="29527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Research Designs unterscheiden  sich darin, wie die kontrafaktische Situation simuliert/geschätzt wird.</a:t>
              </a:r>
              <a:endParaRPr lang="de-DE" sz="14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>
            <a:xfrm flipH="1">
              <a:off x="4648200" y="3810000"/>
              <a:ext cx="304800" cy="762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0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3.4. Der durchschnittliche Kausaleffekt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3787271"/>
            <a:ext cx="7848600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dirty="0" smtClean="0">
                <a:latin typeface="Calibri" panose="020F0502020204030204" pitchFamily="34" charset="0"/>
              </a:rPr>
              <a:t>Beim ATNT handelt es sich um den durchschnittlichen kausalen Effekt des Treatments auf das Outcome für die Personen, die tatsächlich das Treatment </a:t>
            </a:r>
            <a:r>
              <a:rPr lang="de-DE" altLang="de-DE" sz="1800" u="sng" dirty="0" smtClean="0">
                <a:latin typeface="Calibri" panose="020F0502020204030204" pitchFamily="34" charset="0"/>
              </a:rPr>
              <a:t>nicht</a:t>
            </a:r>
            <a:r>
              <a:rPr lang="de-DE" altLang="de-DE" sz="1800" dirty="0" smtClean="0">
                <a:latin typeface="Calibri" panose="020F0502020204030204" pitchFamily="34" charset="0"/>
              </a:rPr>
              <a:t> erfahren haben.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417700"/>
              </p:ext>
            </p:extLst>
          </p:nvPr>
        </p:nvGraphicFramePr>
        <p:xfrm>
          <a:off x="908050" y="1808163"/>
          <a:ext cx="23558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" name="Formel" r:id="rId3" imgW="1447560" imgH="279360" progId="Equation.3">
                  <p:embed/>
                </p:oleObj>
              </mc:Choice>
              <mc:Fallback>
                <p:oleObj name="Formel" r:id="rId3" imgW="1447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808163"/>
                        <a:ext cx="2355850" cy="455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33400" y="1196471"/>
            <a:ext cx="81534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(2) ATNT: </a:t>
            </a:r>
            <a:r>
              <a:rPr lang="en-GB" altLang="de-DE" sz="1800" b="1" dirty="0">
                <a:solidFill>
                  <a:srgbClr val="0033CC"/>
                </a:solidFill>
                <a:latin typeface="Calibri" panose="020F0502020204030204" pitchFamily="34" charset="0"/>
              </a:rPr>
              <a:t>Average Treatment Effect on the </a:t>
            </a:r>
            <a:r>
              <a:rPr lang="en-GB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Non-Treated</a:t>
            </a:r>
            <a:endParaRPr lang="en-GB" altLang="de-DE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694900"/>
              </p:ext>
            </p:extLst>
          </p:nvPr>
        </p:nvGraphicFramePr>
        <p:xfrm>
          <a:off x="957263" y="2735263"/>
          <a:ext cx="343535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" name="Formel" r:id="rId5" imgW="2019240" imgH="406080" progId="Equation.3">
                  <p:embed/>
                </p:oleObj>
              </mc:Choice>
              <mc:Fallback>
                <p:oleObj name="Formel" r:id="rId5" imgW="20192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2735263"/>
                        <a:ext cx="343535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467100" y="1784525"/>
            <a:ext cx="39243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dirty="0" smtClean="0">
                <a:latin typeface="Calibri" panose="020F0502020204030204" pitchFamily="34" charset="0"/>
              </a:rPr>
              <a:t>mit E(.) als  Erwartungswert-Operator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3.4. Der durchschnittliche Kausaleffekt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2819400"/>
            <a:ext cx="78486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dirty="0" smtClean="0">
                <a:latin typeface="Calibri" panose="020F0502020204030204" pitchFamily="34" charset="0"/>
              </a:rPr>
              <a:t>Beim ATE handelt es sich um den durchschnittlichen kausalen Effekt des Treatments auf das Outcome für alle Personen.</a:t>
            </a:r>
          </a:p>
          <a:p>
            <a:pPr>
              <a:lnSpc>
                <a:spcPct val="120000"/>
              </a:lnSpc>
            </a:pPr>
            <a:endParaRPr lang="de-DE" altLang="de-DE" dirty="0" smtClean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de-DE" altLang="de-DE" sz="1800" dirty="0" smtClean="0">
                <a:latin typeface="Calibri" panose="020F0502020204030204" pitchFamily="34" charset="0"/>
              </a:rPr>
              <a:t>Es gilt: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131349"/>
              </p:ext>
            </p:extLst>
          </p:nvPr>
        </p:nvGraphicFramePr>
        <p:xfrm>
          <a:off x="911225" y="1847850"/>
          <a:ext cx="16097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2" name="Formel" r:id="rId3" imgW="990360" imgH="228600" progId="Equation.3">
                  <p:embed/>
                </p:oleObj>
              </mc:Choice>
              <mc:Fallback>
                <p:oleObj name="Formel" r:id="rId3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847850"/>
                        <a:ext cx="1609725" cy="373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33400" y="1196471"/>
            <a:ext cx="81534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(3) ATE: Average Treatment </a:t>
            </a:r>
            <a:r>
              <a:rPr lang="de-DE" altLang="de-DE" sz="18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Effect</a:t>
            </a:r>
            <a:endParaRPr lang="de-DE" altLang="de-DE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567264"/>
              </p:ext>
            </p:extLst>
          </p:nvPr>
        </p:nvGraphicFramePr>
        <p:xfrm>
          <a:off x="852488" y="4521200"/>
          <a:ext cx="30670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" name="Formel" r:id="rId5" imgW="1803240" imgH="203040" progId="Equation.3">
                  <p:embed/>
                </p:oleObj>
              </mc:Choice>
              <mc:Fallback>
                <p:oleObj name="Formel" r:id="rId5" imgW="1803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521200"/>
                        <a:ext cx="30670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467100" y="1784525"/>
            <a:ext cx="39243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dirty="0" smtClean="0">
                <a:latin typeface="Calibri" panose="020F0502020204030204" pitchFamily="34" charset="0"/>
              </a:rPr>
              <a:t>mit E(.) als  Erwartungswert-Operator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5800" y="5257800"/>
            <a:ext cx="76962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dirty="0" smtClean="0">
                <a:latin typeface="Calibri" panose="020F0502020204030204" pitchFamily="34" charset="0"/>
              </a:rPr>
              <a:t>mit π als Anteil derjenigen, die das Treatment erfahren und (1- π) als Anteil derjenigen, die das Treatment nicht erfahren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sz="1800" i="1" u="sng" dirty="0" smtClean="0">
                <a:latin typeface="Calibri" panose="020F0502020204030204" pitchFamily="34" charset="0"/>
              </a:rPr>
              <a:t>Beispiel: Der kausale Effekt höherer Bildung auf das Einkommen</a:t>
            </a:r>
            <a:endParaRPr lang="de-DE" altLang="de-DE" sz="1800" i="1" u="sng" dirty="0">
              <a:latin typeface="Calibri" panose="020F0502020204030204" pitchFamily="34" charset="0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3.4. Der durchschnittliche Kausaleffekt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0" y="1806071"/>
            <a:ext cx="78486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dirty="0" smtClean="0">
                <a:latin typeface="Calibri" panose="020F0502020204030204" pitchFamily="34" charset="0"/>
              </a:rPr>
              <a:t>ATT = durchschnittlicher kausaler Effekt höherer Bildung auf das Einkommen für</a:t>
            </a:r>
            <a:r>
              <a:rPr lang="de-DE" altLang="de-DE" dirty="0" smtClean="0">
                <a:latin typeface="Calibri" panose="020F0502020204030204" pitchFamily="34" charset="0"/>
              </a:rPr>
              <a:t> höher gebildete Personen </a:t>
            </a:r>
            <a:r>
              <a:rPr lang="de-DE" altLang="de-DE" b="1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(=am meisten interessierender Effekt)</a:t>
            </a:r>
            <a:endParaRPr lang="de-DE" altLang="de-DE" sz="1800" b="1" i="1" dirty="0" smtClean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33400" y="3151255"/>
            <a:ext cx="78486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dirty="0" smtClean="0">
                <a:latin typeface="Calibri" panose="020F0502020204030204" pitchFamily="34" charset="0"/>
              </a:rPr>
              <a:t>ATNT = durchschnittlicher kausaler Effekt höherer Bildung auf das Einkommen für</a:t>
            </a:r>
            <a:r>
              <a:rPr lang="de-DE" altLang="de-DE" dirty="0" smtClean="0">
                <a:latin typeface="Calibri" panose="020F0502020204030204" pitchFamily="34" charset="0"/>
              </a:rPr>
              <a:t> niedrig gebildete Personen</a:t>
            </a:r>
            <a:r>
              <a:rPr lang="de-DE" altLang="de-DE" b="1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de-DE" b="1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(=hypothetische Situation)</a:t>
            </a:r>
            <a:endParaRPr lang="de-DE" altLang="de-DE" sz="1800" b="1" i="1" dirty="0" smtClean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33400" y="4495800"/>
            <a:ext cx="78486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dirty="0" smtClean="0">
                <a:latin typeface="Calibri" panose="020F0502020204030204" pitchFamily="34" charset="0"/>
              </a:rPr>
              <a:t>ATE = durchschnittlicher kausaler Effekt höherer Bildung auf das Einkommen </a:t>
            </a:r>
            <a:r>
              <a:rPr lang="de-DE" altLang="de-DE" sz="1800" b="1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(=Durchschnittsbildung über alle Gruppen)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3.5. Spezifische Annahmen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23068" y="1229547"/>
            <a:ext cx="7926387" cy="334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1755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(i) Spezifische Annahme: Manipulierbarkeit des “Treatment”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dirty="0" smtClean="0">
                <a:latin typeface="Calibri" panose="020F0502020204030204" pitchFamily="34" charset="0"/>
              </a:rPr>
              <a:t>Das Treatment muss manipulierbar sein (Holland 1986), d.h. 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ein Treatment ist ein Ereignis, dessen Auftreten beeinflussbar ist (Idee eines Zuweisungsprozesses), so dass eine Vorstellung der Situation möglich ist, was passiert wäre, wenn das Ereignis nicht eingetreten wäre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Analogie zum Experiment: “Treatment”=“Behandlung/Stimulus/Ursache”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ein explizites Modell des Manipulationsmechanismus ist notwendig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23068" y="1197888"/>
            <a:ext cx="792638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1755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(i) Spezifische Annahme: Manipulierbarkeit des “Treatment” </a:t>
            </a:r>
            <a:r>
              <a:rPr lang="de-DE" altLang="de-DE" b="1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(Forts.)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de-DE" altLang="de-DE" dirty="0" smtClean="0">
                <a:latin typeface="Calibri" panose="020F0502020204030204" pitchFamily="34" charset="0"/>
              </a:rPr>
              <a:t>Problemfall von “Attributen”: Sind Attribute, wie z.B. Geschlecht, Alter, Ethnizität etc. auch “manipulierbar”?</a:t>
            </a:r>
          </a:p>
          <a:p>
            <a:pPr marL="285750" lvl="1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Nein: </a:t>
            </a:r>
            <a:r>
              <a:rPr lang="de-DE" altLang="de-DE" dirty="0" smtClean="0">
                <a:latin typeface="Calibri" panose="020F0502020204030204" pitchFamily="34" charset="0"/>
              </a:rPr>
              <a:t>Aus Perspektive der Statistik/Kausalanalyse ist bei Attributen die Analogie zur experimentellen Sprache nicht angebracht </a:t>
            </a:r>
          </a:p>
          <a:p>
            <a:pPr marL="654050" lvl="3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sz="1400" i="1" dirty="0" smtClean="0">
                <a:latin typeface="Calibri" panose="020F0502020204030204" pitchFamily="34" charset="0"/>
              </a:rPr>
              <a:t>Holland (1986): z.B. Geschlecht als Treatment: Manipulation des Geschlechts möglich, aber dann wäre die Person nicht mehr die ursprüngliche Person</a:t>
            </a:r>
          </a:p>
          <a:p>
            <a:pPr marL="285750" lvl="1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Ja: </a:t>
            </a:r>
            <a:r>
              <a:rPr lang="de-DE" altLang="de-DE" dirty="0" smtClean="0">
                <a:latin typeface="Calibri" panose="020F0502020204030204" pitchFamily="34" charset="0"/>
              </a:rPr>
              <a:t>Aus Perspektive der Sozialwissenschaftlichen können Attribute als “Ursache” gesehen werden,</a:t>
            </a:r>
          </a:p>
          <a:p>
            <a:pPr marL="711200" lvl="2" indent="-347663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de-DE" altLang="de-DE" sz="1400" dirty="0" smtClean="0">
                <a:latin typeface="Calibri" panose="020F0502020204030204" pitchFamily="34" charset="0"/>
              </a:rPr>
              <a:t>da sie vermittelnde Mechanismen auslösen und damit real existierende soziale Phänomene (“Effekte”) erzeugen</a:t>
            </a:r>
          </a:p>
          <a:p>
            <a:pPr marL="711200" lvl="2" indent="-347663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de-DE" altLang="de-DE" sz="1400" dirty="0" smtClean="0">
                <a:latin typeface="Calibri" panose="020F0502020204030204" pitchFamily="34" charset="0"/>
              </a:rPr>
              <a:t>oder durch geschickte </a:t>
            </a:r>
            <a:r>
              <a:rPr lang="de-DE" altLang="de-DE" sz="1400" dirty="0" err="1" smtClean="0">
                <a:latin typeface="Calibri" panose="020F0502020204030204" pitchFamily="34" charset="0"/>
              </a:rPr>
              <a:t>Umdefinition</a:t>
            </a:r>
            <a:r>
              <a:rPr lang="de-DE" altLang="de-DE" sz="1400" dirty="0" smtClean="0">
                <a:latin typeface="Calibri" panose="020F0502020204030204" pitchFamily="34" charset="0"/>
              </a:rPr>
              <a:t>: z.B. Betrachtung des “Gender”-Effekts statt des biologischen </a:t>
            </a:r>
            <a:r>
              <a:rPr lang="de-DE" altLang="de-DE" sz="1400" dirty="0" err="1" smtClean="0">
                <a:latin typeface="Calibri" panose="020F0502020204030204" pitchFamily="34" charset="0"/>
              </a:rPr>
              <a:t>Geschlechteffekts</a:t>
            </a:r>
            <a:r>
              <a:rPr lang="de-DE" altLang="de-DE" sz="1400" dirty="0" smtClean="0">
                <a:latin typeface="Calibri" panose="020F0502020204030204" pitchFamily="34" charset="0"/>
              </a:rPr>
              <a:t> (</a:t>
            </a:r>
            <a:r>
              <a:rPr lang="de-DE" altLang="de-DE" sz="1400" dirty="0" err="1" smtClean="0">
                <a:latin typeface="Calibri" panose="020F0502020204030204" pitchFamily="34" charset="0"/>
              </a:rPr>
              <a:t>Goldthorpe</a:t>
            </a:r>
            <a:r>
              <a:rPr lang="de-DE" altLang="de-DE" sz="1400" dirty="0" smtClean="0">
                <a:latin typeface="Calibri" panose="020F0502020204030204" pitchFamily="34" charset="0"/>
              </a:rPr>
              <a:t> 2001)</a:t>
            </a: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3.5. Spezifische Annahmen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3.5. Spezifische Annahmen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23068" y="1229547"/>
            <a:ext cx="7926387" cy="132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1755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(ii</a:t>
            </a:r>
            <a:r>
              <a:rPr lang="en-GB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) </a:t>
            </a:r>
            <a:r>
              <a:rPr lang="en-GB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Stable </a:t>
            </a:r>
            <a:r>
              <a:rPr lang="en-GB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Unit Treatment Value Assumption (SUTVA) (Rubin 1980, 1986)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dirty="0" smtClean="0">
                <a:latin typeface="Calibri" panose="020F0502020204030204" pitchFamily="34" charset="0"/>
              </a:rPr>
              <a:t>Treatment einer Person beeinflusst nicht die potentiellen Outcomes der anderen Personen (und umgekehrt)</a:t>
            </a:r>
            <a:endParaRPr lang="de-DE" altLang="de-DE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3962400"/>
            <a:ext cx="7926387" cy="155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1755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dirty="0" smtClean="0">
                <a:latin typeface="Calibri" panose="020F0502020204030204" pitchFamily="34" charset="0"/>
              </a:rPr>
              <a:t>Annahme verletzt bei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de-DE" altLang="de-DE" dirty="0" smtClean="0">
                <a:latin typeface="Calibri" panose="020F0502020204030204" pitchFamily="34" charset="0"/>
              </a:rPr>
              <a:t>Interaktionseffekten zwischen Treatments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de-DE" altLang="de-DE" dirty="0" smtClean="0">
                <a:latin typeface="Calibri" panose="020F0502020204030204" pitchFamily="34" charset="0"/>
              </a:rPr>
              <a:t>allgemeinen Gleichgewichtseffekten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graphicFrame>
        <p:nvGraphicFramePr>
          <p:cNvPr id="2" name="Objek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07115057"/>
              </p:ext>
            </p:extLst>
          </p:nvPr>
        </p:nvGraphicFramePr>
        <p:xfrm>
          <a:off x="2355850" y="2971800"/>
          <a:ext cx="22971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Formel" r:id="rId3" imgW="1269720" imgH="253800" progId="Equation.3">
                  <p:embed/>
                </p:oleObj>
              </mc:Choice>
              <mc:Fallback>
                <p:oleObj name="Formel" r:id="rId3" imgW="1269720" imgH="253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971800"/>
                        <a:ext cx="22971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7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en-US" altLang="de-DE" sz="3000" dirty="0">
                <a:solidFill>
                  <a:schemeClr val="bg1"/>
                </a:solidFill>
                <a:latin typeface="Calibri" pitchFamily="34" charset="0"/>
              </a:rPr>
              <a:t>(1)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Experimentelle vs. nichtexperimentelle Designs</a:t>
            </a:r>
            <a:endParaRPr lang="en-US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 - </a:t>
            </a:r>
            <a:fld id="{40E25256-402A-4E9C-B027-7C4448BD9B3E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Experimentelle vs. nichtexperimentelle Designs</a:t>
            </a:r>
            <a:endParaRPr lang="de-DE" altLang="de-DE" sz="1400" dirty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(4) Der naive Schätzer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naive Schätzer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9750" y="1187450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de-DE" altLang="en-US" sz="1800" b="1" dirty="0" err="1" smtClean="0">
                <a:solidFill>
                  <a:srgbClr val="0033CC"/>
                </a:solidFill>
                <a:latin typeface="Calibri" pitchFamily="34" charset="0"/>
              </a:rPr>
              <a:t>Ignorability</a:t>
            </a:r>
            <a:r>
              <a:rPr lang="de-DE" altLang="en-US" sz="1800" b="1" dirty="0" smtClean="0">
                <a:solidFill>
                  <a:srgbClr val="0033CC"/>
                </a:solidFill>
                <a:latin typeface="Calibri" pitchFamily="34" charset="0"/>
              </a:rPr>
              <a:t>-Annahme:</a:t>
            </a:r>
            <a:endParaRPr lang="de-DE" altLang="en-US" sz="1800" b="1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84213" y="3358277"/>
            <a:ext cx="77057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itchFamily="34" charset="0"/>
              </a:rPr>
              <a:t>Y</a:t>
            </a:r>
            <a:r>
              <a:rPr lang="de-DE" altLang="en-US" sz="1800" baseline="30000" dirty="0" smtClean="0">
                <a:latin typeface="Calibri" pitchFamily="34" charset="0"/>
              </a:rPr>
              <a:t>0</a:t>
            </a:r>
            <a:r>
              <a:rPr lang="de-DE" altLang="en-US" sz="1800" dirty="0" smtClean="0">
                <a:latin typeface="Calibri" pitchFamily="34" charset="0"/>
              </a:rPr>
              <a:t>, Y</a:t>
            </a:r>
            <a:r>
              <a:rPr lang="de-DE" altLang="en-US" sz="1800" baseline="30000" dirty="0" smtClean="0">
                <a:latin typeface="Calibri" pitchFamily="34" charset="0"/>
              </a:rPr>
              <a:t>1</a:t>
            </a:r>
            <a:r>
              <a:rPr lang="de-DE" altLang="en-US" sz="1800" dirty="0" smtClean="0">
                <a:latin typeface="Calibri" pitchFamily="34" charset="0"/>
              </a:rPr>
              <a:t>: potenzielle Outcomes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itchFamily="34" charset="0"/>
              </a:rPr>
              <a:t>D: Treatment 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Treatment-Status D ist unabhängig von den potentiellen Outcomes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en-US" sz="1800" b="1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ACHTUNG: In Querschnittsdesigns ist die </a:t>
            </a:r>
            <a:r>
              <a:rPr lang="de-DE" altLang="en-US" sz="1800" b="1" dirty="0" err="1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Ignorability</a:t>
            </a:r>
            <a:r>
              <a:rPr lang="de-DE" altLang="en-US" sz="1800" b="1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-Annahme nicht erfüllt (wegen fehlender Randomisierung), da sich Personen in das Treatment selbstselektieren  Verzerrung des naiven Schätzers!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4.1. Verletzung der  </a:t>
            </a: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Ignorability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-Annahme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naive Schätzer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graphicFrame>
        <p:nvGraphicFramePr>
          <p:cNvPr id="3" name="Objek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59571062"/>
              </p:ext>
            </p:extLst>
          </p:nvPr>
        </p:nvGraphicFramePr>
        <p:xfrm>
          <a:off x="762000" y="1828800"/>
          <a:ext cx="38100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Formel" r:id="rId3" imgW="2095200" imgH="761760" progId="Equation.3">
                  <p:embed/>
                </p:oleObj>
              </mc:Choice>
              <mc:Fallback>
                <p:oleObj name="Formel" r:id="rId3" imgW="2095200" imgH="76176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3810000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6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1120170"/>
            <a:ext cx="7705725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de-DE" altLang="en-US" sz="1800" dirty="0" smtClean="0">
                <a:latin typeface="Calibri" pitchFamily="34" charset="0"/>
              </a:rPr>
              <a:t>Im Querschnittsdesign gilt, dass der </a:t>
            </a:r>
            <a:r>
              <a:rPr lang="de-DE" altLang="en-US" sz="1800" b="1" dirty="0" err="1" smtClean="0">
                <a:solidFill>
                  <a:srgbClr val="0033CC"/>
                </a:solidFill>
                <a:latin typeface="Calibri" pitchFamily="34" charset="0"/>
              </a:rPr>
              <a:t>naïve</a:t>
            </a:r>
            <a:r>
              <a:rPr lang="de-DE" altLang="en-US" sz="1800" b="1" dirty="0" smtClean="0">
                <a:solidFill>
                  <a:srgbClr val="0033CC"/>
                </a:solidFill>
                <a:latin typeface="Calibri" pitchFamily="34" charset="0"/>
              </a:rPr>
              <a:t> Schätzer</a:t>
            </a:r>
            <a:r>
              <a:rPr lang="de-DE" altLang="en-US" sz="1800" dirty="0" smtClean="0">
                <a:latin typeface="Calibri" pitchFamily="34" charset="0"/>
              </a:rPr>
              <a:t>, der sich als Differenz der beobachtbaren Outcomes ergibt, </a:t>
            </a:r>
            <a:r>
              <a:rPr lang="de-DE" altLang="en-US" sz="1800" b="1" u="sng" dirty="0" smtClean="0">
                <a:solidFill>
                  <a:srgbClr val="FF0000"/>
                </a:solidFill>
                <a:latin typeface="Calibri" pitchFamily="34" charset="0"/>
              </a:rPr>
              <a:t>nicht</a:t>
            </a:r>
            <a:r>
              <a:rPr lang="de-DE" altLang="en-US" sz="18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altLang="en-US" sz="1800" dirty="0" smtClean="0">
                <a:latin typeface="Calibri" pitchFamily="34" charset="0"/>
              </a:rPr>
              <a:t>identisch zum kausalen Effekt (hier: ATT) ist:</a:t>
            </a:r>
            <a:endParaRPr lang="de-DE" altLang="en-US" sz="1800" dirty="0">
              <a:latin typeface="Calibri" pitchFamily="34" charset="0"/>
            </a:endParaRP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36041"/>
              </p:ext>
            </p:extLst>
          </p:nvPr>
        </p:nvGraphicFramePr>
        <p:xfrm>
          <a:off x="1041187" y="2286000"/>
          <a:ext cx="555811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2" name="Formel" r:id="rId3" imgW="3009600" imgH="1155600" progId="Equation.3">
                  <p:embed/>
                </p:oleObj>
              </mc:Choice>
              <mc:Fallback>
                <p:oleObj name="Formel" r:id="rId3" imgW="300960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187" y="2286000"/>
                        <a:ext cx="5558117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4.2. Verzerrung des naiven Schätzer bzgl. ATT </a:t>
            </a: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naive Schätzer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graphicFrame>
        <p:nvGraphicFramePr>
          <p:cNvPr id="2" name="Objek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21656212"/>
              </p:ext>
            </p:extLst>
          </p:nvPr>
        </p:nvGraphicFramePr>
        <p:xfrm>
          <a:off x="533400" y="5105400"/>
          <a:ext cx="7143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3" name="Formel" r:id="rId5" imgW="3632040" imgH="406080" progId="Equation.3">
                  <p:embed/>
                </p:oleObj>
              </mc:Choice>
              <mc:Fallback>
                <p:oleObj name="Formel" r:id="rId5" imgW="3632040" imgH="40608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71437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4648200"/>
            <a:ext cx="7705725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de-DE" altLang="de-DE" sz="1800" b="1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Bias-Dekomposition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des naiven Schätzers bzgl. des ATT: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33400" y="6093023"/>
            <a:ext cx="8305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i="1" dirty="0" smtClean="0">
                <a:solidFill>
                  <a:srgbClr val="0033CC"/>
                </a:solidFill>
                <a:latin typeface="Calibri" pitchFamily="34" charset="0"/>
              </a:rPr>
              <a:t>„</a:t>
            </a:r>
            <a:r>
              <a:rPr lang="de-DE" sz="1400" b="1" i="1" dirty="0" err="1">
                <a:solidFill>
                  <a:srgbClr val="0033CC"/>
                </a:solidFill>
                <a:latin typeface="Calibri" pitchFamily="34" charset="0"/>
              </a:rPr>
              <a:t>baseline</a:t>
            </a:r>
            <a:r>
              <a:rPr lang="de-DE" sz="1400" b="1" i="1" dirty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de-DE" sz="1400" b="1" i="1" dirty="0" err="1" smtClean="0">
                <a:solidFill>
                  <a:srgbClr val="0033CC"/>
                </a:solidFill>
                <a:latin typeface="Calibri" pitchFamily="34" charset="0"/>
              </a:rPr>
              <a:t>differences</a:t>
            </a:r>
            <a:r>
              <a:rPr lang="de-DE" sz="1400" b="1" i="1" dirty="0" smtClean="0">
                <a:solidFill>
                  <a:srgbClr val="0033CC"/>
                </a:solidFill>
                <a:latin typeface="Calibri" pitchFamily="34" charset="0"/>
              </a:rPr>
              <a:t>“:</a:t>
            </a:r>
            <a:r>
              <a:rPr lang="de-DE" sz="1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1400" i="1" dirty="0">
                <a:latin typeface="Calibri" pitchFamily="34" charset="0"/>
                <a:cs typeface="Calibri" pitchFamily="34" charset="0"/>
              </a:rPr>
              <a:t>Unterschied zwischen Treatment- und Control-Gruppe in Abwesenheit des </a:t>
            </a:r>
            <a:r>
              <a:rPr lang="de-DE" sz="1400" i="1" dirty="0" smtClean="0">
                <a:latin typeface="Calibri" pitchFamily="34" charset="0"/>
                <a:cs typeface="Calibri" pitchFamily="34" charset="0"/>
              </a:rPr>
              <a:t>Treatments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28127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863826"/>
              </p:ext>
            </p:extLst>
          </p:nvPr>
        </p:nvGraphicFramePr>
        <p:xfrm>
          <a:off x="1143000" y="2220911"/>
          <a:ext cx="6783388" cy="3013613"/>
        </p:xfrm>
        <a:graphic>
          <a:graphicData uri="http://schemas.openxmlformats.org/drawingml/2006/table">
            <a:tbl>
              <a:tblPr/>
              <a:tblGrid>
                <a:gridCol w="2260600"/>
                <a:gridCol w="2262188"/>
                <a:gridCol w="2260600"/>
              </a:tblGrid>
              <a:tr h="961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E(Y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E(Y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62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D=0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E(Y</a:t>
                      </a:r>
                      <a:r>
                        <a:rPr kumimoji="0" lang="de-DE" altLang="de-DE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|D=0)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=beobachtbar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E(Y</a:t>
                      </a:r>
                      <a:r>
                        <a:rPr kumimoji="0" lang="de-DE" altLang="de-DE" sz="1800" b="0" i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de-DE" altLang="de-DE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|D=0)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unbeobachtar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1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D=1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E(Y</a:t>
                      </a:r>
                      <a:r>
                        <a:rPr kumimoji="0" lang="de-DE" altLang="de-DE" sz="1800" b="0" i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de-DE" altLang="de-DE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|D=1)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unbeobachtbar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E(Y</a:t>
                      </a:r>
                      <a:r>
                        <a:rPr kumimoji="0" lang="de-DE" altLang="de-DE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|D=1)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=beobachtbar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uppieren 2"/>
          <p:cNvGrpSpPr/>
          <p:nvPr/>
        </p:nvGrpSpPr>
        <p:grpSpPr>
          <a:xfrm>
            <a:off x="2993075" y="3530777"/>
            <a:ext cx="5922325" cy="2565223"/>
            <a:chOff x="2993075" y="3530777"/>
            <a:chExt cx="5922325" cy="2565223"/>
          </a:xfrm>
        </p:grpSpPr>
        <p:sp>
          <p:nvSpPr>
            <p:cNvPr id="5" name="Ellipse 4"/>
            <p:cNvSpPr/>
            <p:nvPr/>
          </p:nvSpPr>
          <p:spPr>
            <a:xfrm rot="1354060">
              <a:off x="2993075" y="3530777"/>
              <a:ext cx="5147839" cy="12492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7620000" y="544966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Naiver Schätzer</a:t>
              </a:r>
              <a:endParaRPr lang="de-DE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352800" y="4114800"/>
            <a:ext cx="5219700" cy="1219200"/>
            <a:chOff x="3352800" y="4114800"/>
            <a:chExt cx="5219700" cy="1219200"/>
          </a:xfrm>
        </p:grpSpPr>
        <p:sp>
          <p:nvSpPr>
            <p:cNvPr id="15" name="Ellipse 14"/>
            <p:cNvSpPr/>
            <p:nvPr/>
          </p:nvSpPr>
          <p:spPr>
            <a:xfrm rot="5400000">
              <a:off x="5029200" y="2438400"/>
              <a:ext cx="1219200" cy="4572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924800" y="44196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ATT</a:t>
              </a:r>
              <a:endParaRPr lang="de-DE" b="1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33400" y="1120170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de-DE" altLang="en-US" sz="1800" dirty="0" smtClean="0">
                <a:latin typeface="Calibri" pitchFamily="34" charset="0"/>
              </a:rPr>
              <a:t>Naiver Schätzer und ATT im Vergleich:</a:t>
            </a:r>
            <a:endParaRPr lang="de-DE" altLang="en-US" sz="1800" dirty="0">
              <a:latin typeface="Calibri" pitchFamily="34" charset="0"/>
            </a:endParaRP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naive Schätzer</a:t>
            </a:r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4.2.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Verzerrung des naiven Schätzer bzgl. ATT</a:t>
            </a:r>
            <a:endParaRPr lang="de-DE" altLang="de-DE" sz="3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4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657626"/>
              </p:ext>
            </p:extLst>
          </p:nvPr>
        </p:nvGraphicFramePr>
        <p:xfrm>
          <a:off x="228601" y="1752600"/>
          <a:ext cx="5943600" cy="3477559"/>
        </p:xfrm>
        <a:graphic>
          <a:graphicData uri="http://schemas.openxmlformats.org/drawingml/2006/table">
            <a:tbl>
              <a:tblPr/>
              <a:tblGrid>
                <a:gridCol w="1980736"/>
                <a:gridCol w="1982128"/>
                <a:gridCol w="1980736"/>
              </a:tblGrid>
              <a:tr h="1395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(Einkommen, das man im Zustand niedriger Bildung erwerben würde)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(Einkommen, das man im Zustand hoher Bildung erwerben würde)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4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(niedrige Bildung)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10 €/h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20 €/h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80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(hohe Bildung)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15 €/h</a:t>
                      </a:r>
                      <a:endParaRPr kumimoji="0" lang="de-DE" altLang="de-DE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30 €/h</a:t>
                      </a:r>
                      <a:endParaRPr kumimoji="0" lang="de-DE" altLang="de-DE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28600" y="1104900"/>
            <a:ext cx="7999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de-DE" altLang="de-DE" i="1" u="sng" dirty="0" smtClean="0">
                <a:latin typeface="Calibri" panose="020F0502020204030204" pitchFamily="34" charset="0"/>
              </a:rPr>
              <a:t>Beispiel: Effekt von hoher Bildung auf Einkommen:</a:t>
            </a:r>
            <a:endParaRPr lang="de-DE" altLang="de-DE" i="1" u="sng" baseline="30000" dirty="0">
              <a:latin typeface="Calibri" panose="020F0502020204030204" pitchFamily="34" charset="0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667000" y="3276600"/>
            <a:ext cx="1143000" cy="198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04800" y="5334000"/>
            <a:ext cx="6096000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„</a:t>
            </a:r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Baseline-Unterschiede“: 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Es gibt konfundierende Drittvariablen, die bewirken, dass sich die Treatment- und die Kontrollgruppe bereits im Einkommen Y0 unterscheiden</a:t>
            </a:r>
          </a:p>
          <a:p>
            <a:r>
              <a:rPr lang="de-DE" sz="14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Bsp.: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Treatment-Gruppe grundsätzlich motivierter (=X2), was sich in einem höheren Einkommen Y0 zeigen würde</a:t>
            </a:r>
            <a:endParaRPr lang="de-DE" sz="1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6579483" y="3386522"/>
            <a:ext cx="86713" cy="12270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8595561" y="3386522"/>
            <a:ext cx="86713" cy="12270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335112" y="3048000"/>
            <a:ext cx="16658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cs typeface="Arial" charset="0"/>
              </a:rPr>
              <a:t>D: hohe Bildung</a:t>
            </a:r>
            <a:endParaRPr lang="de-DE" altLang="de-DE" sz="1400" dirty="0">
              <a:latin typeface="Calibri" pitchFamily="34" charset="0"/>
              <a:cs typeface="Arial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848600" y="3048000"/>
            <a:ext cx="1295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cs typeface="Arial" charset="0"/>
              </a:rPr>
              <a:t>Y: Einkommen</a:t>
            </a:r>
            <a:endParaRPr lang="de-DE" altLang="de-DE" sz="1400" dirty="0">
              <a:latin typeface="Calibri" pitchFamily="34" charset="0"/>
              <a:cs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622839" y="3447874"/>
            <a:ext cx="199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620039" y="3509226"/>
            <a:ext cx="997200" cy="67487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6666196" y="3509226"/>
            <a:ext cx="953843" cy="67487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6705600" y="4184096"/>
            <a:ext cx="19588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smtClean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X2:Motivation</a:t>
            </a:r>
            <a:endParaRPr lang="de-DE" altLang="de-DE" sz="1400" dirty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7576683" y="4122744"/>
            <a:ext cx="86713" cy="122704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2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naive Schätzer</a:t>
            </a:r>
          </a:p>
        </p:txBody>
      </p:sp>
      <p:sp>
        <p:nvSpPr>
          <p:cNvPr id="2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4.2.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Verzerrung des naiven Schätzer bzgl. ATT</a:t>
            </a:r>
            <a:endParaRPr lang="de-DE" altLang="de-DE" sz="3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33400" y="1203325"/>
            <a:ext cx="7705725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Bias-Dekomposition des naiven Schätzers bzgl. des ATE (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Winship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/Morgan 1999):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58800" y="3962400"/>
            <a:ext cx="7848600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de-DE" b="1" dirty="0" smtClean="0">
                <a:solidFill>
                  <a:srgbClr val="0033CC"/>
                </a:solidFill>
                <a:latin typeface="Calibri" pitchFamily="34" charset="0"/>
              </a:rPr>
              <a:t>„</a:t>
            </a:r>
            <a:r>
              <a:rPr lang="de-DE" b="1" dirty="0" err="1">
                <a:solidFill>
                  <a:srgbClr val="0033CC"/>
                </a:solidFill>
                <a:latin typeface="Calibri" pitchFamily="34" charset="0"/>
              </a:rPr>
              <a:t>baseline</a:t>
            </a:r>
            <a:r>
              <a:rPr lang="de-DE" b="1" dirty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de-DE" b="1" dirty="0" err="1" smtClean="0">
                <a:solidFill>
                  <a:srgbClr val="0033CC"/>
                </a:solidFill>
                <a:latin typeface="Calibri" pitchFamily="34" charset="0"/>
              </a:rPr>
              <a:t>differences</a:t>
            </a:r>
            <a:r>
              <a:rPr lang="de-DE" b="1" dirty="0" smtClean="0">
                <a:solidFill>
                  <a:srgbClr val="0033CC"/>
                </a:solidFill>
                <a:latin typeface="Calibri" pitchFamily="34" charset="0"/>
              </a:rPr>
              <a:t>“: 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Unterschied </a:t>
            </a:r>
            <a:r>
              <a:rPr lang="de-DE" dirty="0">
                <a:latin typeface="Calibri" pitchFamily="34" charset="0"/>
                <a:cs typeface="Calibri" pitchFamily="34" charset="0"/>
              </a:rPr>
              <a:t>zwischen Treatment- und Control-Gruppe 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in Abwesenheit </a:t>
            </a:r>
            <a:r>
              <a:rPr lang="de-DE" dirty="0">
                <a:latin typeface="Calibri" pitchFamily="34" charset="0"/>
                <a:cs typeface="Calibri" pitchFamily="34" charset="0"/>
              </a:rPr>
              <a:t>des 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Treatments</a:t>
            </a:r>
            <a:endParaRPr lang="de-DE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endParaRPr lang="de-DE" b="1" dirty="0" smtClean="0">
              <a:solidFill>
                <a:srgbClr val="0033CC"/>
              </a:solidFill>
              <a:latin typeface="Calibri" pitchFamily="34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de-DE" b="1" dirty="0" smtClean="0">
                <a:solidFill>
                  <a:srgbClr val="0033CC"/>
                </a:solidFill>
                <a:latin typeface="Calibri" pitchFamily="34" charset="0"/>
              </a:rPr>
              <a:t>„</a:t>
            </a:r>
            <a:r>
              <a:rPr lang="de-DE" b="1" dirty="0" err="1">
                <a:solidFill>
                  <a:srgbClr val="0033CC"/>
                </a:solidFill>
                <a:latin typeface="Calibri" pitchFamily="34" charset="0"/>
              </a:rPr>
              <a:t>causal</a:t>
            </a:r>
            <a:r>
              <a:rPr lang="de-DE" b="1" dirty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0033CC"/>
                </a:solidFill>
                <a:latin typeface="Calibri" pitchFamily="34" charset="0"/>
              </a:rPr>
              <a:t>effect</a:t>
            </a:r>
            <a:r>
              <a:rPr lang="de-DE" b="1" dirty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0033CC"/>
                </a:solidFill>
                <a:latin typeface="Calibri" pitchFamily="34" charset="0"/>
              </a:rPr>
              <a:t>heterogeneity</a:t>
            </a:r>
            <a:r>
              <a:rPr lang="de-DE" b="1" dirty="0" smtClean="0">
                <a:solidFill>
                  <a:srgbClr val="0033CC"/>
                </a:solidFill>
                <a:latin typeface="Calibri" pitchFamily="34" charset="0"/>
              </a:rPr>
              <a:t>“: 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Unterschied </a:t>
            </a:r>
            <a:r>
              <a:rPr lang="de-DE" dirty="0">
                <a:latin typeface="Calibri" pitchFamily="34" charset="0"/>
                <a:cs typeface="Calibri" pitchFamily="34" charset="0"/>
              </a:rPr>
              <a:t>des Kausaleffekts zwischen Treatment- und 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Control-Gruppe</a:t>
            </a:r>
            <a:endParaRPr lang="de-DE" b="1" dirty="0">
              <a:solidFill>
                <a:srgbClr val="0033CC"/>
              </a:solidFill>
              <a:latin typeface="Calibri" pitchFamily="34" charset="0"/>
            </a:endParaRPr>
          </a:p>
        </p:txBody>
      </p:sp>
      <p:graphicFrame>
        <p:nvGraphicFramePr>
          <p:cNvPr id="46085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730640"/>
              </p:ext>
            </p:extLst>
          </p:nvPr>
        </p:nvGraphicFramePr>
        <p:xfrm>
          <a:off x="765175" y="1917700"/>
          <a:ext cx="7470775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Formel" r:id="rId3" imgW="3886200" imgH="838080" progId="Equation.3">
                  <p:embed/>
                </p:oleObj>
              </mc:Choice>
              <mc:Fallback>
                <p:oleObj name="Formel" r:id="rId3" imgW="3886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917700"/>
                        <a:ext cx="7470775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naive Schätzer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4.3.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Verzerrung des naiven Schätzer bzgl.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ATE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(5) </a:t>
            </a: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Directed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Acyclic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 Graphs (DAGs)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</p:spTree>
    <p:extLst>
      <p:ext uri="{BB962C8B-B14F-4D97-AF65-F5344CB8AC3E}">
        <p14:creationId xmlns:p14="http://schemas.microsoft.com/office/powerpoint/2010/main" val="15305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04800" y="1203325"/>
            <a:ext cx="8610600" cy="53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Pearl (2009) “</a:t>
            </a:r>
            <a:r>
              <a:rPr lang="de-DE" altLang="en-US" sz="1800" b="1" dirty="0" err="1" smtClean="0">
                <a:solidFill>
                  <a:srgbClr val="0000FF"/>
                </a:solidFill>
                <a:latin typeface="Calibri" pitchFamily="34" charset="0"/>
              </a:rPr>
              <a:t>Causality</a:t>
            </a: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: Models, </a:t>
            </a:r>
            <a:r>
              <a:rPr lang="de-DE" altLang="en-US" sz="1800" b="1" dirty="0" err="1" smtClean="0">
                <a:solidFill>
                  <a:srgbClr val="0000FF"/>
                </a:solidFill>
                <a:latin typeface="Calibri" pitchFamily="34" charset="0"/>
              </a:rPr>
              <a:t>Reasoning</a:t>
            </a: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altLang="en-US" sz="1800" b="1" dirty="0" err="1" smtClean="0">
                <a:solidFill>
                  <a:srgbClr val="0000FF"/>
                </a:solidFill>
                <a:latin typeface="Calibri" pitchFamily="34" charset="0"/>
              </a:rPr>
              <a:t>and</a:t>
            </a: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altLang="en-US" sz="1800" b="1" dirty="0" err="1" smtClean="0">
                <a:solidFill>
                  <a:srgbClr val="0000FF"/>
                </a:solidFill>
                <a:latin typeface="Calibri" pitchFamily="34" charset="0"/>
              </a:rPr>
              <a:t>Inference</a:t>
            </a: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”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Graphische Darstellung vermeidet eine komplexe Notation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Einfache Illustration von kausalen Beziehungen möglich, die nicht-parametrisch und voll interagiert sind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altLang="en-US" sz="1800" u="sng" dirty="0" smtClean="0">
              <a:latin typeface="Calibri" pitchFamily="34" charset="0"/>
              <a:sym typeface="Wingdings" pitchFamily="2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Notation und Definitionen: Knoten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Jeder Knoten (</a:t>
            </a:r>
            <a:r>
              <a:rPr lang="de-DE" altLang="en-US" sz="1800" dirty="0" err="1" smtClean="0">
                <a:latin typeface="Calibri" pitchFamily="34" charset="0"/>
                <a:sym typeface="Wingdings" pitchFamily="2" charset="2"/>
              </a:rPr>
              <a:t>node</a:t>
            </a: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) eines kausalen Graphen repräsentiert eine Zufallsvariable, die mit einem Buchstaben zu bezeichnen ist, z.B. A, B, C oder X1, X2,…, Y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Knoten, die ausgefüllt sind, repräsentieren beobachtbare Zufallsvariablen und Knoten, die nicht ausgefüllt sind, repräsentieren unbeobachtbare Zufallsvariablen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Zufallsvariablen können jede Form annehmen (diskret vs. Kontinuierlich)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de-DE" altLang="en-US" sz="18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GB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5.1. </a:t>
            </a:r>
            <a:r>
              <a:rPr lang="en-GB" altLang="de-DE" sz="3000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Notationen</a:t>
            </a:r>
            <a:r>
              <a:rPr lang="en-GB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und </a:t>
            </a:r>
            <a:r>
              <a:rPr lang="en-GB" altLang="de-DE" sz="3000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Definitionen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</p:spTree>
    <p:extLst>
      <p:ext uri="{BB962C8B-B14F-4D97-AF65-F5344CB8AC3E}">
        <p14:creationId xmlns:p14="http://schemas.microsoft.com/office/powerpoint/2010/main" val="36249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None/>
            </a:pPr>
            <a:r>
              <a:rPr lang="de-DE" altLang="de-DE" sz="1800" b="1" kern="120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Notation und </a:t>
            </a:r>
            <a:r>
              <a:rPr lang="de-DE" altLang="de-DE" sz="1800" b="1" kern="120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Definitionen: Pfeile</a:t>
            </a:r>
            <a:endParaRPr lang="de-DE" altLang="de-DE" sz="1800" b="1" i="1" kern="1200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Beziehungsstrukturen zwischen den Variablen werden durch gerichtete Pfeile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symbolisiert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de-DE" altLang="de-DE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Ein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Pfeil deutet das Vorliegen eines Effekts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an, der jegliche funktionale Form annehmen kann und kausale Effektheterogenität erlaubt.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lvl="1" indent="-3429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Wenn kein Pfeil zwischen zwei Variablen eingezeichnet ist, wird davon ausgegangen, dass es kein Effekt vorliegt.</a:t>
            </a:r>
          </a:p>
          <a:p>
            <a:pPr marL="342900" lvl="1" indent="-3429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Die Wirkungsrichtung wird durch die Pfeilrichtung postuliert.</a:t>
            </a:r>
          </a:p>
          <a:p>
            <a:pPr marL="342900" lvl="1" indent="-3429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Ein Pfeil ist von einer Variablen auf eine andere Variable eindeutig gerichtet.</a:t>
            </a:r>
          </a:p>
          <a:p>
            <a:pPr marL="342900" lvl="1" indent="-3429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Die Pfeilrichtung kann auf Basis statistischer Verfahren nur schwer erschlossen werden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 Eine theoretische Begründung der Wirkungsrichtung ist notwendig.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5.1.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Notationen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und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Definitionen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2296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60000"/>
              </a:spcAft>
              <a:buFontTx/>
              <a:buNone/>
            </a:pPr>
            <a:r>
              <a:rPr lang="de-DE" altLang="en-US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Idee </a:t>
            </a:r>
            <a:r>
              <a:rPr lang="de-DE" altLang="en-US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der theoriegeleiteten empirischen Sozialforschung: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95288" y="1433286"/>
            <a:ext cx="822960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7188" indent="-35718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Festlegung der Variablen (Knoten) erfolgt theoriegeleitet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Die Festlegung der Existenz von Pfeilen und der Pfeilrichtungen erfolgt theoriegeleitet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Anschließende empirische Überprüfung, ob die Datenstruktur die theoretische Vermutungen unterstützt oder nicht</a:t>
            </a:r>
          </a:p>
          <a:p>
            <a:pPr lvl="1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Empirische Ergebnisse müssen aus Sicht der vorher postulierten gerichteten Zusammenhangsstrukturen interpretiert werden</a:t>
            </a:r>
          </a:p>
          <a:p>
            <a:pPr lvl="1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ACHTUNG: Oftmals identische empirische Analyse trotz unterschiedlicher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unterstellter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gerichteter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Zusammenhangsstrukturen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 Folglich ist es nicht möglich auf Basis der empirischen Analysestruktur und der Analyseergebnisse eindeutig auf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die zugrundeliegende gerichteten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Zusammenhangsstruktur zu schließen</a:t>
            </a:r>
            <a:endParaRPr lang="de-DE" alt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5.2. Theoriegeleitete Vorgehensweise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1143000"/>
            <a:ext cx="8610600" cy="5334000"/>
          </a:xfrm>
        </p:spPr>
        <p:txBody>
          <a:bodyPr/>
          <a:lstStyle/>
          <a:p>
            <a:pPr marL="538163" indent="-538163" eaLnBrk="1" hangingPunct="1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Experimentelle Designs</a:t>
            </a:r>
            <a:r>
              <a:rPr lang="de-DE" altLang="en-US" sz="1800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altLang="en-US" sz="1800" dirty="0" smtClean="0">
                <a:latin typeface="Calibri" pitchFamily="34" charset="0"/>
              </a:rPr>
              <a:t>(zentrales Merkmal: Randomisierung) werden oftmals als das ideale Design für das Ziehen kausaler Schlüsse gesehen</a:t>
            </a:r>
          </a:p>
          <a:p>
            <a:pPr marL="538163" indent="-538163" eaLnBrk="1" hangingPunct="1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</a:rPr>
              <a:t>Allerdings sind in den Sozialwissenschaften experimentelle Designs häufig wegen </a:t>
            </a:r>
            <a:r>
              <a:rPr lang="de-DE" altLang="de-DE" sz="1800" b="1" dirty="0" smtClean="0">
                <a:solidFill>
                  <a:srgbClr val="0000FF"/>
                </a:solidFill>
                <a:latin typeface="Calibri" pitchFamily="34" charset="0"/>
              </a:rPr>
              <a:t>praktischer und ethischer Probleme </a:t>
            </a:r>
            <a:r>
              <a:rPr lang="de-DE" altLang="de-DE" sz="1800" dirty="0" smtClean="0">
                <a:latin typeface="Calibri" pitchFamily="34" charset="0"/>
              </a:rPr>
              <a:t>nicht implementierbar </a:t>
            </a:r>
            <a:r>
              <a:rPr lang="de-DE" altLang="en-US" sz="1800" dirty="0" smtClean="0">
                <a:latin typeface="Calibri" pitchFamily="34" charset="0"/>
              </a:rPr>
              <a:t>(</a:t>
            </a:r>
            <a:r>
              <a:rPr lang="de-DE" altLang="en-US" sz="1800" dirty="0" err="1" smtClean="0">
                <a:latin typeface="Calibri" pitchFamily="34" charset="0"/>
              </a:rPr>
              <a:t>Burtless</a:t>
            </a:r>
            <a:r>
              <a:rPr lang="de-DE" altLang="en-US" sz="1800" dirty="0" smtClean="0">
                <a:latin typeface="Calibri" pitchFamily="34" charset="0"/>
              </a:rPr>
              <a:t> 1995, de </a:t>
            </a:r>
            <a:r>
              <a:rPr lang="de-DE" altLang="en-US" sz="1800" dirty="0" err="1" smtClean="0">
                <a:latin typeface="Calibri" pitchFamily="34" charset="0"/>
              </a:rPr>
              <a:t>Vaus</a:t>
            </a:r>
            <a:r>
              <a:rPr lang="de-DE" altLang="en-US" sz="1800" dirty="0" smtClean="0">
                <a:latin typeface="Calibri" pitchFamily="34" charset="0"/>
              </a:rPr>
              <a:t> 2001)</a:t>
            </a:r>
          </a:p>
          <a:p>
            <a:pPr marL="538163" indent="-538163" eaLnBrk="1" hangingPunct="1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</a:rPr>
              <a:t>Auch Experimente können von </a:t>
            </a: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Problemen bezüglich der internen und der externen Validität</a:t>
            </a:r>
            <a:r>
              <a:rPr lang="de-DE" altLang="en-US" sz="1800" dirty="0" smtClean="0">
                <a:latin typeface="Calibri" pitchFamily="34" charset="0"/>
              </a:rPr>
              <a:t> betroffen </a:t>
            </a:r>
            <a:r>
              <a:rPr lang="de-DE" altLang="en-US" sz="1800" dirty="0">
                <a:latin typeface="Calibri" pitchFamily="34" charset="0"/>
              </a:rPr>
              <a:t>sein (</a:t>
            </a:r>
            <a:r>
              <a:rPr lang="de-DE" altLang="en-US" sz="1800" dirty="0" err="1">
                <a:latin typeface="Calibri" pitchFamily="34" charset="0"/>
              </a:rPr>
              <a:t>Burtless</a:t>
            </a:r>
            <a:r>
              <a:rPr lang="de-DE" altLang="en-US" sz="1800" dirty="0">
                <a:latin typeface="Calibri" pitchFamily="34" charset="0"/>
              </a:rPr>
              <a:t> 1995, de </a:t>
            </a:r>
            <a:r>
              <a:rPr lang="de-DE" altLang="en-US" sz="1800" dirty="0" err="1">
                <a:latin typeface="Calibri" pitchFamily="34" charset="0"/>
              </a:rPr>
              <a:t>Vaus</a:t>
            </a:r>
            <a:r>
              <a:rPr lang="de-DE" altLang="en-US" sz="1800" dirty="0">
                <a:latin typeface="Calibri" pitchFamily="34" charset="0"/>
              </a:rPr>
              <a:t> 2001)</a:t>
            </a:r>
            <a:endParaRPr lang="de-DE" altLang="en-US" sz="18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marL="538163" indent="-538163">
              <a:lnSpc>
                <a:spcPct val="125000"/>
              </a:lnSpc>
              <a:spcBef>
                <a:spcPct val="0"/>
              </a:spcBef>
              <a:spcAft>
                <a:spcPct val="750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</a:rPr>
              <a:t>Daher Verwendung </a:t>
            </a:r>
            <a:r>
              <a:rPr lang="de-DE" altLang="de-DE" sz="1800" b="1" dirty="0" smtClean="0">
                <a:solidFill>
                  <a:srgbClr val="0000FF"/>
                </a:solidFill>
                <a:latin typeface="Calibri" pitchFamily="34" charset="0"/>
              </a:rPr>
              <a:t>nicht-experimenteller Methoden </a:t>
            </a:r>
            <a:r>
              <a:rPr lang="de-DE" altLang="de-DE" sz="1800" dirty="0" smtClean="0">
                <a:latin typeface="Calibri" pitchFamily="34" charset="0"/>
              </a:rPr>
              <a:t>der Kausalanalyse auf Basis von Beobachtungsdaten</a:t>
            </a:r>
          </a:p>
          <a:p>
            <a:pPr marL="538163" indent="-538163">
              <a:lnSpc>
                <a:spcPct val="125000"/>
              </a:lnSpc>
              <a:spcBef>
                <a:spcPct val="0"/>
              </a:spcBef>
              <a:spcAft>
                <a:spcPct val="750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</a:rPr>
              <a:t>Probleme nicht-experimenteller Daten (</a:t>
            </a:r>
            <a:r>
              <a:rPr lang="de-DE" altLang="de-DE" sz="1800" dirty="0" err="1" smtClean="0">
                <a:latin typeface="Calibri" pitchFamily="34" charset="0"/>
              </a:rPr>
              <a:t>Winship</a:t>
            </a:r>
            <a:r>
              <a:rPr lang="de-DE" altLang="de-DE" sz="1800" dirty="0" smtClean="0">
                <a:latin typeface="Calibri" pitchFamily="34" charset="0"/>
              </a:rPr>
              <a:t> &amp; Morgan, 1999):</a:t>
            </a:r>
          </a:p>
          <a:p>
            <a:pPr marL="1250950" lvl="1" indent="-533400">
              <a:lnSpc>
                <a:spcPct val="125000"/>
              </a:lnSpc>
              <a:spcBef>
                <a:spcPct val="0"/>
              </a:spcBef>
              <a:spcAft>
                <a:spcPct val="750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DE" altLang="de-DE" sz="1800" b="1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+mn-cs"/>
                <a:sym typeface="Wingdings" pitchFamily="2" charset="2"/>
              </a:rPr>
              <a:t>nicht-zufällige Selektion</a:t>
            </a:r>
          </a:p>
          <a:p>
            <a:pPr marL="1250950" lvl="1" indent="-533400">
              <a:lnSpc>
                <a:spcPct val="125000"/>
              </a:lnSpc>
              <a:spcBef>
                <a:spcPct val="0"/>
              </a:spcBef>
              <a:spcAft>
                <a:spcPct val="750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DE" altLang="de-DE" sz="1800" b="1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+mn-cs"/>
              </a:rPr>
              <a:t>kausale Effektheterogenität</a:t>
            </a:r>
            <a:endParaRPr lang="de-DE" altLang="de-DE" sz="1800" b="1" dirty="0">
              <a:solidFill>
                <a:srgbClr val="0000FF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1.1. Experimentelle vs. nichtexperimentelle Designs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Experimentelle vs. nichtexperimentelle Designs</a:t>
            </a:r>
            <a:endParaRPr lang="de-DE" altLang="de-DE" sz="1400" dirty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 - </a:t>
            </a:r>
            <a:fld id="{40E25256-402A-4E9C-B027-7C4448BD9B3E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de-DE" sz="3000" dirty="0" smtClean="0">
                <a:solidFill>
                  <a:schemeClr val="bg1"/>
                </a:solidFill>
                <a:latin typeface="Calibri" pitchFamily="34" charset="0"/>
              </a:rPr>
              <a:t>5.3. </a:t>
            </a:r>
            <a:r>
              <a:rPr lang="en-US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Grundlegende</a:t>
            </a:r>
            <a:r>
              <a:rPr lang="en-US" altLang="de-DE" sz="3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kausale</a:t>
            </a:r>
            <a:r>
              <a:rPr lang="en-US" altLang="de-DE" sz="3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Beziehungsstrukturen</a:t>
            </a:r>
            <a:endParaRPr lang="en-US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34180" name="Oval 4"/>
          <p:cNvSpPr>
            <a:spLocks noChangeArrowheads="1"/>
          </p:cNvSpPr>
          <p:nvPr/>
        </p:nvSpPr>
        <p:spPr bwMode="auto">
          <a:xfrm>
            <a:off x="10668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81" name="Line 5"/>
          <p:cNvSpPr>
            <a:spLocks noChangeShapeType="1"/>
          </p:cNvSpPr>
          <p:nvPr/>
        </p:nvSpPr>
        <p:spPr bwMode="auto">
          <a:xfrm>
            <a:off x="1219200" y="1981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82" name="Oval 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83" name="Line 7"/>
          <p:cNvSpPr>
            <a:spLocks noChangeShapeType="1"/>
          </p:cNvSpPr>
          <p:nvPr/>
        </p:nvSpPr>
        <p:spPr bwMode="auto">
          <a:xfrm>
            <a:off x="3048000" y="1981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84" name="Oval 8"/>
          <p:cNvSpPr>
            <a:spLocks noChangeArrowheads="1"/>
          </p:cNvSpPr>
          <p:nvPr/>
        </p:nvSpPr>
        <p:spPr bwMode="auto">
          <a:xfrm>
            <a:off x="47244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87" name="Text Box 11"/>
          <p:cNvSpPr txBox="1">
            <a:spLocks noChangeArrowheads="1"/>
          </p:cNvSpPr>
          <p:nvPr/>
        </p:nvSpPr>
        <p:spPr bwMode="auto">
          <a:xfrm>
            <a:off x="11430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434188" name="Text Box 12"/>
          <p:cNvSpPr txBox="1">
            <a:spLocks noChangeArrowheads="1"/>
          </p:cNvSpPr>
          <p:nvPr/>
        </p:nvSpPr>
        <p:spPr bwMode="auto">
          <a:xfrm>
            <a:off x="4578927" y="1524865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34189" name="Text Box 13"/>
          <p:cNvSpPr txBox="1">
            <a:spLocks noChangeArrowheads="1"/>
          </p:cNvSpPr>
          <p:nvPr/>
        </p:nvSpPr>
        <p:spPr bwMode="auto">
          <a:xfrm>
            <a:off x="2812473" y="1538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434190" name="Text Box 14"/>
          <p:cNvSpPr txBox="1">
            <a:spLocks noChangeArrowheads="1"/>
          </p:cNvSpPr>
          <p:nvPr/>
        </p:nvSpPr>
        <p:spPr bwMode="auto">
          <a:xfrm>
            <a:off x="6096000" y="1447800"/>
            <a:ext cx="243840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defRPr b="1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de-DE" dirty="0"/>
              <a:t>“Mediation</a:t>
            </a:r>
            <a:r>
              <a:rPr lang="en-US" altLang="de-DE" dirty="0" smtClean="0"/>
              <a:t>” / </a:t>
            </a:r>
          </a:p>
          <a:p>
            <a:r>
              <a:rPr lang="en-US" altLang="de-DE" dirty="0" smtClean="0"/>
              <a:t>“chain” / </a:t>
            </a:r>
          </a:p>
          <a:p>
            <a:r>
              <a:rPr lang="en-US" altLang="de-DE" dirty="0" smtClean="0"/>
              <a:t>“causation”</a:t>
            </a:r>
            <a:endParaRPr lang="en-US" altLang="de-DE" dirty="0"/>
          </a:p>
        </p:txBody>
      </p:sp>
      <p:sp>
        <p:nvSpPr>
          <p:cNvPr id="434191" name="Oval 15"/>
          <p:cNvSpPr>
            <a:spLocks noChangeArrowheads="1"/>
          </p:cNvSpPr>
          <p:nvPr/>
        </p:nvSpPr>
        <p:spPr bwMode="auto">
          <a:xfrm>
            <a:off x="10668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92" name="Line 16"/>
          <p:cNvSpPr>
            <a:spLocks noChangeShapeType="1"/>
          </p:cNvSpPr>
          <p:nvPr/>
        </p:nvSpPr>
        <p:spPr bwMode="auto">
          <a:xfrm flipH="1">
            <a:off x="1219200" y="3048000"/>
            <a:ext cx="1676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93" name="Oval 17"/>
          <p:cNvSpPr>
            <a:spLocks noChangeArrowheads="1"/>
          </p:cNvSpPr>
          <p:nvPr/>
        </p:nvSpPr>
        <p:spPr bwMode="auto">
          <a:xfrm>
            <a:off x="28956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94" name="Line 18"/>
          <p:cNvSpPr>
            <a:spLocks noChangeShapeType="1"/>
          </p:cNvSpPr>
          <p:nvPr/>
        </p:nvSpPr>
        <p:spPr bwMode="auto">
          <a:xfrm>
            <a:off x="3048000" y="3048000"/>
            <a:ext cx="1676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95" name="Oval 19"/>
          <p:cNvSpPr>
            <a:spLocks noChangeArrowheads="1"/>
          </p:cNvSpPr>
          <p:nvPr/>
        </p:nvSpPr>
        <p:spPr bwMode="auto">
          <a:xfrm>
            <a:off x="47244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96" name="Text Box 20"/>
          <p:cNvSpPr txBox="1">
            <a:spLocks noChangeArrowheads="1"/>
          </p:cNvSpPr>
          <p:nvPr/>
        </p:nvSpPr>
        <p:spPr bwMode="auto">
          <a:xfrm>
            <a:off x="6096000" y="2932888"/>
            <a:ext cx="289560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de-DE"/>
            </a:defPPr>
            <a:lvl1pPr>
              <a:spcBef>
                <a:spcPct val="50000"/>
              </a:spcBef>
              <a:defRPr b="1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de-DE" dirty="0" smtClean="0">
                <a:sym typeface="Wingdings" panose="05000000000000000000" pitchFamily="2" charset="2"/>
              </a:rPr>
              <a:t>“Common cause” / </a:t>
            </a:r>
          </a:p>
          <a:p>
            <a:pPr>
              <a:spcBef>
                <a:spcPts val="0"/>
              </a:spcBef>
            </a:pPr>
            <a:r>
              <a:rPr lang="en-US" altLang="de-DE" dirty="0" smtClean="0">
                <a:sym typeface="Wingdings" panose="05000000000000000000" pitchFamily="2" charset="2"/>
              </a:rPr>
              <a:t>“fork” / </a:t>
            </a:r>
          </a:p>
          <a:p>
            <a:pPr>
              <a:spcBef>
                <a:spcPts val="0"/>
              </a:spcBef>
            </a:pPr>
            <a:r>
              <a:rPr lang="en-US" altLang="de-DE" dirty="0" smtClean="0">
                <a:sym typeface="Wingdings" panose="05000000000000000000" pitchFamily="2" charset="2"/>
              </a:rPr>
              <a:t>“confounding bias”</a:t>
            </a:r>
            <a:endParaRPr lang="en-US" altLang="de-DE" dirty="0"/>
          </a:p>
        </p:txBody>
      </p:sp>
      <p:sp>
        <p:nvSpPr>
          <p:cNvPr id="434197" name="Text Box 21"/>
          <p:cNvSpPr txBox="1">
            <a:spLocks noChangeArrowheads="1"/>
          </p:cNvSpPr>
          <p:nvPr/>
        </p:nvSpPr>
        <p:spPr bwMode="auto">
          <a:xfrm>
            <a:off x="2819400" y="2667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434198" name="Text Box 22"/>
          <p:cNvSpPr txBox="1">
            <a:spLocks noChangeArrowheads="1"/>
          </p:cNvSpPr>
          <p:nvPr/>
        </p:nvSpPr>
        <p:spPr bwMode="auto">
          <a:xfrm>
            <a:off x="838200" y="3443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434199" name="Text Box 23"/>
          <p:cNvSpPr txBox="1">
            <a:spLocks noChangeArrowheads="1"/>
          </p:cNvSpPr>
          <p:nvPr/>
        </p:nvSpPr>
        <p:spPr bwMode="auto">
          <a:xfrm>
            <a:off x="4800600" y="3443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34200" name="Oval 24"/>
          <p:cNvSpPr>
            <a:spLocks noChangeArrowheads="1"/>
          </p:cNvSpPr>
          <p:nvPr/>
        </p:nvSpPr>
        <p:spPr bwMode="auto">
          <a:xfrm>
            <a:off x="10668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201" name="Line 25"/>
          <p:cNvSpPr>
            <a:spLocks noChangeShapeType="1"/>
          </p:cNvSpPr>
          <p:nvPr/>
        </p:nvSpPr>
        <p:spPr bwMode="auto">
          <a:xfrm flipH="1">
            <a:off x="1219200" y="4724400"/>
            <a:ext cx="1676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arrow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202" name="Oval 26"/>
          <p:cNvSpPr>
            <a:spLocks noChangeArrowheads="1"/>
          </p:cNvSpPr>
          <p:nvPr/>
        </p:nvSpPr>
        <p:spPr bwMode="auto">
          <a:xfrm>
            <a:off x="28956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203" name="Line 27"/>
          <p:cNvSpPr>
            <a:spLocks noChangeShapeType="1"/>
          </p:cNvSpPr>
          <p:nvPr/>
        </p:nvSpPr>
        <p:spPr bwMode="auto">
          <a:xfrm>
            <a:off x="3048000" y="4724400"/>
            <a:ext cx="1676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arrow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204" name="Oval 28"/>
          <p:cNvSpPr>
            <a:spLocks noChangeArrowheads="1"/>
          </p:cNvSpPr>
          <p:nvPr/>
        </p:nvSpPr>
        <p:spPr bwMode="auto">
          <a:xfrm>
            <a:off x="47244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205" name="Text Box 29"/>
          <p:cNvSpPr txBox="1">
            <a:spLocks noChangeArrowheads="1"/>
          </p:cNvSpPr>
          <p:nvPr/>
        </p:nvSpPr>
        <p:spPr bwMode="auto">
          <a:xfrm>
            <a:off x="8382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434206" name="Text Box 30"/>
          <p:cNvSpPr txBox="1">
            <a:spLocks noChangeArrowheads="1"/>
          </p:cNvSpPr>
          <p:nvPr/>
        </p:nvSpPr>
        <p:spPr bwMode="auto">
          <a:xfrm>
            <a:off x="48006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34207" name="Text Box 31"/>
          <p:cNvSpPr txBox="1">
            <a:spLocks noChangeArrowheads="1"/>
          </p:cNvSpPr>
          <p:nvPr/>
        </p:nvSpPr>
        <p:spPr bwMode="auto">
          <a:xfrm>
            <a:off x="6096000" y="4572000"/>
            <a:ext cx="28956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defRPr b="1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de-DE" dirty="0" smtClean="0"/>
              <a:t>“Common outcome” / “inverted fork” /</a:t>
            </a:r>
          </a:p>
          <a:p>
            <a:r>
              <a:rPr lang="en-US" altLang="de-DE" dirty="0" smtClean="0"/>
              <a:t>“endogenous selection bias”</a:t>
            </a:r>
            <a:endParaRPr lang="en-US" altLang="de-DE" dirty="0"/>
          </a:p>
          <a:p>
            <a:r>
              <a:rPr lang="en-US" altLang="de-DE" dirty="0"/>
              <a:t>C =</a:t>
            </a:r>
            <a:r>
              <a:rPr lang="en-US" altLang="de-DE" dirty="0" smtClean="0"/>
              <a:t> </a:t>
            </a:r>
            <a:r>
              <a:rPr lang="en-US" altLang="de-DE" dirty="0"/>
              <a:t>“collider variable”</a:t>
            </a:r>
          </a:p>
        </p:txBody>
      </p:sp>
      <p:sp>
        <p:nvSpPr>
          <p:cNvPr id="434208" name="Text Box 32"/>
          <p:cNvSpPr txBox="1">
            <a:spLocks noChangeArrowheads="1"/>
          </p:cNvSpPr>
          <p:nvPr/>
        </p:nvSpPr>
        <p:spPr bwMode="auto">
          <a:xfrm>
            <a:off x="2819400" y="4343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32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sp>
        <p:nvSpPr>
          <p:cNvPr id="3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Text Box 2"/>
          <p:cNvSpPr txBox="1">
            <a:spLocks noChangeArrowheads="1"/>
          </p:cNvSpPr>
          <p:nvPr/>
        </p:nvSpPr>
        <p:spPr bwMode="auto">
          <a:xfrm>
            <a:off x="304800" y="1177925"/>
            <a:ext cx="86106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081088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717675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354263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9908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4480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905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362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819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60000"/>
              </a:spcAft>
            </a:pPr>
            <a:r>
              <a:rPr lang="en-US" altLang="de-DE" b="1" dirty="0">
                <a:solidFill>
                  <a:srgbClr val="0000FF"/>
                </a:solidFill>
                <a:latin typeface="Calibri" panose="020F0502020204030204" pitchFamily="34" charset="0"/>
              </a:rPr>
              <a:t>U</a:t>
            </a:r>
            <a:r>
              <a:rPr lang="en-US" altLang="de-DE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nobserved </a:t>
            </a:r>
            <a:r>
              <a:rPr lang="en-US" altLang="de-DE" b="1" dirty="0">
                <a:solidFill>
                  <a:srgbClr val="0000FF"/>
                </a:solidFill>
                <a:latin typeface="Calibri" panose="020F0502020204030204" pitchFamily="34" charset="0"/>
              </a:rPr>
              <a:t>common </a:t>
            </a:r>
            <a:r>
              <a:rPr lang="en-US" altLang="de-DE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cause(s) </a:t>
            </a:r>
            <a:r>
              <a:rPr lang="en-US" altLang="de-DE" b="1" dirty="0">
                <a:solidFill>
                  <a:srgbClr val="0000FF"/>
                </a:solidFill>
                <a:latin typeface="Calibri" panose="020F0502020204030204" pitchFamily="34" charset="0"/>
              </a:rPr>
              <a:t>U</a:t>
            </a:r>
            <a:r>
              <a:rPr lang="en-US" altLang="de-DE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:</a:t>
            </a:r>
            <a:endParaRPr lang="en-US" altLang="de-DE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de-DE" sz="3000" dirty="0" smtClean="0">
                <a:solidFill>
                  <a:schemeClr val="bg1"/>
                </a:solidFill>
                <a:latin typeface="Calibri" pitchFamily="34" charset="0"/>
              </a:rPr>
              <a:t>5.3. </a:t>
            </a:r>
            <a:r>
              <a:rPr lang="en-US" altLang="de-DE" sz="3000" dirty="0" err="1">
                <a:solidFill>
                  <a:schemeClr val="bg1"/>
                </a:solidFill>
                <a:latin typeface="Calibri" pitchFamily="34" charset="0"/>
              </a:rPr>
              <a:t>Grundlegende</a:t>
            </a:r>
            <a:r>
              <a:rPr lang="en-US" altLang="de-DE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de-DE" sz="3000" dirty="0" err="1">
                <a:solidFill>
                  <a:schemeClr val="bg1"/>
                </a:solidFill>
                <a:latin typeface="Calibri" pitchFamily="34" charset="0"/>
              </a:rPr>
              <a:t>kausale</a:t>
            </a:r>
            <a:r>
              <a:rPr lang="en-US" altLang="de-DE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de-DE" sz="3000" dirty="0" err="1">
                <a:solidFill>
                  <a:schemeClr val="bg1"/>
                </a:solidFill>
                <a:latin typeface="Calibri" pitchFamily="34" charset="0"/>
              </a:rPr>
              <a:t>Beziehungsstrukturen</a:t>
            </a:r>
            <a:endParaRPr lang="en-US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35213" name="Oval 13"/>
          <p:cNvSpPr>
            <a:spLocks noChangeArrowheads="1"/>
          </p:cNvSpPr>
          <p:nvPr/>
        </p:nvSpPr>
        <p:spPr bwMode="auto">
          <a:xfrm>
            <a:off x="10668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 flipH="1">
            <a:off x="1219200" y="2667000"/>
            <a:ext cx="1676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2895600" y="2590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16" name="Line 16"/>
          <p:cNvSpPr>
            <a:spLocks noChangeShapeType="1"/>
          </p:cNvSpPr>
          <p:nvPr/>
        </p:nvSpPr>
        <p:spPr bwMode="auto">
          <a:xfrm>
            <a:off x="3048000" y="2667000"/>
            <a:ext cx="1676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47244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19" name="Text Box 19"/>
          <p:cNvSpPr txBox="1">
            <a:spLocks noChangeArrowheads="1"/>
          </p:cNvSpPr>
          <p:nvPr/>
        </p:nvSpPr>
        <p:spPr bwMode="auto">
          <a:xfrm>
            <a:off x="2819400" y="2286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435220" name="Text Box 20"/>
          <p:cNvSpPr txBox="1">
            <a:spLocks noChangeArrowheads="1"/>
          </p:cNvSpPr>
          <p:nvPr/>
        </p:nvSpPr>
        <p:spPr bwMode="auto">
          <a:xfrm>
            <a:off x="838200" y="3062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435221" name="Text Box 21"/>
          <p:cNvSpPr txBox="1">
            <a:spLocks noChangeArrowheads="1"/>
          </p:cNvSpPr>
          <p:nvPr/>
        </p:nvSpPr>
        <p:spPr bwMode="auto">
          <a:xfrm>
            <a:off x="4800600" y="3062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35222" name="Oval 22"/>
          <p:cNvSpPr>
            <a:spLocks noChangeArrowheads="1"/>
          </p:cNvSpPr>
          <p:nvPr/>
        </p:nvSpPr>
        <p:spPr bwMode="auto">
          <a:xfrm>
            <a:off x="11430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26" name="Oval 26"/>
          <p:cNvSpPr>
            <a:spLocks noChangeArrowheads="1"/>
          </p:cNvSpPr>
          <p:nvPr/>
        </p:nvSpPr>
        <p:spPr bwMode="auto">
          <a:xfrm>
            <a:off x="48006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914400" y="5105400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8768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35235" name="Freeform 35"/>
          <p:cNvSpPr>
            <a:spLocks/>
          </p:cNvSpPr>
          <p:nvPr/>
        </p:nvSpPr>
        <p:spPr bwMode="auto">
          <a:xfrm>
            <a:off x="1219200" y="4572000"/>
            <a:ext cx="3657600" cy="371513"/>
          </a:xfrm>
          <a:custGeom>
            <a:avLst/>
            <a:gdLst>
              <a:gd name="T0" fmla="*/ 0 w 2304"/>
              <a:gd name="T1" fmla="*/ 584 h 584"/>
              <a:gd name="T2" fmla="*/ 1104 w 2304"/>
              <a:gd name="T3" fmla="*/ 8 h 584"/>
              <a:gd name="T4" fmla="*/ 2304 w 2304"/>
              <a:gd name="T5" fmla="*/ 53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4" h="584">
                <a:moveTo>
                  <a:pt x="0" y="584"/>
                </a:moveTo>
                <a:cubicBezTo>
                  <a:pt x="360" y="300"/>
                  <a:pt x="720" y="16"/>
                  <a:pt x="1104" y="8"/>
                </a:cubicBezTo>
                <a:cubicBezTo>
                  <a:pt x="1488" y="0"/>
                  <a:pt x="1896" y="268"/>
                  <a:pt x="2304" y="536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37" name="Freeform 37"/>
          <p:cNvSpPr>
            <a:spLocks/>
          </p:cNvSpPr>
          <p:nvPr/>
        </p:nvSpPr>
        <p:spPr bwMode="auto">
          <a:xfrm>
            <a:off x="1219200" y="4572000"/>
            <a:ext cx="3581400" cy="371513"/>
          </a:xfrm>
          <a:custGeom>
            <a:avLst/>
            <a:gdLst>
              <a:gd name="T0" fmla="*/ 0 w 2256"/>
              <a:gd name="T1" fmla="*/ 584 h 584"/>
              <a:gd name="T2" fmla="*/ 1152 w 2256"/>
              <a:gd name="T3" fmla="*/ 8 h 584"/>
              <a:gd name="T4" fmla="*/ 2256 w 2256"/>
              <a:gd name="T5" fmla="*/ 53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6" h="584">
                <a:moveTo>
                  <a:pt x="0" y="584"/>
                </a:moveTo>
                <a:cubicBezTo>
                  <a:pt x="388" y="300"/>
                  <a:pt x="776" y="16"/>
                  <a:pt x="1152" y="8"/>
                </a:cubicBezTo>
                <a:cubicBezTo>
                  <a:pt x="1528" y="0"/>
                  <a:pt x="2072" y="448"/>
                  <a:pt x="2256" y="536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38" name="Freeform 38"/>
          <p:cNvSpPr>
            <a:spLocks/>
          </p:cNvSpPr>
          <p:nvPr/>
        </p:nvSpPr>
        <p:spPr bwMode="auto">
          <a:xfrm>
            <a:off x="1219200" y="4572000"/>
            <a:ext cx="3581400" cy="838200"/>
          </a:xfrm>
          <a:custGeom>
            <a:avLst/>
            <a:gdLst>
              <a:gd name="T0" fmla="*/ 0 w 2352"/>
              <a:gd name="T1" fmla="*/ 528 h 528"/>
              <a:gd name="T2" fmla="*/ 1152 w 2352"/>
              <a:gd name="T3" fmla="*/ 0 h 528"/>
              <a:gd name="T4" fmla="*/ 2352 w 2352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2" h="528">
                <a:moveTo>
                  <a:pt x="0" y="528"/>
                </a:moveTo>
                <a:cubicBezTo>
                  <a:pt x="380" y="264"/>
                  <a:pt x="760" y="0"/>
                  <a:pt x="1152" y="0"/>
                </a:cubicBezTo>
                <a:cubicBezTo>
                  <a:pt x="1544" y="0"/>
                  <a:pt x="2152" y="440"/>
                  <a:pt x="2352" y="528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dash"/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2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400050" y="1895437"/>
            <a:ext cx="26670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de-DE" dirty="0" err="1" smtClean="0">
                <a:latin typeface="Calibri" panose="020F0502020204030204" pitchFamily="34" charset="0"/>
              </a:rPr>
              <a:t>Detaillierte</a:t>
            </a:r>
            <a:r>
              <a:rPr lang="en-US" altLang="de-DE" dirty="0" smtClean="0">
                <a:latin typeface="Calibri" panose="020F0502020204030204" pitchFamily="34" charset="0"/>
              </a:rPr>
              <a:t> </a:t>
            </a:r>
            <a:r>
              <a:rPr lang="en-US" altLang="de-DE" dirty="0" err="1" smtClean="0">
                <a:latin typeface="Calibri" panose="020F0502020204030204" pitchFamily="34" charset="0"/>
              </a:rPr>
              <a:t>Darstellung</a:t>
            </a:r>
            <a:r>
              <a:rPr lang="en-US" altLang="de-DE" dirty="0" smtClean="0">
                <a:latin typeface="Calibri" panose="020F0502020204030204" pitchFamily="34" charset="0"/>
              </a:rPr>
              <a:t>:</a:t>
            </a:r>
            <a:endParaRPr lang="en-US" altLang="de-DE" dirty="0">
              <a:latin typeface="Calibri" panose="020F0502020204030204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457200" y="4124287"/>
            <a:ext cx="26670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de-DE" dirty="0" err="1" smtClean="0">
                <a:latin typeface="Calibri" panose="020F0502020204030204" pitchFamily="34" charset="0"/>
              </a:rPr>
              <a:t>Vereinfachte</a:t>
            </a:r>
            <a:r>
              <a:rPr lang="en-US" altLang="de-DE" dirty="0" smtClean="0">
                <a:latin typeface="Calibri" panose="020F0502020204030204" pitchFamily="34" charset="0"/>
              </a:rPr>
              <a:t> </a:t>
            </a:r>
            <a:r>
              <a:rPr lang="en-US" altLang="de-DE" dirty="0" err="1" smtClean="0">
                <a:latin typeface="Calibri" panose="020F0502020204030204" pitchFamily="34" charset="0"/>
              </a:rPr>
              <a:t>Darstellung</a:t>
            </a:r>
            <a:r>
              <a:rPr lang="en-US" altLang="de-DE" dirty="0" smtClean="0">
                <a:latin typeface="Calibri" panose="020F0502020204030204" pitchFamily="34" charset="0"/>
              </a:rPr>
              <a:t>:</a:t>
            </a:r>
            <a:endParaRPr lang="en-US" altLang="de-DE" dirty="0">
              <a:latin typeface="Calibri" panose="020F0502020204030204" pitchFamily="34" charset="0"/>
            </a:endParaRPr>
          </a:p>
        </p:txBody>
      </p:sp>
      <p:sp>
        <p:nvSpPr>
          <p:cNvPr id="2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04800" y="1203325"/>
            <a:ext cx="8610600" cy="528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Path </a:t>
            </a:r>
            <a:r>
              <a:rPr lang="en-US" altLang="en-US" sz="1800" dirty="0" smtClean="0">
                <a:latin typeface="Calibri" pitchFamily="34" charset="0"/>
                <a:sym typeface="Wingdings" pitchFamily="2" charset="2"/>
              </a:rPr>
              <a:t>= any sequence of edges pointing in any direction that connects one variable to another  i.e. changes of directions are possible on the path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sz="1800" b="1" dirty="0" smtClean="0">
              <a:solidFill>
                <a:srgbClr val="0000FF"/>
              </a:solidFill>
              <a:latin typeface="Calibri" pitchFamily="34" charset="0"/>
              <a:sym typeface="Wingdings" pitchFamily="2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Back-door </a:t>
            </a:r>
            <a:r>
              <a:rPr lang="en-US" altLang="en-US" sz="1800" b="1" dirty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path </a:t>
            </a:r>
            <a:r>
              <a:rPr lang="en-US" altLang="en-US" sz="1800" dirty="0">
                <a:latin typeface="Calibri" pitchFamily="34" charset="0"/>
                <a:sym typeface="Wingdings" pitchFamily="2" charset="2"/>
              </a:rPr>
              <a:t>= a path between any causally ordered sequence of two variables that begins with a directed edge that points to the first variable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sz="1800" b="1" dirty="0" smtClean="0">
              <a:solidFill>
                <a:srgbClr val="0000FF"/>
              </a:solidFill>
              <a:latin typeface="Calibri" pitchFamily="34" charset="0"/>
              <a:sym typeface="Wingdings" pitchFamily="2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Directed path  / causal path </a:t>
            </a:r>
            <a:r>
              <a:rPr lang="en-US" altLang="en-US" sz="1800" dirty="0" smtClean="0">
                <a:latin typeface="Calibri" pitchFamily="34" charset="0"/>
                <a:sym typeface="Wingdings" pitchFamily="2" charset="2"/>
              </a:rPr>
              <a:t>= a path in which all edges point in the same direction  a variable is a descendant of another variable if it can be reached by a directed path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sz="1800" b="1" dirty="0" smtClean="0">
              <a:solidFill>
                <a:srgbClr val="0000FF"/>
              </a:solidFill>
              <a:latin typeface="Calibri" pitchFamily="34" charset="0"/>
              <a:sym typeface="Wingdings" pitchFamily="2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Directed acyclic graph (DAG) </a:t>
            </a:r>
            <a:r>
              <a:rPr lang="en-US" altLang="en-US" sz="1800" dirty="0" smtClean="0">
                <a:latin typeface="Calibri" pitchFamily="34" charset="0"/>
                <a:sym typeface="Wingdings" pitchFamily="2" charset="2"/>
              </a:rPr>
              <a:t>= no directed path emanating from a causal variable also terminate at the same causal variable  no simultaneous causation and no feedback loops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sz="1800" dirty="0">
              <a:latin typeface="Calibri" pitchFamily="34" charset="0"/>
              <a:sym typeface="Wingdings" pitchFamily="2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1400" i="1" dirty="0" err="1" smtClean="0">
                <a:latin typeface="Calibri" pitchFamily="34" charset="0"/>
                <a:sym typeface="Wingdings" pitchFamily="2" charset="2"/>
              </a:rPr>
              <a:t>Quelle</a:t>
            </a:r>
            <a:r>
              <a:rPr lang="en-US" altLang="en-US" sz="1400" i="1" dirty="0" smtClean="0">
                <a:latin typeface="Calibri" pitchFamily="34" charset="0"/>
                <a:sym typeface="Wingdings" pitchFamily="2" charset="2"/>
              </a:rPr>
              <a:t>: </a:t>
            </a:r>
            <a:r>
              <a:rPr lang="en-US" altLang="en-US" sz="1400" i="1" dirty="0" err="1" smtClean="0">
                <a:latin typeface="Calibri" pitchFamily="34" charset="0"/>
                <a:sym typeface="Wingdings" pitchFamily="2" charset="2"/>
              </a:rPr>
              <a:t>Winship</a:t>
            </a:r>
            <a:r>
              <a:rPr lang="en-US" altLang="en-US" sz="1400" i="1" dirty="0" smtClean="0">
                <a:latin typeface="Calibri" pitchFamily="34" charset="0"/>
                <a:sym typeface="Wingdings" pitchFamily="2" charset="2"/>
              </a:rPr>
              <a:t>/Morgan (2014)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3000" dirty="0" smtClean="0">
                <a:solidFill>
                  <a:schemeClr val="bg1"/>
                </a:solidFill>
                <a:latin typeface="Calibri" pitchFamily="34" charset="0"/>
              </a:rPr>
              <a:t>5.4. Paths</a:t>
            </a:r>
            <a:endParaRPr lang="en-US" altLang="en-US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04800" y="1203325"/>
            <a:ext cx="86106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60000"/>
              </a:spcAft>
              <a:buFontTx/>
              <a:buNone/>
            </a:pP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Drei Grundstrategien zur Schätzung kausaler Effekte </a:t>
            </a:r>
            <a:r>
              <a:rPr lang="de-DE" altLang="en-US" sz="1800" b="1" dirty="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de-DE" altLang="en-US" sz="1800" b="1" dirty="0" err="1">
                <a:solidFill>
                  <a:srgbClr val="0000FF"/>
                </a:solidFill>
                <a:latin typeface="Calibri" pitchFamily="34" charset="0"/>
              </a:rPr>
              <a:t>Winship</a:t>
            </a:r>
            <a:r>
              <a:rPr lang="de-DE" altLang="en-US" sz="1800" b="1" dirty="0">
                <a:solidFill>
                  <a:srgbClr val="0000FF"/>
                </a:solidFill>
                <a:latin typeface="Calibri" pitchFamily="34" charset="0"/>
              </a:rPr>
              <a:t>/Morgan </a:t>
            </a: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2014)</a:t>
            </a:r>
            <a:endParaRPr lang="de-DE" altLang="en-US" sz="1800" b="1" dirty="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AutoNum type="arabicPeriod"/>
            </a:pPr>
            <a:r>
              <a:rPr lang="en-US" altLang="en-US" sz="1800" dirty="0" smtClean="0">
                <a:latin typeface="Calibri" pitchFamily="34" charset="0"/>
                <a:sym typeface="Wingdings" pitchFamily="2" charset="2"/>
              </a:rPr>
              <a:t>Condition on variables that block all back-door paths from the causal variable to the outcome variable </a:t>
            </a:r>
            <a:r>
              <a:rPr lang="en-US" altLang="en-US" sz="1800" i="1" dirty="0" smtClean="0">
                <a:latin typeface="Calibri" pitchFamily="34" charset="0"/>
                <a:sym typeface="Wingdings" pitchFamily="2" charset="2"/>
              </a:rPr>
              <a:t>( Bock II „Regression“ + Block III „Matching“ (</a:t>
            </a:r>
            <a:r>
              <a:rPr lang="en-US" altLang="en-US" sz="1800" i="1" dirty="0" err="1" smtClean="0">
                <a:latin typeface="Calibri" pitchFamily="34" charset="0"/>
                <a:sym typeface="Wingdings" pitchFamily="2" charset="2"/>
              </a:rPr>
              <a:t>mit</a:t>
            </a:r>
            <a:r>
              <a:rPr lang="en-US" altLang="en-US" sz="1800" i="1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US" altLang="en-US" sz="1800" i="1" dirty="0" err="1" smtClean="0">
                <a:latin typeface="Calibri" pitchFamily="34" charset="0"/>
                <a:sym typeface="Wingdings" pitchFamily="2" charset="2"/>
              </a:rPr>
              <a:t>Querschnittsdaten</a:t>
            </a:r>
            <a:r>
              <a:rPr lang="en-US" altLang="en-US" sz="1800" i="1" dirty="0" smtClean="0">
                <a:latin typeface="Calibri" pitchFamily="34" charset="0"/>
                <a:sym typeface="Wingdings" pitchFamily="2" charset="2"/>
              </a:rPr>
              <a:t>))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AutoNum type="arabicPeriod"/>
            </a:pPr>
            <a:r>
              <a:rPr lang="en-US" altLang="en-US" sz="1800" dirty="0" smtClean="0">
                <a:latin typeface="Calibri" pitchFamily="34" charset="0"/>
                <a:sym typeface="Wingdings" pitchFamily="2" charset="2"/>
              </a:rPr>
              <a:t>Use </a:t>
            </a:r>
            <a:r>
              <a:rPr lang="en-US" altLang="en-US" sz="1800" dirty="0" err="1" smtClean="0">
                <a:latin typeface="Calibri" pitchFamily="34" charset="0"/>
                <a:sym typeface="Wingdings" pitchFamily="2" charset="2"/>
              </a:rPr>
              <a:t>exogeneous</a:t>
            </a:r>
            <a:r>
              <a:rPr lang="en-US" altLang="en-US" sz="1800" dirty="0" smtClean="0">
                <a:latin typeface="Calibri" pitchFamily="34" charset="0"/>
                <a:sym typeface="Wingdings" pitchFamily="2" charset="2"/>
              </a:rPr>
              <a:t> variation in an appropriate instrumental variable to isolate covariation in the causal and outcome variables </a:t>
            </a:r>
            <a:r>
              <a:rPr lang="en-US" altLang="en-US" sz="1800" i="1" dirty="0" smtClean="0">
                <a:latin typeface="Calibri" pitchFamily="34" charset="0"/>
                <a:sym typeface="Wingdings" pitchFamily="2" charset="2"/>
              </a:rPr>
              <a:t>( Bock V „IV-</a:t>
            </a:r>
            <a:r>
              <a:rPr lang="en-US" altLang="en-US" sz="1800" i="1" dirty="0" err="1" smtClean="0">
                <a:latin typeface="Calibri" pitchFamily="34" charset="0"/>
                <a:sym typeface="Wingdings" pitchFamily="2" charset="2"/>
              </a:rPr>
              <a:t>Schätzer</a:t>
            </a:r>
            <a:r>
              <a:rPr lang="en-US" altLang="en-US" sz="1800" i="1" dirty="0" smtClean="0">
                <a:latin typeface="Calibri" pitchFamily="34" charset="0"/>
                <a:sym typeface="Wingdings" pitchFamily="2" charset="2"/>
              </a:rPr>
              <a:t>“ + </a:t>
            </a:r>
            <a:r>
              <a:rPr lang="en-US" altLang="en-US" sz="1800" i="1" dirty="0" err="1" smtClean="0">
                <a:latin typeface="Calibri" pitchFamily="34" charset="0"/>
                <a:sym typeface="Wingdings" pitchFamily="2" charset="2"/>
              </a:rPr>
              <a:t>teilweise</a:t>
            </a:r>
            <a:r>
              <a:rPr lang="en-US" altLang="en-US" sz="1800" i="1" dirty="0" smtClean="0">
                <a:latin typeface="Calibri" pitchFamily="34" charset="0"/>
                <a:sym typeface="Wingdings" pitchFamily="2" charset="2"/>
              </a:rPr>
              <a:t> Block VII „Treatment Effect Selection Models“)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AutoNum type="arabicPeriod"/>
            </a:pP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sym typeface="Wingdings" pitchFamily="2" charset="2"/>
              </a:rPr>
              <a:t>Establish an isolated and exhaustive mechanism that relates the causal variable to the outcome variable and then calculate the causal effect as it propagates through the mechanism </a:t>
            </a:r>
            <a:r>
              <a:rPr lang="en-US" altLang="en-US" sz="1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sym typeface="Wingdings" pitchFamily="2" charset="2"/>
              </a:rPr>
              <a:t>( </a:t>
            </a:r>
            <a:r>
              <a:rPr lang="en-US" altLang="en-US" sz="1800" i="1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sym typeface="Wingdings" pitchFamily="2" charset="2"/>
              </a:rPr>
              <a:t>siehe</a:t>
            </a:r>
            <a:r>
              <a:rPr lang="en-US" altLang="en-US" sz="1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en-US" altLang="en-US" sz="1800" i="1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sym typeface="Wingdings" pitchFamily="2" charset="2"/>
              </a:rPr>
              <a:t>Winship</a:t>
            </a:r>
            <a:r>
              <a:rPr lang="en-US" altLang="en-US" sz="1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sym typeface="Wingdings" pitchFamily="2" charset="2"/>
              </a:rPr>
              <a:t>/Morgan 2014)</a:t>
            </a:r>
            <a:endParaRPr lang="en-US" altLang="en-US" sz="1800" i="1" dirty="0">
              <a:solidFill>
                <a:schemeClr val="bg1">
                  <a:lumMod val="50000"/>
                </a:schemeClr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</a:t>
            </a: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Directed Acyclic Graphs (DAGs)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DE" altLang="en-US" sz="3000" dirty="0" smtClean="0">
                <a:solidFill>
                  <a:schemeClr val="bg1"/>
                </a:solidFill>
                <a:latin typeface="Calibri" pitchFamily="34" charset="0"/>
              </a:rPr>
              <a:t>5.5. Drei Grundstrategien zur Schätzung kausaler Effekte</a:t>
            </a:r>
            <a:endParaRPr lang="de-DE" altLang="en-US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5.5.1. Blockierung aller back-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door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paths</a:t>
            </a:r>
            <a:endParaRPr lang="de-DE" altLang="en-US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242" y="1071437"/>
            <a:ext cx="6438758" cy="3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74712"/>
            <a:ext cx="5867400" cy="137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04800" y="6248400"/>
            <a:ext cx="4572000" cy="3336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1400" i="1" dirty="0" err="1" smtClean="0">
                <a:latin typeface="Calibri" pitchFamily="34" charset="0"/>
                <a:sym typeface="Wingdings" pitchFamily="2" charset="2"/>
              </a:rPr>
              <a:t>Quelle</a:t>
            </a:r>
            <a:r>
              <a:rPr lang="en-US" altLang="en-US" sz="1400" i="1" dirty="0">
                <a:latin typeface="Calibri" pitchFamily="34" charset="0"/>
                <a:sym typeface="Wingdings" pitchFamily="2" charset="2"/>
              </a:rPr>
              <a:t>: </a:t>
            </a:r>
            <a:r>
              <a:rPr lang="en-US" altLang="en-US" sz="1400" i="1" dirty="0" err="1">
                <a:latin typeface="Calibri" pitchFamily="34" charset="0"/>
                <a:sym typeface="Wingdings" pitchFamily="2" charset="2"/>
              </a:rPr>
              <a:t>Winship</a:t>
            </a:r>
            <a:r>
              <a:rPr lang="en-US" altLang="en-US" sz="1400" i="1" dirty="0">
                <a:latin typeface="Calibri" pitchFamily="34" charset="0"/>
                <a:sym typeface="Wingdings" pitchFamily="2" charset="2"/>
              </a:rPr>
              <a:t>/Morgan (2014)</a:t>
            </a:r>
          </a:p>
        </p:txBody>
      </p:sp>
    </p:spTree>
    <p:extLst>
      <p:ext uri="{BB962C8B-B14F-4D97-AF65-F5344CB8AC3E}">
        <p14:creationId xmlns:p14="http://schemas.microsoft.com/office/powerpoint/2010/main" val="16039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8839200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Aft>
                <a:spcPct val="60000"/>
              </a:spcAft>
              <a:buNone/>
            </a:pP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(1) </a:t>
            </a:r>
            <a:r>
              <a:rPr lang="de-DE" altLang="en-US" sz="1800" b="1" dirty="0" err="1" smtClean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Condition</a:t>
            </a: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de-DE" altLang="en-US" sz="1800" b="1" dirty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on variables </a:t>
            </a:r>
            <a:r>
              <a:rPr lang="de-DE" altLang="en-US" sz="1800" b="1" dirty="0" err="1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that</a:t>
            </a:r>
            <a:r>
              <a:rPr lang="de-DE" altLang="en-US" sz="1800" b="1" dirty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 block all back-</a:t>
            </a:r>
            <a:r>
              <a:rPr lang="de-DE" altLang="en-US" sz="1800" b="1" dirty="0" err="1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door</a:t>
            </a:r>
            <a:r>
              <a:rPr lang="de-DE" altLang="en-US" sz="1800" b="1" dirty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de-DE" altLang="en-US" sz="1800" b="1" dirty="0" err="1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paths</a:t>
            </a:r>
            <a:r>
              <a:rPr lang="de-DE" altLang="en-US" sz="1800" b="1" dirty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 </a:t>
            </a:r>
            <a:endParaRPr lang="de-DE" altLang="en-US" sz="1800" b="1" dirty="0">
              <a:solidFill>
                <a:srgbClr val="0000FF"/>
              </a:solidFill>
              <a:latin typeface="Calibri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Konditionierung (via statistischer Kontrolle, Stratifizierung oder Sample </a:t>
            </a:r>
            <a:r>
              <a:rPr lang="de-DE" altLang="en-US" sz="1800" dirty="0" err="1" smtClean="0">
                <a:latin typeface="Calibri" pitchFamily="34" charset="0"/>
                <a:sym typeface="Wingdings" pitchFamily="2" charset="2"/>
              </a:rPr>
              <a:t>Selection</a:t>
            </a: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) auf die minimale Menge von Variablen, die alle </a:t>
            </a:r>
            <a:r>
              <a:rPr lang="de-DE" altLang="en-US" sz="1800" dirty="0" smtClean="0">
                <a:latin typeface="Calibri" pitchFamily="34" charset="0"/>
              </a:rPr>
              <a:t>back-</a:t>
            </a:r>
            <a:r>
              <a:rPr lang="de-DE" altLang="en-US" sz="1800" dirty="0" err="1" smtClean="0">
                <a:latin typeface="Calibri" pitchFamily="34" charset="0"/>
              </a:rPr>
              <a:t>door</a:t>
            </a:r>
            <a:r>
              <a:rPr lang="de-DE" altLang="en-US" sz="1800" dirty="0" smtClean="0">
                <a:latin typeface="Calibri" pitchFamily="34" charset="0"/>
              </a:rPr>
              <a:t> </a:t>
            </a:r>
            <a:r>
              <a:rPr lang="de-DE" altLang="en-US" sz="1800" dirty="0" err="1">
                <a:latin typeface="Calibri" pitchFamily="34" charset="0"/>
              </a:rPr>
              <a:t>paths</a:t>
            </a:r>
            <a:r>
              <a:rPr lang="de-DE" altLang="en-US" sz="1800" dirty="0">
                <a:latin typeface="Calibri" pitchFamily="34" charset="0"/>
              </a:rPr>
              <a:t> </a:t>
            </a:r>
            <a:r>
              <a:rPr lang="de-DE" altLang="en-US" sz="1800" dirty="0" smtClean="0">
                <a:latin typeface="Calibri" pitchFamily="34" charset="0"/>
              </a:rPr>
              <a:t>zwischen X1 und Y schließen</a:t>
            </a:r>
            <a:endParaRPr lang="de-DE" altLang="en-US" sz="18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0668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1219200" y="2667000"/>
            <a:ext cx="1676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2895600" y="2590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3048000" y="2667000"/>
            <a:ext cx="1676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47244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2819400" y="2286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X2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838200" y="3062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X1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37899" name="Text Box 12"/>
          <p:cNvSpPr txBox="1">
            <a:spLocks noChangeArrowheads="1"/>
          </p:cNvSpPr>
          <p:nvPr/>
        </p:nvSpPr>
        <p:spPr bwMode="auto">
          <a:xfrm>
            <a:off x="4800600" y="3062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2" name="Line 22"/>
          <p:cNvSpPr>
            <a:spLocks noChangeShapeType="1"/>
          </p:cNvSpPr>
          <p:nvPr/>
        </p:nvSpPr>
        <p:spPr bwMode="auto">
          <a:xfrm>
            <a:off x="1219200" y="3429000"/>
            <a:ext cx="3352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37902" name="Text Box 23"/>
          <p:cNvSpPr txBox="1">
            <a:spLocks noChangeArrowheads="1"/>
          </p:cNvSpPr>
          <p:nvPr/>
        </p:nvSpPr>
        <p:spPr bwMode="auto">
          <a:xfrm>
            <a:off x="5410200" y="2362200"/>
            <a:ext cx="3276600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600" i="1" dirty="0" smtClean="0">
                <a:latin typeface="Calibri" pitchFamily="34" charset="0"/>
              </a:rPr>
              <a:t>Beispiel: Effekt von X1 auf </a:t>
            </a:r>
            <a:r>
              <a:rPr lang="de-DE" altLang="en-US" sz="1600" i="1" dirty="0">
                <a:latin typeface="Calibri" pitchFamily="34" charset="0"/>
              </a:rPr>
              <a:t>Y </a:t>
            </a:r>
            <a:r>
              <a:rPr lang="de-DE" altLang="en-US" sz="1600" i="1" dirty="0" smtClean="0">
                <a:latin typeface="Calibri" pitchFamily="34" charset="0"/>
              </a:rPr>
              <a:t>ist konfundiert durch X2 </a:t>
            </a:r>
            <a:r>
              <a:rPr lang="de-DE" altLang="en-US" sz="1600" i="1" dirty="0">
                <a:latin typeface="Calibri" pitchFamily="34" charset="0"/>
                <a:sym typeface="Wingdings" pitchFamily="2" charset="2"/>
              </a:rPr>
              <a:t> </a:t>
            </a:r>
            <a:r>
              <a:rPr lang="de-DE" altLang="en-US" sz="1600" i="1" dirty="0" smtClean="0">
                <a:latin typeface="Calibri" pitchFamily="34" charset="0"/>
                <a:sym typeface="Wingdings" pitchFamily="2" charset="2"/>
              </a:rPr>
              <a:t>Konditionierung auf X2 blockt alle back-</a:t>
            </a:r>
            <a:r>
              <a:rPr lang="de-DE" altLang="en-US" sz="1600" i="1" dirty="0" err="1" smtClean="0">
                <a:latin typeface="Calibri" pitchFamily="34" charset="0"/>
                <a:sym typeface="Wingdings" pitchFamily="2" charset="2"/>
              </a:rPr>
              <a:t>door</a:t>
            </a:r>
            <a:r>
              <a:rPr lang="de-DE" altLang="en-US" sz="1600" i="1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de-DE" altLang="en-US" sz="1600" i="1" dirty="0" err="1">
                <a:latin typeface="Calibri" pitchFamily="34" charset="0"/>
                <a:sym typeface="Wingdings" pitchFamily="2" charset="2"/>
              </a:rPr>
              <a:t>paths</a:t>
            </a:r>
            <a:endParaRPr lang="de-DE" altLang="en-US" sz="1600" i="1" dirty="0">
              <a:latin typeface="Calibri" pitchFamily="34" charset="0"/>
            </a:endParaRPr>
          </a:p>
        </p:txBody>
      </p:sp>
      <p:sp>
        <p:nvSpPr>
          <p:cNvPr id="1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Kausale Graphen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DE" altLang="en-US" sz="3000" dirty="0" smtClean="0">
                <a:solidFill>
                  <a:schemeClr val="bg1"/>
                </a:solidFill>
                <a:latin typeface="Calibri" pitchFamily="34" charset="0"/>
              </a:rPr>
              <a:t>5.5.1. Blockierung aller back-</a:t>
            </a:r>
            <a:r>
              <a:rPr lang="de-DE" altLang="en-US" sz="3000" dirty="0" err="1" smtClean="0">
                <a:solidFill>
                  <a:schemeClr val="bg1"/>
                </a:solidFill>
                <a:latin typeface="Calibri" pitchFamily="34" charset="0"/>
              </a:rPr>
              <a:t>door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en-US" sz="3000" dirty="0" err="1" smtClean="0">
                <a:solidFill>
                  <a:schemeClr val="bg1"/>
                </a:solidFill>
                <a:latin typeface="Calibri" pitchFamily="34" charset="0"/>
              </a:rPr>
              <a:t>paths</a:t>
            </a:r>
            <a:endParaRPr lang="de-DE" altLang="en-US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85800" y="3810000"/>
            <a:ext cx="7924800" cy="290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>
                <a:latin typeface="Calibri" pitchFamily="34" charset="0"/>
              </a:rPr>
              <a:t>Konditionierung auf beobachtbare Kontrollvariable X2 = Erzeugung von separaten Graphen für jede </a:t>
            </a:r>
            <a:r>
              <a:rPr lang="de-DE" altLang="en-US" sz="1800" dirty="0" smtClean="0">
                <a:latin typeface="Calibri" pitchFamily="34" charset="0"/>
              </a:rPr>
              <a:t>Subgruppe (X2=x2)</a:t>
            </a:r>
            <a:r>
              <a:rPr lang="de-DE" altLang="en-US" sz="1800" dirty="0" smtClean="0">
                <a:latin typeface="Calibri" pitchFamily="34" charset="0"/>
                <a:sym typeface="Wingdings" panose="05000000000000000000" pitchFamily="2" charset="2"/>
              </a:rPr>
              <a:t> X1 und Y dann in den getrennten Graphen nicht mehr verbunden</a:t>
            </a:r>
            <a:endParaRPr lang="de-DE" altLang="en-US" sz="1800" dirty="0">
              <a:latin typeface="Calibri" pitchFamily="34" charset="0"/>
              <a:sym typeface="Wingdings" panose="05000000000000000000" pitchFamily="2" charset="2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sym typeface="Wingdings" panose="05000000000000000000" pitchFamily="2" charset="2"/>
              </a:rPr>
              <a:t>Wird ein </a:t>
            </a:r>
            <a:r>
              <a:rPr lang="de-DE" altLang="en-US" sz="1800" dirty="0" err="1" smtClean="0">
                <a:latin typeface="Calibri" pitchFamily="34" charset="0"/>
                <a:sym typeface="Wingdings" panose="05000000000000000000" pitchFamily="2" charset="2"/>
              </a:rPr>
              <a:t>backdoor</a:t>
            </a:r>
            <a:r>
              <a:rPr lang="de-DE" altLang="en-US" sz="1800" dirty="0" smtClean="0"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en-US" sz="1800" dirty="0" err="1" smtClean="0">
                <a:latin typeface="Calibri" pitchFamily="34" charset="0"/>
                <a:sym typeface="Wingdings" panose="05000000000000000000" pitchFamily="2" charset="2"/>
              </a:rPr>
              <a:t>path</a:t>
            </a:r>
            <a:r>
              <a:rPr lang="de-DE" altLang="en-US" sz="1800" dirty="0" smtClean="0">
                <a:latin typeface="Calibri" pitchFamily="34" charset="0"/>
                <a:sym typeface="Wingdings" panose="05000000000000000000" pitchFamily="2" charset="2"/>
              </a:rPr>
              <a:t> nicht geschlossen, kommt es zu </a:t>
            </a:r>
            <a:r>
              <a:rPr lang="de-DE" altLang="en-US" sz="1800" b="1" dirty="0" err="1" smtClean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confounding</a:t>
            </a:r>
            <a:r>
              <a:rPr lang="de-DE" altLang="en-US" sz="1800" b="1" dirty="0" smtClean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en-US" sz="1800" b="1" dirty="0" err="1" smtClean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bias</a:t>
            </a:r>
            <a:endParaRPr lang="de-DE" altLang="en-US" sz="1800" b="1" dirty="0" smtClean="0">
              <a:solidFill>
                <a:srgbClr val="FF0000"/>
              </a:solidFill>
              <a:latin typeface="Calibri" pitchFamily="34" charset="0"/>
              <a:sym typeface="Wingdings" panose="05000000000000000000" pitchFamily="2" charset="2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b="1" dirty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Vorsicht mit </a:t>
            </a:r>
            <a:r>
              <a:rPr lang="de-DE" altLang="en-US" sz="1800" b="1" dirty="0" err="1" smtClean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collider</a:t>
            </a:r>
            <a:r>
              <a:rPr lang="de-DE" altLang="en-US" sz="1800" b="1" dirty="0" smtClean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-Variablen</a:t>
            </a:r>
            <a:r>
              <a:rPr lang="de-DE" sz="1800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(oder deren </a:t>
            </a:r>
            <a:r>
              <a:rPr lang="de-DE" sz="1800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descandants</a:t>
            </a:r>
            <a:r>
              <a:rPr lang="de-DE" sz="1800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=</a:t>
            </a:r>
            <a:r>
              <a:rPr lang="de-DE" sz="1800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Proxies</a:t>
            </a:r>
            <a:r>
              <a:rPr lang="de-DE" sz="1800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)</a:t>
            </a:r>
            <a:r>
              <a:rPr lang="de-DE" altLang="en-US" sz="1800" b="1" dirty="0" smtClean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en-US" sz="1800" b="1" dirty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auf einem </a:t>
            </a:r>
            <a:r>
              <a:rPr lang="de-DE" altLang="en-US" sz="1800" b="1" dirty="0" err="1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backdoor</a:t>
            </a:r>
            <a:r>
              <a:rPr lang="de-DE" altLang="en-US" sz="1800" b="1" dirty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en-US" sz="1800" b="1" dirty="0" err="1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path</a:t>
            </a:r>
            <a:r>
              <a:rPr lang="de-DE" altLang="en-US" sz="1800" dirty="0">
                <a:latin typeface="Calibri" pitchFamily="34" charset="0"/>
                <a:sym typeface="Wingdings" panose="05000000000000000000" pitchFamily="2" charset="2"/>
              </a:rPr>
              <a:t>: </a:t>
            </a:r>
            <a:r>
              <a:rPr lang="de-DE" altLang="en-US" sz="1800" dirty="0" err="1">
                <a:latin typeface="Calibri" pitchFamily="34" charset="0"/>
                <a:sym typeface="Wingdings" panose="05000000000000000000" pitchFamily="2" charset="2"/>
              </a:rPr>
              <a:t>Collider</a:t>
            </a:r>
            <a:r>
              <a:rPr lang="de-DE" altLang="en-US" sz="1800" dirty="0">
                <a:latin typeface="Calibri" pitchFamily="34" charset="0"/>
                <a:sym typeface="Wingdings" panose="05000000000000000000" pitchFamily="2" charset="2"/>
              </a:rPr>
              <a:t> führen zur automatischen Schließung des </a:t>
            </a:r>
            <a:r>
              <a:rPr lang="de-DE" altLang="en-US" sz="1800" dirty="0" err="1">
                <a:latin typeface="Calibri" pitchFamily="34" charset="0"/>
                <a:sym typeface="Wingdings" panose="05000000000000000000" pitchFamily="2" charset="2"/>
              </a:rPr>
              <a:t>backdoor</a:t>
            </a:r>
            <a:r>
              <a:rPr lang="de-DE" altLang="en-US" sz="1800" dirty="0"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en-US" sz="1800" dirty="0" err="1">
                <a:latin typeface="Calibri" pitchFamily="34" charset="0"/>
                <a:sym typeface="Wingdings" panose="05000000000000000000" pitchFamily="2" charset="2"/>
              </a:rPr>
              <a:t>path</a:t>
            </a:r>
            <a:r>
              <a:rPr lang="de-DE" altLang="en-US" sz="1800" dirty="0">
                <a:latin typeface="Calibri" pitchFamily="34" charset="0"/>
                <a:sym typeface="Wingdings" panose="05000000000000000000" pitchFamily="2" charset="2"/>
              </a:rPr>
              <a:t>; Konditionierung auf </a:t>
            </a:r>
            <a:r>
              <a:rPr lang="de-DE" altLang="en-US" sz="1800" dirty="0" err="1" smtClean="0">
                <a:latin typeface="Calibri" pitchFamily="34" charset="0"/>
                <a:sym typeface="Wingdings" panose="05000000000000000000" pitchFamily="2" charset="2"/>
              </a:rPr>
              <a:t>Collider</a:t>
            </a:r>
            <a:r>
              <a:rPr lang="de-DE" altLang="en-US" sz="1800" dirty="0" smtClean="0">
                <a:latin typeface="Calibri" pitchFamily="34" charset="0"/>
                <a:sym typeface="Wingdings" panose="05000000000000000000" pitchFamily="2" charset="2"/>
              </a:rPr>
              <a:t> öffnet </a:t>
            </a:r>
            <a:r>
              <a:rPr lang="de-DE" altLang="en-US" sz="1800" dirty="0" err="1" smtClean="0">
                <a:latin typeface="Calibri" pitchFamily="34" charset="0"/>
                <a:sym typeface="Wingdings" panose="05000000000000000000" pitchFamily="2" charset="2"/>
              </a:rPr>
              <a:t>backdoor</a:t>
            </a:r>
            <a:r>
              <a:rPr lang="de-DE" altLang="en-US" sz="1800" dirty="0" smtClean="0"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en-US" sz="1800" dirty="0" err="1" smtClean="0">
                <a:latin typeface="Calibri" pitchFamily="34" charset="0"/>
                <a:sym typeface="Wingdings" panose="05000000000000000000" pitchFamily="2" charset="2"/>
              </a:rPr>
              <a:t>path</a:t>
            </a:r>
            <a:r>
              <a:rPr lang="de-DE" altLang="en-US" sz="1800" dirty="0" smtClean="0">
                <a:latin typeface="Calibri" pitchFamily="34" charset="0"/>
                <a:sym typeface="Wingdings" panose="05000000000000000000" pitchFamily="2" charset="2"/>
              </a:rPr>
              <a:t> wieder ( erneute Schließung durch Konditionierung notwendig)</a:t>
            </a:r>
            <a:endParaRPr lang="de-DE" altLang="en-US" sz="18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Kausale Graphen</a:t>
            </a:r>
          </a:p>
        </p:txBody>
      </p:sp>
      <p:sp>
        <p:nvSpPr>
          <p:cNvPr id="2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04800" y="1196471"/>
            <a:ext cx="7696200" cy="414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de-DE" b="1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NICHT 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auf Variablen auf einem </a:t>
            </a:r>
            <a:r>
              <a:rPr lang="de-DE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causal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path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von X1 zu Y konditionieren</a:t>
            </a:r>
            <a:r>
              <a:rPr lang="de-DE" dirty="0">
                <a:latin typeface="Calibri" pitchFamily="34" charset="0"/>
                <a:sym typeface="Wingdings" pitchFamily="2" charset="2"/>
              </a:rPr>
              <a:t> , da dies zu einem </a:t>
            </a:r>
            <a:r>
              <a:rPr lang="de-DE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overcontrol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bias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de-DE" dirty="0">
                <a:latin typeface="Calibri" pitchFamily="34" charset="0"/>
                <a:sym typeface="Wingdings" pitchFamily="2" charset="2"/>
              </a:rPr>
              <a:t>führt (Ausnahme: stufenweiser Modellaufbau bei Mediationsanalyse</a:t>
            </a:r>
            <a:r>
              <a:rPr lang="de-DE" dirty="0" smtClean="0">
                <a:latin typeface="Calibri" pitchFamily="34" charset="0"/>
                <a:sym typeface="Wingdings" pitchFamily="2" charset="2"/>
              </a:rPr>
              <a:t>)</a:t>
            </a:r>
          </a:p>
          <a:p>
            <a:pPr marL="285750" indent="-285750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NICHT auf „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collider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“-Variablen 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(oder deren </a:t>
            </a:r>
            <a:r>
              <a:rPr lang="de-DE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descandants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=</a:t>
            </a:r>
            <a:r>
              <a:rPr lang="de-DE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Proxies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) 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auf einem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noncausal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path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zwischen X1 und Y konditionieren</a:t>
            </a:r>
            <a:r>
              <a:rPr lang="de-DE" dirty="0">
                <a:latin typeface="Calibri" pitchFamily="34" charset="0"/>
                <a:sym typeface="Wingdings" pitchFamily="2" charset="2"/>
              </a:rPr>
              <a:t> , da dies zu einem </a:t>
            </a:r>
            <a:r>
              <a:rPr lang="de-DE" b="1" dirty="0" err="1">
                <a:solidFill>
                  <a:srgbClr val="FF0000"/>
                </a:solidFill>
                <a:latin typeface="Calibri" pitchFamily="34" charset="0"/>
              </a:rPr>
              <a:t>endogenous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selection bias </a:t>
            </a:r>
            <a:r>
              <a:rPr lang="de-DE" dirty="0" smtClean="0">
                <a:latin typeface="Calibri" pitchFamily="34" charset="0"/>
                <a:sym typeface="Wingdings" pitchFamily="2" charset="2"/>
              </a:rPr>
              <a:t>führt </a:t>
            </a:r>
          </a:p>
          <a:p>
            <a:pPr marL="285750" indent="-285750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de-DE" b="1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Generell NICHT </a:t>
            </a:r>
            <a:r>
              <a:rPr lang="de-DE" altLang="en-US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auf weitere </a:t>
            </a:r>
            <a:r>
              <a:rPr lang="de-DE" altLang="en-US" b="1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Variablen </a:t>
            </a:r>
            <a:r>
              <a:rPr lang="de-DE" altLang="en-US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konditionieren nachdem alle </a:t>
            </a:r>
            <a:r>
              <a:rPr lang="de-DE" altLang="en-US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backdoor</a:t>
            </a:r>
            <a:r>
              <a:rPr lang="de-DE" altLang="en-US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de-DE" altLang="en-US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paths</a:t>
            </a:r>
            <a:r>
              <a:rPr lang="de-DE" altLang="en-US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geblockt sind</a:t>
            </a:r>
            <a:r>
              <a:rPr lang="de-DE" altLang="en-US" dirty="0">
                <a:latin typeface="Calibri" pitchFamily="34" charset="0"/>
                <a:sym typeface="Wingdings" pitchFamily="2" charset="2"/>
              </a:rPr>
              <a:t>, d.h. nur auf die minimal notwendige Menge an V</a:t>
            </a:r>
            <a:r>
              <a:rPr lang="de-DE" altLang="en-US" dirty="0" smtClean="0">
                <a:latin typeface="Calibri" pitchFamily="34" charset="0"/>
                <a:sym typeface="Wingdings" pitchFamily="2" charset="2"/>
              </a:rPr>
              <a:t>ariablen </a:t>
            </a:r>
            <a:r>
              <a:rPr lang="de-DE" altLang="en-US" dirty="0">
                <a:latin typeface="Calibri" pitchFamily="34" charset="0"/>
                <a:sym typeface="Wingdings" pitchFamily="2" charset="2"/>
              </a:rPr>
              <a:t>konditionieren</a:t>
            </a:r>
            <a:endParaRPr lang="de-DE" sz="1600" b="1" dirty="0">
              <a:solidFill>
                <a:srgbClr val="FF0000"/>
              </a:solidFill>
              <a:latin typeface="Calibri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de-DE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DE" altLang="en-US" sz="3000" dirty="0" smtClean="0">
                <a:solidFill>
                  <a:schemeClr val="bg1"/>
                </a:solidFill>
                <a:latin typeface="Calibri" pitchFamily="34" charset="0"/>
              </a:rPr>
              <a:t>5.5.1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. Blockierung aller back-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door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paths</a:t>
            </a:r>
            <a:endParaRPr lang="de-DE" altLang="en-US" sz="3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3000" dirty="0" smtClean="0">
                <a:solidFill>
                  <a:schemeClr val="bg1"/>
                </a:solidFill>
                <a:latin typeface="Calibri" pitchFamily="34" charset="0"/>
              </a:rPr>
              <a:t>5.5.1 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Blockierung aller back-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door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paths</a:t>
            </a:r>
            <a:endParaRPr lang="en-US" altLang="en-US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4800600" y="2438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51" name="Line 5"/>
          <p:cNvSpPr>
            <a:spLocks noChangeShapeType="1"/>
          </p:cNvSpPr>
          <p:nvPr/>
        </p:nvSpPr>
        <p:spPr bwMode="auto">
          <a:xfrm flipV="1">
            <a:off x="2057400" y="4495800"/>
            <a:ext cx="1524000" cy="1219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19812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7239000" y="274320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4724400" y="20574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X5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1752600" y="571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X3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7162800" y="2438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X6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2971800" y="3124200"/>
            <a:ext cx="609600" cy="1219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9" name="Oval 15"/>
          <p:cNvSpPr>
            <a:spLocks noChangeArrowheads="1"/>
          </p:cNvSpPr>
          <p:nvPr/>
        </p:nvSpPr>
        <p:spPr bwMode="auto">
          <a:xfrm>
            <a:off x="28956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7239000" y="4495800"/>
            <a:ext cx="533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71628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2451100" y="262175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X4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7315200" y="4114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65" name="Line 23"/>
          <p:cNvSpPr>
            <a:spLocks noChangeShapeType="1"/>
          </p:cNvSpPr>
          <p:nvPr/>
        </p:nvSpPr>
        <p:spPr bwMode="auto">
          <a:xfrm flipH="1">
            <a:off x="3657600" y="4419600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arrow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6" name="Oval 24"/>
          <p:cNvSpPr>
            <a:spLocks noChangeArrowheads="1"/>
          </p:cNvSpPr>
          <p:nvPr/>
        </p:nvSpPr>
        <p:spPr bwMode="auto">
          <a:xfrm>
            <a:off x="35052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76962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7848600" y="5105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X7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3581400" y="39624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X1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71" name="Line 35"/>
          <p:cNvSpPr>
            <a:spLocks noChangeShapeType="1"/>
          </p:cNvSpPr>
          <p:nvPr/>
        </p:nvSpPr>
        <p:spPr bwMode="auto">
          <a:xfrm>
            <a:off x="3581400" y="4419600"/>
            <a:ext cx="411480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2" name="Line 37"/>
          <p:cNvSpPr>
            <a:spLocks noChangeShapeType="1"/>
          </p:cNvSpPr>
          <p:nvPr/>
        </p:nvSpPr>
        <p:spPr bwMode="auto">
          <a:xfrm>
            <a:off x="4876800" y="2514600"/>
            <a:ext cx="2286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3" name="Line 38"/>
          <p:cNvSpPr>
            <a:spLocks noChangeShapeType="1"/>
          </p:cNvSpPr>
          <p:nvPr/>
        </p:nvSpPr>
        <p:spPr bwMode="auto">
          <a:xfrm>
            <a:off x="2971800" y="3124200"/>
            <a:ext cx="609600" cy="1219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4" name="Oval 39"/>
          <p:cNvSpPr>
            <a:spLocks noChangeArrowheads="1"/>
          </p:cNvSpPr>
          <p:nvPr/>
        </p:nvSpPr>
        <p:spPr bwMode="auto">
          <a:xfrm>
            <a:off x="28956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 flipV="1">
            <a:off x="3657600" y="3505200"/>
            <a:ext cx="129540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6" name="Line 16"/>
          <p:cNvSpPr>
            <a:spLocks noChangeShapeType="1"/>
          </p:cNvSpPr>
          <p:nvPr/>
        </p:nvSpPr>
        <p:spPr bwMode="auto">
          <a:xfrm>
            <a:off x="5029200" y="3581400"/>
            <a:ext cx="2057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7" name="Oval 26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78" name="Text Box 28"/>
          <p:cNvSpPr txBox="1">
            <a:spLocks noChangeArrowheads="1"/>
          </p:cNvSpPr>
          <p:nvPr/>
        </p:nvSpPr>
        <p:spPr bwMode="auto">
          <a:xfrm>
            <a:off x="4876800" y="3124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X2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V="1">
            <a:off x="2971800" y="2514600"/>
            <a:ext cx="1828800" cy="546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81" name="Oval 26"/>
          <p:cNvSpPr>
            <a:spLocks noChangeArrowheads="1"/>
          </p:cNvSpPr>
          <p:nvPr/>
        </p:nvSpPr>
        <p:spPr bwMode="auto">
          <a:xfrm>
            <a:off x="71628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304800" y="1177925"/>
            <a:ext cx="86106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FontTx/>
              <a:buNone/>
            </a:pPr>
            <a:r>
              <a:rPr lang="de-DE" altLang="en-US" sz="1800" i="1" u="sng" dirty="0" smtClean="0">
                <a:latin typeface="Calibri" pitchFamily="34" charset="0"/>
              </a:rPr>
              <a:t>Beispiel 1:</a:t>
            </a:r>
            <a:r>
              <a:rPr lang="de-DE" altLang="en-US" sz="1800" i="1" dirty="0" smtClean="0">
                <a:latin typeface="Calibri" pitchFamily="34" charset="0"/>
              </a:rPr>
              <a:t> Welche Variablen müssen kontrolliert werden, um das back-</a:t>
            </a:r>
            <a:r>
              <a:rPr lang="de-DE" altLang="en-US" sz="1800" i="1" dirty="0" err="1" smtClean="0">
                <a:latin typeface="Calibri" pitchFamily="34" charset="0"/>
              </a:rPr>
              <a:t>door</a:t>
            </a:r>
            <a:r>
              <a:rPr lang="de-DE" altLang="en-US" sz="1800" i="1" dirty="0" smtClean="0">
                <a:latin typeface="Calibri" pitchFamily="34" charset="0"/>
              </a:rPr>
              <a:t> </a:t>
            </a:r>
            <a:r>
              <a:rPr lang="de-DE" altLang="en-US" sz="1800" i="1" dirty="0" err="1" smtClean="0">
                <a:latin typeface="Calibri" pitchFamily="34" charset="0"/>
              </a:rPr>
              <a:t>criterion</a:t>
            </a:r>
            <a:r>
              <a:rPr lang="de-DE" altLang="en-US" sz="1800" i="1" dirty="0" smtClean="0">
                <a:latin typeface="Calibri" pitchFamily="34" charset="0"/>
              </a:rPr>
              <a:t> für den kausalen Effekt von D auf Y zu erfüllen?</a:t>
            </a:r>
            <a:endParaRPr lang="de-DE" altLang="en-US" sz="1800" i="1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3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3000" dirty="0" smtClean="0">
                <a:solidFill>
                  <a:schemeClr val="bg1"/>
                </a:solidFill>
                <a:latin typeface="Calibri" pitchFamily="34" charset="0"/>
              </a:rPr>
              <a:t>5.5.1. 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Blockierung aller back-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door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paths</a:t>
            </a:r>
            <a:endParaRPr lang="en-US" altLang="en-US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4800600" y="275486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 flipH="1">
            <a:off x="3035300" y="2388564"/>
            <a:ext cx="774700" cy="96161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3429000" y="2102298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X5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876800" y="2464355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X6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57" name="Oval 13"/>
          <p:cNvSpPr>
            <a:spLocks noChangeArrowheads="1"/>
          </p:cNvSpPr>
          <p:nvPr/>
        </p:nvSpPr>
        <p:spPr bwMode="auto">
          <a:xfrm>
            <a:off x="1371600" y="473606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2971800" y="3440668"/>
            <a:ext cx="609600" cy="1219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9" name="Oval 15"/>
          <p:cNvSpPr>
            <a:spLocks noChangeArrowheads="1"/>
          </p:cNvSpPr>
          <p:nvPr/>
        </p:nvSpPr>
        <p:spPr bwMode="auto">
          <a:xfrm>
            <a:off x="2895600" y="328826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7162800" y="465986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2590800" y="298346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X4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990600" y="4445556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X3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7315200" y="443126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65" name="Line 23"/>
          <p:cNvSpPr>
            <a:spLocks noChangeShapeType="1"/>
          </p:cNvSpPr>
          <p:nvPr/>
        </p:nvSpPr>
        <p:spPr bwMode="auto">
          <a:xfrm flipH="1">
            <a:off x="3657600" y="4736068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arrow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6" name="Oval 24"/>
          <p:cNvSpPr>
            <a:spLocks noChangeArrowheads="1"/>
          </p:cNvSpPr>
          <p:nvPr/>
        </p:nvSpPr>
        <p:spPr bwMode="auto">
          <a:xfrm>
            <a:off x="3505200" y="465986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3263900" y="4888468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X1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70" name="Line 32"/>
          <p:cNvSpPr>
            <a:spLocks noChangeShapeType="1"/>
          </p:cNvSpPr>
          <p:nvPr/>
        </p:nvSpPr>
        <p:spPr bwMode="auto">
          <a:xfrm flipV="1">
            <a:off x="1524000" y="4736068"/>
            <a:ext cx="1981200" cy="76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2" name="Line 37"/>
          <p:cNvSpPr>
            <a:spLocks noChangeShapeType="1"/>
          </p:cNvSpPr>
          <p:nvPr/>
        </p:nvSpPr>
        <p:spPr bwMode="auto">
          <a:xfrm>
            <a:off x="4876800" y="2831068"/>
            <a:ext cx="2286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3" name="Line 38"/>
          <p:cNvSpPr>
            <a:spLocks noChangeShapeType="1"/>
          </p:cNvSpPr>
          <p:nvPr/>
        </p:nvSpPr>
        <p:spPr bwMode="auto">
          <a:xfrm>
            <a:off x="2971800" y="3440668"/>
            <a:ext cx="609600" cy="1219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4" name="Oval 39"/>
          <p:cNvSpPr>
            <a:spLocks noChangeArrowheads="1"/>
          </p:cNvSpPr>
          <p:nvPr/>
        </p:nvSpPr>
        <p:spPr bwMode="auto">
          <a:xfrm>
            <a:off x="2895600" y="328826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79" name="Line 38"/>
          <p:cNvSpPr>
            <a:spLocks noChangeShapeType="1"/>
          </p:cNvSpPr>
          <p:nvPr/>
        </p:nvSpPr>
        <p:spPr bwMode="auto">
          <a:xfrm flipV="1">
            <a:off x="1447800" y="3402568"/>
            <a:ext cx="1485900" cy="1333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>
            <a:off x="3810000" y="2373868"/>
            <a:ext cx="99060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81" name="Oval 26"/>
          <p:cNvSpPr>
            <a:spLocks noChangeArrowheads="1"/>
          </p:cNvSpPr>
          <p:nvPr/>
        </p:nvSpPr>
        <p:spPr bwMode="auto">
          <a:xfrm>
            <a:off x="3733800" y="23123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304800" y="1177925"/>
            <a:ext cx="86106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FontTx/>
              <a:buNone/>
            </a:pPr>
            <a:r>
              <a:rPr lang="de-DE" altLang="en-US" sz="1800" i="1" u="sng" dirty="0" smtClean="0">
                <a:latin typeface="Calibri" pitchFamily="34" charset="0"/>
              </a:rPr>
              <a:t>Beispiel 2:</a:t>
            </a:r>
            <a:r>
              <a:rPr lang="de-DE" altLang="en-US" sz="1800" i="1" dirty="0" smtClean="0">
                <a:latin typeface="Calibri" pitchFamily="34" charset="0"/>
              </a:rPr>
              <a:t> Welche Variablen müssen kontrolliert werden, um das back-</a:t>
            </a:r>
            <a:r>
              <a:rPr lang="de-DE" altLang="en-US" sz="1800" i="1" dirty="0" err="1" smtClean="0">
                <a:latin typeface="Calibri" pitchFamily="34" charset="0"/>
              </a:rPr>
              <a:t>door</a:t>
            </a:r>
            <a:r>
              <a:rPr lang="de-DE" altLang="en-US" sz="1800" i="1" dirty="0" smtClean="0">
                <a:latin typeface="Calibri" pitchFamily="34" charset="0"/>
              </a:rPr>
              <a:t> </a:t>
            </a:r>
            <a:r>
              <a:rPr lang="de-DE" altLang="en-US" sz="1800" i="1" dirty="0" err="1" smtClean="0">
                <a:latin typeface="Calibri" pitchFamily="34" charset="0"/>
              </a:rPr>
              <a:t>criterion</a:t>
            </a:r>
            <a:r>
              <a:rPr lang="de-DE" altLang="en-US" sz="1800" i="1" dirty="0" smtClean="0">
                <a:latin typeface="Calibri" pitchFamily="34" charset="0"/>
              </a:rPr>
              <a:t> für den kausalen Effekt von D auf Y zu erfüllen?</a:t>
            </a:r>
            <a:endParaRPr lang="de-DE" altLang="en-US" sz="1800" i="1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30130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2952750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2933700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57200" y="990600"/>
            <a:ext cx="716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 b="1" dirty="0" err="1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Selection</a:t>
            </a:r>
            <a:r>
              <a:rPr lang="de-DE" altLang="de-DE" sz="1800" b="1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on Observables </a:t>
            </a:r>
            <a:r>
              <a:rPr lang="de-DE" altLang="de-DE" sz="1800" b="1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X:</a:t>
            </a:r>
            <a:endParaRPr lang="de-DE" altLang="de-DE" sz="1800" b="1" dirty="0">
              <a:solidFill>
                <a:srgbClr val="0000FF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8" name="Text Box 23"/>
          <p:cNvSpPr txBox="1">
            <a:spLocks noChangeArrowheads="1"/>
          </p:cNvSpPr>
          <p:nvPr/>
        </p:nvSpPr>
        <p:spPr bwMode="auto">
          <a:xfrm>
            <a:off x="441325" y="3352800"/>
            <a:ext cx="65690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 b="1" dirty="0" err="1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Selection</a:t>
            </a:r>
            <a:r>
              <a:rPr lang="de-DE" altLang="de-DE" sz="1800" b="1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on </a:t>
            </a:r>
            <a:r>
              <a:rPr lang="de-DE" altLang="de-DE" sz="1800" b="1" dirty="0" err="1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Unobservables</a:t>
            </a:r>
            <a:r>
              <a:rPr lang="de-DE" altLang="de-DE" sz="1800" b="1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u:</a:t>
            </a:r>
            <a:endParaRPr lang="de-DE" altLang="de-DE" sz="1800" b="1" dirty="0">
              <a:solidFill>
                <a:srgbClr val="0000FF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5.6.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Treatment </a:t>
            </a:r>
            <a:r>
              <a:rPr lang="de-DE" altLang="de-DE" sz="3000" dirty="0" err="1">
                <a:solidFill>
                  <a:schemeClr val="bg1"/>
                </a:solidFill>
                <a:latin typeface="Calibri" pitchFamily="34" charset="0"/>
              </a:rPr>
              <a:t>Assigment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de-DE" sz="3000" dirty="0" err="1">
                <a:solidFill>
                  <a:schemeClr val="bg1"/>
                </a:solidFill>
                <a:latin typeface="Calibri" pitchFamily="34" charset="0"/>
              </a:rPr>
              <a:t>Rule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 (Zuweisungsmodell)</a:t>
            </a:r>
          </a:p>
        </p:txBody>
      </p:sp>
      <p:sp>
        <p:nvSpPr>
          <p:cNvPr id="4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Kausale Graphen</a:t>
            </a:r>
          </a:p>
        </p:txBody>
      </p:sp>
      <p:sp>
        <p:nvSpPr>
          <p:cNvPr id="4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6172200" y="1676400"/>
            <a:ext cx="2936875" cy="25699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400" dirty="0" smtClean="0">
                <a:latin typeface="Calibri" pitchFamily="34" charset="0"/>
              </a:rPr>
              <a:t>D: Treatment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400" dirty="0" smtClean="0">
                <a:latin typeface="Calibri" pitchFamily="34" charset="0"/>
              </a:rPr>
              <a:t>Y: Outcome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400" dirty="0" smtClean="0">
                <a:latin typeface="Calibri" pitchFamily="34" charset="0"/>
              </a:rPr>
              <a:t>X: Konfundierende Kontrollvariablen</a:t>
            </a:r>
            <a:r>
              <a:rPr lang="de-DE" altLang="de-DE" sz="1400" dirty="0">
                <a:latin typeface="Calibri" pitchFamily="34" charset="0"/>
              </a:rPr>
              <a:t>, die das Treatment </a:t>
            </a:r>
            <a:r>
              <a:rPr lang="de-DE" altLang="de-DE" sz="1400" dirty="0" err="1" smtClean="0">
                <a:latin typeface="Calibri" pitchFamily="34" charset="0"/>
              </a:rPr>
              <a:t>Assignment</a:t>
            </a:r>
            <a:r>
              <a:rPr lang="de-DE" altLang="de-DE" sz="1400" dirty="0" smtClean="0">
                <a:latin typeface="Calibri" pitchFamily="34" charset="0"/>
              </a:rPr>
              <a:t> und  Outcome bestimmen</a:t>
            </a:r>
            <a:endParaRPr lang="de-DE" altLang="de-DE" sz="1400" dirty="0">
              <a:latin typeface="Calibri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400" dirty="0" smtClean="0">
                <a:latin typeface="Calibri" pitchFamily="34" charset="0"/>
              </a:rPr>
              <a:t>u: </a:t>
            </a:r>
            <a:r>
              <a:rPr lang="de-DE" altLang="de-DE" sz="1400" dirty="0">
                <a:latin typeface="Calibri" pitchFamily="34" charset="0"/>
              </a:rPr>
              <a:t>unbeobachtbare Faktoren, die das das Treatment </a:t>
            </a:r>
            <a:r>
              <a:rPr lang="de-DE" altLang="de-DE" sz="1400" dirty="0" err="1">
                <a:latin typeface="Calibri" pitchFamily="34" charset="0"/>
              </a:rPr>
              <a:t>Assignment</a:t>
            </a:r>
            <a:r>
              <a:rPr lang="de-DE" altLang="de-DE" sz="1400" dirty="0">
                <a:latin typeface="Calibri" pitchFamily="34" charset="0"/>
              </a:rPr>
              <a:t> und  Outcome </a:t>
            </a:r>
            <a:r>
              <a:rPr lang="de-DE" altLang="de-DE" sz="1400" dirty="0" smtClean="0">
                <a:latin typeface="Calibri" pitchFamily="34" charset="0"/>
              </a:rPr>
              <a:t>bestimmen</a:t>
            </a:r>
            <a:endParaRPr lang="de-DE" altLang="de-DE" sz="1400" dirty="0">
              <a:latin typeface="Calibri" pitchFamily="34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07950" y="6106180"/>
            <a:ext cx="895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latin typeface="Calibri" panose="020F0502020204030204" pitchFamily="34" charset="0"/>
              </a:rPr>
              <a:t>Bemerkung: Gestrichelte doppelspitzige Pfeile sind eine verkürzte Darstellung einer „mutual </a:t>
            </a:r>
            <a:r>
              <a:rPr lang="de-DE" sz="1400" i="1" dirty="0" err="1" smtClean="0">
                <a:latin typeface="Calibri" panose="020F0502020204030204" pitchFamily="34" charset="0"/>
              </a:rPr>
              <a:t>dependence</a:t>
            </a:r>
            <a:r>
              <a:rPr lang="de-DE" sz="1400" i="1" dirty="0" smtClean="0">
                <a:latin typeface="Calibri" panose="020F0502020204030204" pitchFamily="34" charset="0"/>
              </a:rPr>
              <a:t>“ der beiden Variablen von einer dritten </a:t>
            </a:r>
            <a:r>
              <a:rPr lang="de-DE" sz="1400" i="1" dirty="0" err="1" smtClean="0">
                <a:latin typeface="Calibri" panose="020F0502020204030204" pitchFamily="34" charset="0"/>
              </a:rPr>
              <a:t>unbeobachtbaren</a:t>
            </a:r>
            <a:r>
              <a:rPr lang="de-DE" sz="1400" i="1" dirty="0" smtClean="0">
                <a:latin typeface="Calibri" panose="020F0502020204030204" pitchFamily="34" charset="0"/>
              </a:rPr>
              <a:t> Variable</a:t>
            </a:r>
            <a:endParaRPr lang="de-DE" sz="1400" i="1" dirty="0">
              <a:latin typeface="Calibri" panose="020F0502020204030204" pitchFamily="34" charset="0"/>
            </a:endParaRPr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>
            <a:off x="1981200" y="1600200"/>
            <a:ext cx="2514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3" name="Oval 39"/>
          <p:cNvSpPr>
            <a:spLocks noChangeArrowheads="1"/>
          </p:cNvSpPr>
          <p:nvPr/>
        </p:nvSpPr>
        <p:spPr bwMode="auto">
          <a:xfrm>
            <a:off x="1905000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4419600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1905000" y="121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D</a:t>
            </a:r>
          </a:p>
        </p:txBody>
      </p:sp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4419600" y="121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Y</a:t>
            </a:r>
          </a:p>
        </p:txBody>
      </p:sp>
      <p:sp>
        <p:nvSpPr>
          <p:cNvPr id="83" name="Oval 46"/>
          <p:cNvSpPr>
            <a:spLocks noChangeArrowheads="1"/>
          </p:cNvSpPr>
          <p:nvPr/>
        </p:nvSpPr>
        <p:spPr bwMode="auto">
          <a:xfrm>
            <a:off x="4419600" y="2667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84" name="Text Box 47"/>
          <p:cNvSpPr txBox="1">
            <a:spLocks noChangeArrowheads="1"/>
          </p:cNvSpPr>
          <p:nvPr/>
        </p:nvSpPr>
        <p:spPr bwMode="auto">
          <a:xfrm>
            <a:off x="4351415" y="27574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u</a:t>
            </a:r>
          </a:p>
        </p:txBody>
      </p:sp>
      <p:sp>
        <p:nvSpPr>
          <p:cNvPr id="85" name="Line 48"/>
          <p:cNvSpPr>
            <a:spLocks noChangeShapeType="1"/>
          </p:cNvSpPr>
          <p:nvPr/>
        </p:nvSpPr>
        <p:spPr bwMode="auto">
          <a:xfrm flipH="1" flipV="1">
            <a:off x="1981199" y="1676400"/>
            <a:ext cx="1226593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6" name="Oval 50"/>
          <p:cNvSpPr>
            <a:spLocks noChangeArrowheads="1"/>
          </p:cNvSpPr>
          <p:nvPr/>
        </p:nvSpPr>
        <p:spPr bwMode="auto">
          <a:xfrm>
            <a:off x="3207793" y="212222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87" name="Text Box 51"/>
          <p:cNvSpPr txBox="1">
            <a:spLocks noChangeArrowheads="1"/>
          </p:cNvSpPr>
          <p:nvPr/>
        </p:nvSpPr>
        <p:spPr bwMode="auto">
          <a:xfrm>
            <a:off x="3124200" y="226268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X</a:t>
            </a:r>
          </a:p>
        </p:txBody>
      </p:sp>
      <p:sp>
        <p:nvSpPr>
          <p:cNvPr id="88" name="Line 52"/>
          <p:cNvSpPr>
            <a:spLocks noChangeShapeType="1"/>
          </p:cNvSpPr>
          <p:nvPr/>
        </p:nvSpPr>
        <p:spPr bwMode="auto">
          <a:xfrm flipV="1">
            <a:off x="4495800" y="167640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9" name="Line 48"/>
          <p:cNvSpPr>
            <a:spLocks noChangeShapeType="1"/>
          </p:cNvSpPr>
          <p:nvPr/>
        </p:nvSpPr>
        <p:spPr bwMode="auto">
          <a:xfrm flipV="1">
            <a:off x="3352800" y="1676400"/>
            <a:ext cx="1066800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0" name="Freeform 68"/>
          <p:cNvSpPr>
            <a:spLocks/>
          </p:cNvSpPr>
          <p:nvPr/>
        </p:nvSpPr>
        <p:spPr bwMode="auto">
          <a:xfrm rot="1214936" flipV="1">
            <a:off x="1638500" y="4704288"/>
            <a:ext cx="2737100" cy="1183350"/>
          </a:xfrm>
          <a:custGeom>
            <a:avLst/>
            <a:gdLst>
              <a:gd name="T0" fmla="*/ 0 w 2256"/>
              <a:gd name="T1" fmla="*/ 2147483647 h 584"/>
              <a:gd name="T2" fmla="*/ 2147483647 w 2256"/>
              <a:gd name="T3" fmla="*/ 2147483647 h 584"/>
              <a:gd name="T4" fmla="*/ 2147483647 w 2256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56" h="584">
                <a:moveTo>
                  <a:pt x="0" y="584"/>
                </a:moveTo>
                <a:cubicBezTo>
                  <a:pt x="388" y="300"/>
                  <a:pt x="776" y="16"/>
                  <a:pt x="1152" y="8"/>
                </a:cubicBezTo>
                <a:cubicBezTo>
                  <a:pt x="1528" y="0"/>
                  <a:pt x="2072" y="448"/>
                  <a:pt x="2256" y="536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dash"/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DE"/>
          </a:p>
        </p:txBody>
      </p:sp>
      <p:sp>
        <p:nvSpPr>
          <p:cNvPr id="91" name="Line 38"/>
          <p:cNvSpPr>
            <a:spLocks noChangeShapeType="1"/>
          </p:cNvSpPr>
          <p:nvPr/>
        </p:nvSpPr>
        <p:spPr bwMode="auto">
          <a:xfrm>
            <a:off x="1981200" y="4114800"/>
            <a:ext cx="2514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" name="Oval 39"/>
          <p:cNvSpPr>
            <a:spLocks noChangeArrowheads="1"/>
          </p:cNvSpPr>
          <p:nvPr/>
        </p:nvSpPr>
        <p:spPr bwMode="auto">
          <a:xfrm>
            <a:off x="19050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93" name="Oval 40"/>
          <p:cNvSpPr>
            <a:spLocks noChangeArrowheads="1"/>
          </p:cNvSpPr>
          <p:nvPr/>
        </p:nvSpPr>
        <p:spPr bwMode="auto">
          <a:xfrm>
            <a:off x="44196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94" name="Text Box 41"/>
          <p:cNvSpPr txBox="1">
            <a:spLocks noChangeArrowheads="1"/>
          </p:cNvSpPr>
          <p:nvPr/>
        </p:nvSpPr>
        <p:spPr bwMode="auto">
          <a:xfrm>
            <a:off x="1905000" y="3733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D</a:t>
            </a:r>
          </a:p>
        </p:txBody>
      </p:sp>
      <p:sp>
        <p:nvSpPr>
          <p:cNvPr id="95" name="Text Box 42"/>
          <p:cNvSpPr txBox="1">
            <a:spLocks noChangeArrowheads="1"/>
          </p:cNvSpPr>
          <p:nvPr/>
        </p:nvSpPr>
        <p:spPr bwMode="auto">
          <a:xfrm>
            <a:off x="4419600" y="3733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Y</a:t>
            </a:r>
          </a:p>
        </p:txBody>
      </p:sp>
      <p:sp>
        <p:nvSpPr>
          <p:cNvPr id="96" name="Oval 46"/>
          <p:cNvSpPr>
            <a:spLocks noChangeArrowheads="1"/>
          </p:cNvSpPr>
          <p:nvPr/>
        </p:nvSpPr>
        <p:spPr bwMode="auto">
          <a:xfrm>
            <a:off x="4419600" y="5181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97" name="Text Box 47"/>
          <p:cNvSpPr txBox="1">
            <a:spLocks noChangeArrowheads="1"/>
          </p:cNvSpPr>
          <p:nvPr/>
        </p:nvSpPr>
        <p:spPr bwMode="auto">
          <a:xfrm>
            <a:off x="4351415" y="52720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u</a:t>
            </a:r>
          </a:p>
        </p:txBody>
      </p:sp>
      <p:sp>
        <p:nvSpPr>
          <p:cNvPr id="98" name="Line 48"/>
          <p:cNvSpPr>
            <a:spLocks noChangeShapeType="1"/>
          </p:cNvSpPr>
          <p:nvPr/>
        </p:nvSpPr>
        <p:spPr bwMode="auto">
          <a:xfrm flipH="1" flipV="1">
            <a:off x="1981199" y="4191000"/>
            <a:ext cx="1226593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9" name="Oval 50"/>
          <p:cNvSpPr>
            <a:spLocks noChangeArrowheads="1"/>
          </p:cNvSpPr>
          <p:nvPr/>
        </p:nvSpPr>
        <p:spPr bwMode="auto">
          <a:xfrm>
            <a:off x="3207793" y="463682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100" name="Text Box 51"/>
          <p:cNvSpPr txBox="1">
            <a:spLocks noChangeArrowheads="1"/>
          </p:cNvSpPr>
          <p:nvPr/>
        </p:nvSpPr>
        <p:spPr bwMode="auto">
          <a:xfrm>
            <a:off x="3124200" y="477728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X</a:t>
            </a:r>
          </a:p>
        </p:txBody>
      </p:sp>
      <p:sp>
        <p:nvSpPr>
          <p:cNvPr id="101" name="Line 52"/>
          <p:cNvSpPr>
            <a:spLocks noChangeShapeType="1"/>
          </p:cNvSpPr>
          <p:nvPr/>
        </p:nvSpPr>
        <p:spPr bwMode="auto">
          <a:xfrm flipV="1">
            <a:off x="4495800" y="419100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" name="Line 48"/>
          <p:cNvSpPr>
            <a:spLocks noChangeShapeType="1"/>
          </p:cNvSpPr>
          <p:nvPr/>
        </p:nvSpPr>
        <p:spPr bwMode="auto">
          <a:xfrm flipV="1">
            <a:off x="3352800" y="4191000"/>
            <a:ext cx="1066800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1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1.2. Querschnittsdesign vs. Längsschnittdesign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323850" y="1125538"/>
            <a:ext cx="8496300" cy="545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r>
              <a:rPr lang="de-DE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Querschnittsdesign</a:t>
            </a:r>
            <a:endParaRPr lang="de-DE" b="1" i="1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Keine Zeitdimension in der Y-Variable: Messung </a:t>
            </a: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der Y-Variable nur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einmalig zum </a:t>
            </a: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Zeitpunkt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t1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X-Variable(n) wird (werden) zwar auch zum gleichen Zeitpunkt t1 erhoben, …</a:t>
            </a:r>
          </a:p>
          <a:p>
            <a:pPr marL="469900" lvl="1" indent="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(A) … </a:t>
            </a: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kann/können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aber per theoretischer Begründung zeitlich vorgelagert sein, selbst wenn die Messung sich auf den Zeitpunkt t1 bezieht</a:t>
            </a:r>
          </a:p>
          <a:p>
            <a:pPr marL="927100" lvl="2" indent="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r>
              <a:rPr lang="de-DE" sz="1400" i="1" u="sng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Bsp.:</a:t>
            </a:r>
            <a:r>
              <a:rPr 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sz="14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X: </a:t>
            </a:r>
            <a:r>
              <a:rPr 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„Bildungsniveau der Mutter“ bezogen auf und gemessen </a:t>
            </a:r>
            <a:r>
              <a:rPr lang="de-DE" sz="14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in </a:t>
            </a:r>
            <a:r>
              <a:rPr 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t1, </a:t>
            </a:r>
            <a:r>
              <a:rPr lang="de-DE" sz="14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Y: „Bildungsniveau des Befragten“ bezogen auf und gemessen in </a:t>
            </a:r>
            <a:r>
              <a:rPr 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t1</a:t>
            </a:r>
            <a:endParaRPr lang="de-DE" sz="1400" i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69900" lvl="1" indent="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(B) … kann/können sich aber als Retrospektivfrage zeitlich auf einen früheren Zeitpunkt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t0 (oder Zeitraum) beziehen</a:t>
            </a:r>
            <a:endParaRPr lang="de-DE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927100" lvl="2" indent="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r>
              <a:rPr lang="de-DE" sz="1400" i="1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Bsp.:</a:t>
            </a:r>
            <a:r>
              <a:rPr lang="de-DE" sz="14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  X: „Bildungsniveau der Mutter als der Befragte 15 Jahre alt war“ bezogen auf  </a:t>
            </a:r>
            <a:r>
              <a:rPr 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t0 </a:t>
            </a:r>
            <a:r>
              <a:rPr lang="de-DE" sz="14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und erhoben in </a:t>
            </a:r>
            <a:r>
              <a:rPr 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t1, </a:t>
            </a:r>
            <a:r>
              <a:rPr lang="de-DE" sz="14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Y: „Bildungsniveau des Befragten“ bezogen auf und gemessen in </a:t>
            </a:r>
            <a:r>
              <a:rPr 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t1</a:t>
            </a:r>
            <a:endParaRPr lang="de-DE" sz="1400" i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927100" lvl="2" indent="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endParaRPr lang="de-DE" sz="1400" i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Experimentelle vs. nichtexperimentelle Designs</a:t>
            </a:r>
            <a:endParaRPr lang="de-DE" altLang="de-DE" sz="1400" dirty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 - </a:t>
            </a:r>
            <a:fld id="{40E25256-402A-4E9C-B027-7C4448BD9B3E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(6) Übersicht zu Methoden der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modernen Kausalanalyse</a:t>
            </a:r>
            <a:endParaRPr lang="de-DE" altLang="de-DE" sz="3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(6) Übersicht zu Methoden der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modernen Kausalanalyse</a:t>
            </a:r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533400" y="2041525"/>
            <a:ext cx="3124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Querschnittsdaten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5486400" y="2041525"/>
            <a:ext cx="3124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Längsschnittdaten</a:t>
            </a:r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0" y="4302125"/>
            <a:ext cx="1219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600">
                <a:latin typeface="Calibri" pitchFamily="34" charset="0"/>
                <a:ea typeface="Calibri" pitchFamily="34" charset="0"/>
                <a:cs typeface="Calibri" pitchFamily="34" charset="0"/>
              </a:rPr>
              <a:t>Regression</a:t>
            </a: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1295400" y="4302125"/>
            <a:ext cx="1066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Matching</a:t>
            </a:r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2590800" y="4302125"/>
            <a:ext cx="533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</a:t>
            </a: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200400" y="4316413"/>
            <a:ext cx="1905000" cy="712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itchFamily="34" charset="0"/>
                <a:ea typeface="Calibri" pitchFamily="34" charset="0"/>
                <a:cs typeface="Calibri" pitchFamily="34" charset="0"/>
              </a:rPr>
              <a:t>Treatment effect</a:t>
            </a:r>
          </a:p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itchFamily="34" charset="0"/>
                <a:ea typeface="Calibri" pitchFamily="34" charset="0"/>
                <a:cs typeface="Calibri" pitchFamily="34" charset="0"/>
              </a:rPr>
              <a:t>selection model</a:t>
            </a: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5181600" y="3505200"/>
            <a:ext cx="19812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Vorher-Nachher Schätzer (FE)</a:t>
            </a:r>
          </a:p>
        </p:txBody>
      </p:sp>
      <p:sp>
        <p:nvSpPr>
          <p:cNvPr id="5131" name="Text Box 12"/>
          <p:cNvSpPr txBox="1">
            <a:spLocks noChangeArrowheads="1"/>
          </p:cNvSpPr>
          <p:nvPr/>
        </p:nvSpPr>
        <p:spPr bwMode="auto">
          <a:xfrm>
            <a:off x="7391400" y="3505200"/>
            <a:ext cx="1676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Diff-in-Diff</a:t>
            </a:r>
          </a:p>
        </p:txBody>
      </p:sp>
      <p:sp>
        <p:nvSpPr>
          <p:cNvPr id="5132" name="Text Box 13"/>
          <p:cNvSpPr txBox="1">
            <a:spLocks noChangeArrowheads="1"/>
          </p:cNvSpPr>
          <p:nvPr/>
        </p:nvSpPr>
        <p:spPr bwMode="auto">
          <a:xfrm>
            <a:off x="2667000" y="1219200"/>
            <a:ext cx="3657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Nicht-experimentelle Daten</a:t>
            </a:r>
          </a:p>
        </p:txBody>
      </p:sp>
      <p:sp>
        <p:nvSpPr>
          <p:cNvPr id="5133" name="Text Box 14"/>
          <p:cNvSpPr txBox="1">
            <a:spLocks noChangeArrowheads="1"/>
          </p:cNvSpPr>
          <p:nvPr/>
        </p:nvSpPr>
        <p:spPr bwMode="auto">
          <a:xfrm>
            <a:off x="381000" y="2819400"/>
            <a:ext cx="15240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 on observables</a:t>
            </a:r>
          </a:p>
        </p:txBody>
      </p:sp>
      <p:sp>
        <p:nvSpPr>
          <p:cNvPr id="5134" name="Text Box 15"/>
          <p:cNvSpPr txBox="1">
            <a:spLocks noChangeArrowheads="1"/>
          </p:cNvSpPr>
          <p:nvPr/>
        </p:nvSpPr>
        <p:spPr bwMode="auto">
          <a:xfrm>
            <a:off x="2514600" y="2819400"/>
            <a:ext cx="15240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 on unobservables</a:t>
            </a:r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 flipH="1">
            <a:off x="1905000" y="1600200"/>
            <a:ext cx="2286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36" name="Line 17"/>
          <p:cNvSpPr>
            <a:spLocks noChangeShapeType="1"/>
          </p:cNvSpPr>
          <p:nvPr/>
        </p:nvSpPr>
        <p:spPr bwMode="auto">
          <a:xfrm>
            <a:off x="4267200" y="16002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37" name="Line 18"/>
          <p:cNvSpPr>
            <a:spLocks noChangeShapeType="1"/>
          </p:cNvSpPr>
          <p:nvPr/>
        </p:nvSpPr>
        <p:spPr bwMode="auto">
          <a:xfrm flipH="1">
            <a:off x="914400" y="2438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38" name="Line 19"/>
          <p:cNvSpPr>
            <a:spLocks noChangeShapeType="1"/>
          </p:cNvSpPr>
          <p:nvPr/>
        </p:nvSpPr>
        <p:spPr bwMode="auto">
          <a:xfrm>
            <a:off x="1752600" y="24384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39" name="Line 20"/>
          <p:cNvSpPr>
            <a:spLocks noChangeShapeType="1"/>
          </p:cNvSpPr>
          <p:nvPr/>
        </p:nvSpPr>
        <p:spPr bwMode="auto">
          <a:xfrm flipH="1">
            <a:off x="533400" y="34290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0" name="Line 21"/>
          <p:cNvSpPr>
            <a:spLocks noChangeShapeType="1"/>
          </p:cNvSpPr>
          <p:nvPr/>
        </p:nvSpPr>
        <p:spPr bwMode="auto">
          <a:xfrm>
            <a:off x="1066800" y="3429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1" name="Line 22"/>
          <p:cNvSpPr>
            <a:spLocks noChangeShapeType="1"/>
          </p:cNvSpPr>
          <p:nvPr/>
        </p:nvSpPr>
        <p:spPr bwMode="auto">
          <a:xfrm flipH="1">
            <a:off x="2895600" y="3429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2" name="Line 23"/>
          <p:cNvSpPr>
            <a:spLocks noChangeShapeType="1"/>
          </p:cNvSpPr>
          <p:nvPr/>
        </p:nvSpPr>
        <p:spPr bwMode="auto">
          <a:xfrm>
            <a:off x="3276600" y="3429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3" name="Line 24"/>
          <p:cNvSpPr>
            <a:spLocks noChangeShapeType="1"/>
          </p:cNvSpPr>
          <p:nvPr/>
        </p:nvSpPr>
        <p:spPr bwMode="auto">
          <a:xfrm flipH="1">
            <a:off x="6172200" y="236220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4" name="Line 25"/>
          <p:cNvSpPr>
            <a:spLocks noChangeShapeType="1"/>
          </p:cNvSpPr>
          <p:nvPr/>
        </p:nvSpPr>
        <p:spPr bwMode="auto">
          <a:xfrm>
            <a:off x="7010400" y="23622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6. Übersicht zu Methoden der modernen Kausalanalyse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26" name="AutoShape 26"/>
          <p:cNvCxnSpPr>
            <a:cxnSpLocks noChangeShapeType="1"/>
          </p:cNvCxnSpPr>
          <p:nvPr/>
        </p:nvCxnSpPr>
        <p:spPr bwMode="auto">
          <a:xfrm rot="16200000" flipH="1">
            <a:off x="4114800" y="2362200"/>
            <a:ext cx="1676400" cy="624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267200" y="5943600"/>
            <a:ext cx="2438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Diff-in-Diff PS Matching</a:t>
            </a: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V="1">
            <a:off x="8077200" y="3886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3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(6) Übersicht zu Methoden der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modernen Kausalanalyse</a:t>
            </a:r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1.2. Querschnittsdesign vs. Längsschnittdesign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1125538"/>
            <a:ext cx="84963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r>
              <a:rPr lang="de-DE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Längsschnittdesign</a:t>
            </a:r>
          </a:p>
          <a:p>
            <a:pPr marL="285750" lvl="1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Mindestens zwei Messungen der Y-Variable, um Veränderungen in Y zu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erfassen</a:t>
            </a:r>
          </a:p>
          <a:p>
            <a:pPr marL="0" lvl="1" indent="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Zusätzliche Bedingung für die Umsetzung einer „Fixed-</a:t>
            </a:r>
            <a:r>
              <a:rPr lang="de-DE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effect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“-Logik:</a:t>
            </a:r>
          </a:p>
          <a:p>
            <a:pPr marL="285750" lvl="1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indestens </a:t>
            </a: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eine Messung der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Y-Variable muss </a:t>
            </a: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auf einen Zeitpunkt vor dem Treatment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(=zeitliche Veränderung in der interessierenden X-Variable) und </a:t>
            </a: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mindestens eine Messung der Y-Variable auf einen Zeitpunkt nach dem Treatment bezogen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sein</a:t>
            </a:r>
            <a:endParaRPr lang="de-DE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28600" y="4343400"/>
            <a:ext cx="859155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ACHTUNG: Ob ein Längsschnittdesign oder ein Querschnittsdesign vorliegt, hängt von der </a:t>
            </a:r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</a:rPr>
              <a:t>Fragestellung 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ab (</a:t>
            </a:r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</a:rPr>
              <a:t>Was 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ist die X-Variable? Was ist die Y-Variable?). Entsprechend kann es vorkommen, dass der gleiche Datensatz für eine Fragestellung im Längsschnittdesign und </a:t>
            </a:r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</a:rPr>
              <a:t>für eine 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andere Fragestellung im Querschnittsdesign analysiert wird.</a:t>
            </a:r>
            <a:endParaRPr lang="en-US" altLang="en-US" dirty="0">
              <a:solidFill>
                <a:srgbClr val="FF0000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Experimentelle vs. nichtexperimentelle Designs</a:t>
            </a:r>
            <a:endParaRPr lang="de-DE" altLang="de-DE" sz="1400" dirty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 - </a:t>
            </a:r>
            <a:fld id="{40E25256-402A-4E9C-B027-7C4448BD9B3E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(2) (Kausale) Hypothesen</a:t>
            </a:r>
          </a:p>
        </p:txBody>
      </p:sp>
      <p:sp>
        <p:nvSpPr>
          <p:cNvPr id="1536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</p:spTree>
    <p:extLst>
      <p:ext uri="{BB962C8B-B14F-4D97-AF65-F5344CB8AC3E}">
        <p14:creationId xmlns:p14="http://schemas.microsoft.com/office/powerpoint/2010/main" val="2730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1371600"/>
          </a:xfrm>
        </p:spPr>
        <p:txBody>
          <a:bodyPr/>
          <a:lstStyle/>
          <a:p>
            <a:pPr marL="360363" indent="-360363"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sz="1800" b="1" kern="120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“Einfache” Zusammenhangshypothese mit 2 Variablen: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Test einer  “einfachen” Hypothese: Schätzung des kausalen Effekts einer Variable X1 auf eine Variable Y</a:t>
            </a:r>
            <a:endParaRPr lang="de-DE" altLang="de-DE" sz="1800" i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2.1. „Einfache“ (kausale) Hypothesen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981200" y="2667000"/>
            <a:ext cx="4533900" cy="369887"/>
            <a:chOff x="1981200" y="2362200"/>
            <a:chExt cx="4533900" cy="369887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362200" y="2468562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5905500" y="2468562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81200" y="2362200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 smtClean="0">
                  <a:latin typeface="Calibri" pitchFamily="34" charset="0"/>
                  <a:cs typeface="Arial" charset="0"/>
                </a:rPr>
                <a:t>X1</a:t>
              </a:r>
              <a:endParaRPr lang="de-DE" altLang="de-DE" sz="1800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057900" y="2362200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2438400" y="2544762"/>
              <a:ext cx="35052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</p:grpSp>
      <p:graphicFrame>
        <p:nvGraphicFramePr>
          <p:cNvPr id="31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0334274"/>
              </p:ext>
            </p:extLst>
          </p:nvPr>
        </p:nvGraphicFramePr>
        <p:xfrm>
          <a:off x="533400" y="3265487"/>
          <a:ext cx="7543800" cy="1493838"/>
        </p:xfrm>
        <a:graphic>
          <a:graphicData uri="http://schemas.openxmlformats.org/drawingml/2006/table">
            <a:tbl>
              <a:tblPr/>
              <a:tblGrid>
                <a:gridCol w="3771900"/>
                <a:gridCol w="377190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Treatment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Outcome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Unabhängige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Abhängige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Erklärende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Erklärte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3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</p:spTree>
    <p:extLst>
      <p:ext uri="{BB962C8B-B14F-4D97-AF65-F5344CB8AC3E}">
        <p14:creationId xmlns:p14="http://schemas.microsoft.com/office/powerpoint/2010/main" val="24371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55626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Aft>
                <a:spcPts val="600"/>
              </a:spcAft>
              <a:buNone/>
            </a:pPr>
            <a:r>
              <a:rPr lang="de-DE" altLang="en-US" sz="1800" b="1" kern="120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Kriterien </a:t>
            </a:r>
            <a:r>
              <a:rPr lang="de-DE" altLang="en-US" sz="1800" b="1" kern="120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für kausales </a:t>
            </a:r>
            <a:r>
              <a:rPr lang="de-DE" altLang="en-US" sz="1800" b="1" kern="120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Schließen</a:t>
            </a:r>
            <a:endParaRPr lang="de-DE" altLang="en-US" sz="1800" b="1" kern="1200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X1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und Y sind distinkte theoretische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Konstrukte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Theoretische Plausibilität (Begründung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der kausalen Wirkungsmechanismen notwendig; Verweis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auf empirische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Studien nicht ausreichend)</a:t>
            </a:r>
            <a:endParaRPr lang="de-DE" alt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theoretisch begründete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zeitliche Ordnung X vor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Y (empirische Begründung nicht ausreichend, da Antizipationseffekte auftreten können)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Passende zeitliche Distanz (manche Effekte brauchen Zeit zur Entfaltung und manche Effekte schwächen sich aber über die Zeit)  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passende Operationalisierungen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und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Messungen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von X1 und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X1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und Y sind Variablen und keine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Konstanten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Korrelation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(Ausnahme: vorgelagerte Suppressorvariable unterdrückt die Korrelation)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2.1. „Einfache“ (kausale) Hypothesen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3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</p:spTree>
    <p:extLst>
      <p:ext uri="{BB962C8B-B14F-4D97-AF65-F5344CB8AC3E}">
        <p14:creationId xmlns:p14="http://schemas.microsoft.com/office/powerpoint/2010/main" val="31607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4063</Words>
  <Application>Microsoft Office PowerPoint</Application>
  <PresentationFormat>Bildschirmpräsentation (4:3)</PresentationFormat>
  <Paragraphs>545</Paragraphs>
  <Slides>51</Slides>
  <Notes>18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51</vt:i4>
      </vt:variant>
    </vt:vector>
  </HeadingPairs>
  <TitlesOfParts>
    <vt:vector size="54" baseType="lpstr">
      <vt:lpstr>Standarddesign</vt:lpstr>
      <vt:lpstr>Formel</vt:lpstr>
      <vt:lpstr>Microsoft Formel-Editor 3.0</vt:lpstr>
      <vt:lpstr>(I) Kontrafaktisches Kausalmodell  und kausale Graphen</vt:lpstr>
      <vt:lpstr>PowerPoint-Präsentation</vt:lpstr>
      <vt:lpstr>(1) Experimentelle vs. nichtexperimentelle Designs</vt:lpstr>
      <vt:lpstr>PowerPoint-Präsentation</vt:lpstr>
      <vt:lpstr>PowerPoint-Präsentation</vt:lpstr>
      <vt:lpstr>PowerPoint-Präsentation</vt:lpstr>
      <vt:lpstr>(2) (Kausale) Hypothesen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(3) Das kontrafaktische Kausalmodell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(4) Der naive Schätzer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(5) Directed Acyclic Graphs (DAGs)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(6) Übersicht zu Methoden der modernen Kausalanalyse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Gesis, Dozent</cp:lastModifiedBy>
  <cp:revision>641</cp:revision>
  <cp:lastPrinted>2014-10-10T15:27:09Z</cp:lastPrinted>
  <dcterms:created xsi:type="dcterms:W3CDTF">1601-01-01T00:00:00Z</dcterms:created>
  <dcterms:modified xsi:type="dcterms:W3CDTF">2017-11-15T14:26:57Z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