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8" r:id="rId2"/>
    <p:sldId id="670" r:id="rId3"/>
    <p:sldId id="654" r:id="rId4"/>
    <p:sldId id="768" r:id="rId5"/>
    <p:sldId id="765" r:id="rId6"/>
    <p:sldId id="706" r:id="rId7"/>
    <p:sldId id="707" r:id="rId8"/>
    <p:sldId id="708" r:id="rId9"/>
    <p:sldId id="710" r:id="rId10"/>
    <p:sldId id="711" r:id="rId11"/>
    <p:sldId id="713" r:id="rId12"/>
    <p:sldId id="714" r:id="rId13"/>
    <p:sldId id="766" r:id="rId14"/>
    <p:sldId id="715" r:id="rId15"/>
    <p:sldId id="716" r:id="rId16"/>
    <p:sldId id="717" r:id="rId17"/>
    <p:sldId id="718" r:id="rId18"/>
    <p:sldId id="806" r:id="rId19"/>
    <p:sldId id="719" r:id="rId20"/>
    <p:sldId id="720" r:id="rId21"/>
    <p:sldId id="807" r:id="rId22"/>
    <p:sldId id="721" r:id="rId23"/>
    <p:sldId id="767" r:id="rId24"/>
    <p:sldId id="722" r:id="rId25"/>
    <p:sldId id="723" r:id="rId26"/>
    <p:sldId id="805" r:id="rId27"/>
    <p:sldId id="724" r:id="rId28"/>
    <p:sldId id="725" r:id="rId29"/>
    <p:sldId id="726" r:id="rId30"/>
    <p:sldId id="769" r:id="rId31"/>
    <p:sldId id="727" r:id="rId32"/>
    <p:sldId id="770" r:id="rId33"/>
    <p:sldId id="771" r:id="rId34"/>
    <p:sldId id="730" r:id="rId35"/>
    <p:sldId id="731" r:id="rId36"/>
    <p:sldId id="747" r:id="rId37"/>
    <p:sldId id="748" r:id="rId38"/>
    <p:sldId id="749" r:id="rId39"/>
    <p:sldId id="750" r:id="rId40"/>
    <p:sldId id="753" r:id="rId41"/>
    <p:sldId id="754" r:id="rId42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>
      <p:cViewPr>
        <p:scale>
          <a:sx n="60" d="100"/>
          <a:sy n="60" d="100"/>
        </p:scale>
        <p:origin x="-161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B6DFC50B-ED01-427B-9844-2956DDE5E09D}" type="slidenum">
              <a:rPr lang="de-DE" altLang="de-DE" sz="1300" smtClean="0"/>
              <a:pPr>
                <a:spcBef>
                  <a:spcPct val="0"/>
                </a:spcBef>
              </a:pPr>
              <a:t>2</a:t>
            </a:fld>
            <a:endParaRPr lang="de-DE" altLang="de-DE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5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30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32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17541" indent="-275977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103909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45473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87037" indent="-220782" defTabSz="94292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428601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70164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311728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753292" indent="-220782" defTabSz="94292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D841EE9-E6A5-4390-A408-A6EEB5A9318F}" type="slidenum">
              <a:rPr lang="de-DE" altLang="de-DE" sz="1300">
                <a:latin typeface="Arial" charset="0"/>
              </a:rPr>
              <a:pPr eaLnBrk="1" hangingPunct="1"/>
              <a:t>35</a:t>
            </a:fld>
            <a:endParaRPr lang="de-DE" altLang="de-DE" sz="130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65" y="4661490"/>
            <a:ext cx="4933247" cy="4354508"/>
          </a:xfrm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281F2-512F-4980-8B5D-9605B2F6AF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66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C1F6-976E-4745-B1B1-EC606BB667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(III) Einführung in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Propensity</a:t>
            </a: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 Score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</a:t>
            </a:r>
            <a:r>
              <a:rPr lang="de-DE" altLang="de-DE" sz="1800" dirty="0" smtClean="0">
                <a:latin typeface="Calibri" pitchFamily="34" charset="0"/>
              </a:rPr>
              <a:t>Methoden </a:t>
            </a:r>
            <a:r>
              <a:rPr lang="de-DE" altLang="de-DE" sz="1800" dirty="0">
                <a:latin typeface="Calibri" pitchFamily="34" charset="0"/>
              </a:rPr>
              <a:t>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November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84213" y="1143000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Common Support Bedingung:</a:t>
            </a:r>
          </a:p>
        </p:txBody>
      </p:sp>
      <p:graphicFrame>
        <p:nvGraphicFramePr>
          <p:cNvPr id="12595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91873"/>
              </p:ext>
            </p:extLst>
          </p:nvPr>
        </p:nvGraphicFramePr>
        <p:xfrm>
          <a:off x="2770188" y="1838325"/>
          <a:ext cx="2371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Formel" r:id="rId3" imgW="1054080" imgH="228600" progId="Equation.3">
                  <p:embed/>
                </p:oleObj>
              </mc:Choice>
              <mc:Fallback>
                <p:oleObj name="Formel" r:id="rId3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838325"/>
                        <a:ext cx="2371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685800" y="2574925"/>
            <a:ext cx="77057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D.h. Personen mit den Charakteristika X haben eine positive Wahrscheinlichkeit in der Treatment- oder der Kontrollgruppe zu sein 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Keine perfekte Vorhersage des Treatment-Status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garantiert Vergleichbarkeit: Ausschluss der Personen für die keine Vergleichspersonen vorliegen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Ausschluss vieler Beobachtungen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problematisch bzgl. der externen Validität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Der Propensity Score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684213" y="784225"/>
            <a:ext cx="80025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Estimation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Treatment=Arbeitsmarkteinstieg im befristeten Vertrag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pic>
        <p:nvPicPr>
          <p:cNvPr id="45059" name="Picture 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5438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Text Box 184"/>
          <p:cNvSpPr txBox="1">
            <a:spLocks noChangeArrowheads="1"/>
          </p:cNvSpPr>
          <p:nvPr/>
        </p:nvSpPr>
        <p:spPr bwMode="auto">
          <a:xfrm>
            <a:off x="762000" y="6172200"/>
            <a:ext cx="632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… + weitere 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Kontrollen X: Bildung und Beruf des Vaters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-76200"/>
            <a:ext cx="9144000" cy="874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476250" indent="-282575" algn="ctr"/>
            <a:r>
              <a:rPr lang="de-DE" sz="2800" dirty="0">
                <a:latin typeface="Calibri" pitchFamily="34" charset="0"/>
                <a:ea typeface="+mj-ea"/>
                <a:cs typeface="Calibri" pitchFamily="34" charset="0"/>
              </a:rPr>
              <a:t>Anwendungsbeispiel: Gebel (2009)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96000" y="2743200"/>
            <a:ext cx="2895600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ct val="75000"/>
              </a:spcBef>
            </a:pPr>
            <a:r>
              <a:rPr lang="de-DE" alt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Quelle: Gebel</a:t>
            </a:r>
            <a:r>
              <a:rPr lang="de-DE" altLang="de-DE" sz="1400" i="1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, M. (2009) </a:t>
            </a:r>
            <a:r>
              <a:rPr lang="en-US" alt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Fixed-Term Contracts at </a:t>
            </a:r>
            <a:r>
              <a:rPr lang="en-US" altLang="de-DE" sz="1400" i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Labour</a:t>
            </a:r>
            <a:r>
              <a:rPr lang="en-US" altLang="de-DE" sz="14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 Market Entry in West Germany: Implications for Job Search and First Job Quality. European Sociological </a:t>
            </a:r>
            <a:r>
              <a:rPr lang="en-US" altLang="de-DE" sz="14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Review</a:t>
            </a:r>
            <a:endParaRPr lang="de-DE" altLang="de-DE" sz="1400" i="1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7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84213" y="762000"/>
            <a:ext cx="800258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Grafische Überprüfung der PS-Verteilung und des Common Supports:</a:t>
            </a:r>
            <a:endParaRPr lang="de-DE" altLang="de-DE" sz="180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Erzeugt mit </a:t>
            </a:r>
            <a:r>
              <a:rPr lang="de-DE" altLang="de-DE" sz="14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psgraph</a:t>
            </a:r>
            <a:endParaRPr lang="de-DE" altLang="de-DE" sz="14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pic>
        <p:nvPicPr>
          <p:cNvPr id="460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705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-76200"/>
            <a:ext cx="9144000" cy="874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476250" indent="-282575" algn="ctr"/>
            <a:r>
              <a:rPr lang="de-DE" sz="2800" dirty="0">
                <a:latin typeface="Calibri" pitchFamily="34" charset="0"/>
                <a:ea typeface="+mj-ea"/>
                <a:cs typeface="Calibri" pitchFamily="34" charset="0"/>
              </a:rPr>
              <a:t>Anwendungsbeispiel: Gebel (2009)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Matching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-Algorithmen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8" name="Group 8"/>
          <p:cNvGrpSpPr>
            <a:grpSpLocks/>
          </p:cNvGrpSpPr>
          <p:nvPr/>
        </p:nvGrpSpPr>
        <p:grpSpPr bwMode="auto">
          <a:xfrm>
            <a:off x="601663" y="1066800"/>
            <a:ext cx="7864475" cy="1773238"/>
            <a:chOff x="379" y="576"/>
            <a:chExt cx="4954" cy="1117"/>
          </a:xfrm>
        </p:grpSpPr>
        <p:sp>
          <p:nvSpPr>
            <p:cNvPr id="47113" name="Text Box 3"/>
            <p:cNvSpPr txBox="1">
              <a:spLocks noChangeArrowheads="1"/>
            </p:cNvSpPr>
            <p:nvPr/>
          </p:nvSpPr>
          <p:spPr bwMode="auto">
            <a:xfrm>
              <a:off x="431" y="576"/>
              <a:ext cx="4854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z.B. Schätzung des Average Treatment </a:t>
              </a:r>
              <a:r>
                <a:rPr lang="de-DE" altLang="de-DE" sz="180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Effect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 on </a:t>
              </a:r>
              <a:r>
                <a:rPr lang="de-DE" altLang="de-DE" sz="180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the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 </a:t>
              </a:r>
              <a:r>
                <a:rPr lang="de-DE" altLang="de-DE" sz="180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Treated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 (ATT) basierend auf dem </a:t>
              </a:r>
              <a:r>
                <a:rPr lang="de-DE" altLang="de-DE" sz="1800" dirty="0" err="1">
                  <a:latin typeface="Calibri" pitchFamily="34" charset="0"/>
                  <a:ea typeface="Calibri" pitchFamily="34" charset="0"/>
                  <a:cs typeface="Calibri" pitchFamily="34" charset="0"/>
                </a:rPr>
                <a:t>Propensity</a:t>
              </a: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-Score:</a:t>
              </a:r>
            </a:p>
          </p:txBody>
        </p:sp>
        <p:graphicFrame>
          <p:nvGraphicFramePr>
            <p:cNvPr id="47114" name="Object 4"/>
            <p:cNvGraphicFramePr>
              <a:graphicFrameLocks noChangeAspect="1"/>
            </p:cNvGraphicFramePr>
            <p:nvPr/>
          </p:nvGraphicFramePr>
          <p:xfrm>
            <a:off x="379" y="1188"/>
            <a:ext cx="4954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0" name="Formel" r:id="rId3" imgW="4368800" imgH="444500" progId="Equation.3">
                    <p:embed/>
                  </p:oleObj>
                </mc:Choice>
                <mc:Fallback>
                  <p:oleObj name="Formel" r:id="rId3" imgW="43688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1188"/>
                          <a:ext cx="4954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09" name="Group 9"/>
          <p:cNvGrpSpPr>
            <a:grpSpLocks/>
          </p:cNvGrpSpPr>
          <p:nvPr/>
        </p:nvGrpSpPr>
        <p:grpSpPr bwMode="auto">
          <a:xfrm>
            <a:off x="684213" y="3260973"/>
            <a:ext cx="7705725" cy="1425575"/>
            <a:chOff x="431" y="1886"/>
            <a:chExt cx="4854" cy="898"/>
          </a:xfrm>
        </p:grpSpPr>
        <p:sp>
          <p:nvSpPr>
            <p:cNvPr id="47111" name="Text Box 5"/>
            <p:cNvSpPr txBox="1">
              <a:spLocks noChangeArrowheads="1"/>
            </p:cNvSpPr>
            <p:nvPr/>
          </p:nvSpPr>
          <p:spPr bwMode="auto">
            <a:xfrm>
              <a:off x="431" y="1886"/>
              <a:ext cx="485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25000"/>
                </a:spcBef>
              </a:pPr>
              <a:r>
                <a:rPr lang="de-DE" altLang="de-DE" sz="1800" dirty="0">
                  <a:latin typeface="Calibri" pitchFamily="34" charset="0"/>
                  <a:ea typeface="Calibri" pitchFamily="34" charset="0"/>
                  <a:cs typeface="Calibri" pitchFamily="34" charset="0"/>
                </a:rPr>
                <a:t>Entsprechende Schätzformel:</a:t>
              </a:r>
            </a:p>
          </p:txBody>
        </p:sp>
        <p:graphicFrame>
          <p:nvGraphicFramePr>
            <p:cNvPr id="47112" name="Object 6"/>
            <p:cNvGraphicFramePr>
              <a:graphicFrameLocks noChangeAspect="1"/>
            </p:cNvGraphicFramePr>
            <p:nvPr/>
          </p:nvGraphicFramePr>
          <p:xfrm>
            <a:off x="1048" y="2096"/>
            <a:ext cx="217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1" name="Formel" r:id="rId5" imgW="1726451" imgH="545863" progId="Equation.3">
                    <p:embed/>
                  </p:oleObj>
                </mc:Choice>
                <mc:Fallback>
                  <p:oleObj name="Formel" r:id="rId5" imgW="1726451" imgH="5458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096"/>
                          <a:ext cx="2176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85800" y="4632573"/>
            <a:ext cx="770572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w: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Gewichte, i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Index für Treatment-Gruppe (T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), j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Index für Kontroll-Gruppe (C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Konstruktion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des kontrafaktischen Ergebnis als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gewichteter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Durchschnitt der Beobachtungen der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Kontrollgruppe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-36513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Schätzformel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des ATT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57200" y="1181100"/>
            <a:ext cx="8229600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Matchingverfahren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sind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Gewichtungsverfahren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, die durch jeweils unterschiedliche Algorithmen für eine Anpassung der Verteilung der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Kontrollvariablen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X in der Treatment- und Kontrollgruppe sorgen </a:t>
            </a:r>
          </a:p>
        </p:txBody>
      </p:sp>
      <p:sp>
        <p:nvSpPr>
          <p:cNvPr id="48134" name="Rechteck 1"/>
          <p:cNvSpPr>
            <a:spLocks noChangeArrowheads="1"/>
          </p:cNvSpPr>
          <p:nvPr/>
        </p:nvSpPr>
        <p:spPr bwMode="auto">
          <a:xfrm>
            <a:off x="533400" y="2449513"/>
            <a:ext cx="8153400" cy="348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Beim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-Score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wird die Anpassung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über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die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Ähnlichkeit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Propensity-Scores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durchgeführt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Ø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Es gibt verschiedene Gewichtungsverfahren beim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Score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: z.B.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Nearest-Neighbor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, Radius, Kernel,…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Ø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Gewichtungsverfahren unterscheiden sich in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der Gewichtung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der Beobachtungen der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Kontrollgruppe, die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zur Konstruktion des kontrafaktischen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Ergebnisses einfließen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3.2. Matching-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Algorithmen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als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Gewichtungsverfahren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57200" y="116522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Nearest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Neighbor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57200" y="2879725"/>
            <a:ext cx="807720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Verwendung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des „ähnlichsten“ Individuums aus der Kontrollgruppe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Ähnlichkeit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-Score Vergleich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evaluiert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Varianten: 1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vs. 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Nachbarn; mit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vs. ohne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Zurücklegen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4915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159605"/>
              </p:ext>
            </p:extLst>
          </p:nvPr>
        </p:nvGraphicFramePr>
        <p:xfrm>
          <a:off x="958850" y="1965325"/>
          <a:ext cx="46339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Formel" r:id="rId3" imgW="2730240" imgH="482400" progId="Equation.3">
                  <p:embed/>
                </p:oleObj>
              </mc:Choice>
              <mc:Fallback>
                <p:oleObj name="Formel" r:id="rId3" imgW="2730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965325"/>
                        <a:ext cx="46339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3.3. Nearest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Neighbor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103" name="Gruppieren 35839"/>
          <p:cNvGrpSpPr>
            <a:grpSpLocks/>
          </p:cNvGrpSpPr>
          <p:nvPr/>
        </p:nvGrpSpPr>
        <p:grpSpPr bwMode="auto">
          <a:xfrm>
            <a:off x="1908175" y="5373688"/>
            <a:ext cx="441325" cy="944562"/>
            <a:chOff x="1759496" y="4005064"/>
            <a:chExt cx="440432" cy="944488"/>
          </a:xfrm>
        </p:grpSpPr>
        <p:sp>
          <p:nvSpPr>
            <p:cNvPr id="104" name="Flussdiagramm: Prozess 103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05" name="Gerade Verbindung 104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Flussdiagramm: Verbindungsstelle 109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051448" y="407707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112" name="Flussdiagramm: Prozess 111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113" name="Gerade Verbindung 112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Flussdiagramm: Verbindungsstelle 117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19" name="Gruppieren 35864"/>
          <p:cNvGrpSpPr>
            <a:grpSpLocks/>
          </p:cNvGrpSpPr>
          <p:nvPr/>
        </p:nvGrpSpPr>
        <p:grpSpPr bwMode="auto">
          <a:xfrm>
            <a:off x="827088" y="5013325"/>
            <a:ext cx="6913562" cy="719138"/>
            <a:chOff x="827584" y="5013176"/>
            <a:chExt cx="6912396" cy="720080"/>
          </a:xfrm>
        </p:grpSpPr>
        <p:cxnSp>
          <p:nvCxnSpPr>
            <p:cNvPr id="120" name="Gerade Verbindung 119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122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123" name="Gerade Verbindung 122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4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126" name="Gerade Verbindung 125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125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128" name="Gruppieren 127"/>
          <p:cNvGrpSpPr/>
          <p:nvPr/>
        </p:nvGrpSpPr>
        <p:grpSpPr>
          <a:xfrm>
            <a:off x="4203576" y="407707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129" name="Flussdiagramm: Prozess 128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0,6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130" name="Gerade Verbindung 129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Flussdiagramm: Verbindungsstelle 134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635896" y="407707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137" name="Flussdiagramm: Prozess 136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0,5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138" name="Gerade Verbindung 137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 Verbindung 140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Flussdiagramm: Verbindungsstelle 142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44" name="Gruppieren 143"/>
          <p:cNvGrpSpPr/>
          <p:nvPr/>
        </p:nvGrpSpPr>
        <p:grpSpPr>
          <a:xfrm>
            <a:off x="4788024" y="4068688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145" name="Flussdiagramm: Prozess 144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0,7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146" name="Gerade Verbindung 145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Flussdiagramm: Verbindungsstelle 150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52" name="Gruppieren 151"/>
          <p:cNvGrpSpPr>
            <a:grpSpLocks/>
          </p:cNvGrpSpPr>
          <p:nvPr/>
        </p:nvGrpSpPr>
        <p:grpSpPr bwMode="auto">
          <a:xfrm>
            <a:off x="2484438" y="5373688"/>
            <a:ext cx="439737" cy="944562"/>
            <a:chOff x="1759496" y="4005064"/>
            <a:chExt cx="440432" cy="944488"/>
          </a:xfrm>
        </p:grpSpPr>
        <p:sp>
          <p:nvSpPr>
            <p:cNvPr id="153" name="Flussdiagramm: Prozess 152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0,3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54" name="Gerade Verbindung 153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Gerade Verbindung 155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Flussdiagramm: Verbindungsstelle 158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60" name="Gruppieren 45"/>
          <p:cNvGrpSpPr>
            <a:grpSpLocks/>
          </p:cNvGrpSpPr>
          <p:nvPr/>
        </p:nvGrpSpPr>
        <p:grpSpPr bwMode="auto">
          <a:xfrm>
            <a:off x="4500563" y="5364163"/>
            <a:ext cx="647700" cy="944562"/>
            <a:chOff x="1759496" y="4005064"/>
            <a:chExt cx="648072" cy="944488"/>
          </a:xfrm>
        </p:grpSpPr>
        <p:sp>
          <p:nvSpPr>
            <p:cNvPr id="161" name="Flussdiagramm: Prozess 160"/>
            <p:cNvSpPr/>
            <p:nvPr/>
          </p:nvSpPr>
          <p:spPr>
            <a:xfrm>
              <a:off x="1759496" y="4005064"/>
              <a:ext cx="64807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0,65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62" name="Gerade Verbindung 161"/>
            <p:cNvCxnSpPr/>
            <p:nvPr/>
          </p:nvCxnSpPr>
          <p:spPr>
            <a:xfrm>
              <a:off x="1980285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1980285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/>
            <p:nvPr/>
          </p:nvCxnSpPr>
          <p:spPr>
            <a:xfrm flipH="1">
              <a:off x="1827797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H="1">
              <a:off x="1980285" y="4500325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>
              <a:off x="1827797" y="4509849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Flussdiagramm: Verbindungsstelle 166"/>
            <p:cNvSpPr/>
            <p:nvPr/>
          </p:nvSpPr>
          <p:spPr>
            <a:xfrm>
              <a:off x="1904041" y="4292378"/>
              <a:ext cx="152488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68" name="Gruppieren 167"/>
          <p:cNvGrpSpPr>
            <a:grpSpLocks/>
          </p:cNvGrpSpPr>
          <p:nvPr/>
        </p:nvGrpSpPr>
        <p:grpSpPr bwMode="auto">
          <a:xfrm>
            <a:off x="3635375" y="5373688"/>
            <a:ext cx="441325" cy="944562"/>
            <a:chOff x="1759496" y="4005064"/>
            <a:chExt cx="440432" cy="944488"/>
          </a:xfrm>
        </p:grpSpPr>
        <p:sp>
          <p:nvSpPr>
            <p:cNvPr id="169" name="Flussdiagramm: Prozess 168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0,5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70" name="Gerade Verbindung 169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lussdiagramm: Verbindungsstelle 174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76" name="Gruppieren 99"/>
          <p:cNvGrpSpPr>
            <a:grpSpLocks/>
          </p:cNvGrpSpPr>
          <p:nvPr/>
        </p:nvGrpSpPr>
        <p:grpSpPr bwMode="auto">
          <a:xfrm>
            <a:off x="1331913" y="5373688"/>
            <a:ext cx="439737" cy="944562"/>
            <a:chOff x="1759496" y="4005064"/>
            <a:chExt cx="440432" cy="944488"/>
          </a:xfrm>
        </p:grpSpPr>
        <p:sp>
          <p:nvSpPr>
            <p:cNvPr id="177" name="Flussdiagramm: Prozess 176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0,1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78" name="Gerade Verbindung 177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Flussdiagramm: Verbindungsstelle 182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84" name="Gruppieren 183"/>
          <p:cNvGrpSpPr>
            <a:grpSpLocks/>
          </p:cNvGrpSpPr>
          <p:nvPr/>
        </p:nvGrpSpPr>
        <p:grpSpPr bwMode="auto">
          <a:xfrm>
            <a:off x="2835275" y="5364163"/>
            <a:ext cx="584200" cy="944562"/>
            <a:chOff x="1759496" y="4005064"/>
            <a:chExt cx="584448" cy="944488"/>
          </a:xfrm>
        </p:grpSpPr>
        <p:sp>
          <p:nvSpPr>
            <p:cNvPr id="185" name="Flussdiagramm: Prozess 184"/>
            <p:cNvSpPr/>
            <p:nvPr/>
          </p:nvSpPr>
          <p:spPr>
            <a:xfrm>
              <a:off x="1759496" y="4005064"/>
              <a:ext cx="584448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0,35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86" name="Gerade Verbindung 185"/>
            <p:cNvCxnSpPr/>
            <p:nvPr/>
          </p:nvCxnSpPr>
          <p:spPr>
            <a:xfrm>
              <a:off x="1980253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 Verbindung 186"/>
            <p:cNvCxnSpPr/>
            <p:nvPr/>
          </p:nvCxnSpPr>
          <p:spPr>
            <a:xfrm>
              <a:off x="1980253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H="1">
              <a:off x="1827788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H="1">
              <a:off x="1980253" y="4500325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>
              <a:off x="1827788" y="4509849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Flussdiagramm: Verbindungsstelle 190"/>
            <p:cNvSpPr/>
            <p:nvPr/>
          </p:nvSpPr>
          <p:spPr>
            <a:xfrm>
              <a:off x="1904020" y="4292378"/>
              <a:ext cx="152465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92" name="Textfeld 115"/>
          <p:cNvSpPr txBox="1">
            <a:spLocks noChangeArrowheads="1"/>
          </p:cNvSpPr>
          <p:nvPr/>
        </p:nvSpPr>
        <p:spPr bwMode="auto">
          <a:xfrm>
            <a:off x="6350" y="4248150"/>
            <a:ext cx="215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00B050"/>
                </a:solidFill>
              </a:rPr>
              <a:t>Treatment-</a:t>
            </a:r>
          </a:p>
          <a:p>
            <a:r>
              <a:rPr lang="de-DE" altLang="de-DE" sz="1400" b="1" dirty="0">
                <a:solidFill>
                  <a:srgbClr val="00B050"/>
                </a:solidFill>
              </a:rPr>
              <a:t>gruppe</a:t>
            </a:r>
            <a:endParaRPr lang="en-GB" altLang="de-DE" sz="1400" b="1" dirty="0">
              <a:solidFill>
                <a:srgbClr val="00B050"/>
              </a:solidFill>
            </a:endParaRPr>
          </a:p>
        </p:txBody>
      </p:sp>
      <p:sp>
        <p:nvSpPr>
          <p:cNvPr id="193" name="Textfeld 116"/>
          <p:cNvSpPr txBox="1">
            <a:spLocks noChangeArrowheads="1"/>
          </p:cNvSpPr>
          <p:nvPr/>
        </p:nvSpPr>
        <p:spPr bwMode="auto">
          <a:xfrm>
            <a:off x="-17462" y="5624513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FF0000"/>
                </a:solidFill>
              </a:rPr>
              <a:t>Kontroll-</a:t>
            </a:r>
          </a:p>
          <a:p>
            <a:r>
              <a:rPr lang="de-DE" altLang="de-DE" sz="1400" b="1" dirty="0">
                <a:solidFill>
                  <a:srgbClr val="FF0000"/>
                </a:solidFill>
              </a:rPr>
              <a:t>gruppe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553200" y="4416623"/>
            <a:ext cx="1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Bsp.: NN-1</a:t>
            </a:r>
            <a:endParaRPr lang="de-DE" sz="14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7037388" y="4416623"/>
            <a:ext cx="1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Bsp.: NN-3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7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43571E-7 L 0.37847 -0.110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00" y="-55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959E-6 L 0.46511 -0.2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700" y="-149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63552E-6 L 0.56667 -0.299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00" y="-149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3959E-6 L 0.48785 -0.2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200" y="-149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57200" y="1165225"/>
            <a:ext cx="770572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adius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57200" y="3081338"/>
            <a:ext cx="7705725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Verwendung von Individuum, die innerhalb einer vorgegebenen 	Ähnlichkeitsbereich (definiert 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Score) liegen</a:t>
            </a:r>
          </a:p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Radius-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Wahl aller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Controls im Ähnlichkeitsbereich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50182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6047"/>
              </p:ext>
            </p:extLst>
          </p:nvPr>
        </p:nvGraphicFramePr>
        <p:xfrm>
          <a:off x="1206500" y="1965325"/>
          <a:ext cx="41386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Formel" r:id="rId3" imgW="2438280" imgH="482400" progId="Equation.3">
                  <p:embed/>
                </p:oleObj>
              </mc:Choice>
              <mc:Fallback>
                <p:oleObj name="Formel" r:id="rId3" imgW="243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965325"/>
                        <a:ext cx="41386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3.4.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Caliper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/Radius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 rot="1448428">
            <a:off x="5139877" y="1697719"/>
            <a:ext cx="2162128" cy="63094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Aft>
                <a:spcPts val="1800"/>
              </a:spcAft>
            </a:pP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Problem: ad-hoc Definition des Ähnlichkeitsbereichs</a:t>
            </a:r>
          </a:p>
        </p:txBody>
      </p:sp>
      <p:grpSp>
        <p:nvGrpSpPr>
          <p:cNvPr id="12" name="Gruppieren 35839"/>
          <p:cNvGrpSpPr>
            <a:grpSpLocks/>
          </p:cNvGrpSpPr>
          <p:nvPr/>
        </p:nvGrpSpPr>
        <p:grpSpPr bwMode="auto">
          <a:xfrm>
            <a:off x="2168525" y="5608638"/>
            <a:ext cx="441325" cy="944562"/>
            <a:chOff x="1759496" y="4005064"/>
            <a:chExt cx="440432" cy="944488"/>
          </a:xfrm>
        </p:grpSpPr>
        <p:sp>
          <p:nvSpPr>
            <p:cNvPr id="13" name="Flussdiagramm: Prozess 12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ussdiagramm: Verbindungsstelle 18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311798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21" name="Flussdiagramm: Prozess 20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ssdiagramm: Verbindungsstelle 26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8" name="Gruppieren 35864"/>
          <p:cNvGrpSpPr>
            <a:grpSpLocks/>
          </p:cNvGrpSpPr>
          <p:nvPr/>
        </p:nvGrpSpPr>
        <p:grpSpPr bwMode="auto">
          <a:xfrm>
            <a:off x="1087438" y="5248275"/>
            <a:ext cx="6913562" cy="719138"/>
            <a:chOff x="827584" y="5013176"/>
            <a:chExt cx="6912396" cy="720080"/>
          </a:xfrm>
        </p:grpSpPr>
        <p:cxnSp>
          <p:nvCxnSpPr>
            <p:cNvPr id="29" name="Gerade Verbindung 28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31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32" name="Gerade Verbindung 31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35" name="Gerade Verbindung 34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34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37" name="Gruppieren 36"/>
          <p:cNvGrpSpPr/>
          <p:nvPr/>
        </p:nvGrpSpPr>
        <p:grpSpPr>
          <a:xfrm>
            <a:off x="446392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38" name="Flussdiagramm: Prozess 37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0,6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lussdiagramm: Verbindungsstelle 43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389624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46" name="Flussdiagramm: Prozess 45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0,5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ussdiagramm: Verbindungsstelle 51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048374" y="4303638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54" name="Flussdiagramm: Prozess 53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0,7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55" name="Gerade Verbindung 54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ussdiagramm: Verbindungsstelle 59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1" name="Gruppieren 60"/>
          <p:cNvGrpSpPr>
            <a:grpSpLocks/>
          </p:cNvGrpSpPr>
          <p:nvPr/>
        </p:nvGrpSpPr>
        <p:grpSpPr bwMode="auto">
          <a:xfrm>
            <a:off x="2744788" y="5608638"/>
            <a:ext cx="439737" cy="944562"/>
            <a:chOff x="1759496" y="4005064"/>
            <a:chExt cx="440432" cy="944488"/>
          </a:xfrm>
        </p:grpSpPr>
        <p:sp>
          <p:nvSpPr>
            <p:cNvPr id="62" name="Flussdiagramm: Prozess 61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0,3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ussdiagramm: Verbindungsstelle 67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9" name="Gruppieren 45"/>
          <p:cNvGrpSpPr>
            <a:grpSpLocks/>
          </p:cNvGrpSpPr>
          <p:nvPr/>
        </p:nvGrpSpPr>
        <p:grpSpPr bwMode="auto">
          <a:xfrm>
            <a:off x="4760913" y="5599113"/>
            <a:ext cx="647700" cy="944562"/>
            <a:chOff x="1759496" y="4005064"/>
            <a:chExt cx="648072" cy="944488"/>
          </a:xfrm>
        </p:grpSpPr>
        <p:sp>
          <p:nvSpPr>
            <p:cNvPr id="70" name="Flussdiagramm: Prozess 69"/>
            <p:cNvSpPr/>
            <p:nvPr/>
          </p:nvSpPr>
          <p:spPr>
            <a:xfrm>
              <a:off x="1759496" y="4005064"/>
              <a:ext cx="64807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0,65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1980285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980285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827797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1980285" y="4500325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1827797" y="4509849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Flussdiagramm: Verbindungsstelle 75"/>
            <p:cNvSpPr/>
            <p:nvPr/>
          </p:nvSpPr>
          <p:spPr>
            <a:xfrm>
              <a:off x="1904041" y="4292378"/>
              <a:ext cx="152488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7" name="Gruppieren 76"/>
          <p:cNvGrpSpPr>
            <a:grpSpLocks/>
          </p:cNvGrpSpPr>
          <p:nvPr/>
        </p:nvGrpSpPr>
        <p:grpSpPr bwMode="auto">
          <a:xfrm>
            <a:off x="3895725" y="5608638"/>
            <a:ext cx="441325" cy="944562"/>
            <a:chOff x="1759496" y="4005064"/>
            <a:chExt cx="440432" cy="944488"/>
          </a:xfrm>
        </p:grpSpPr>
        <p:sp>
          <p:nvSpPr>
            <p:cNvPr id="78" name="Flussdiagramm: Prozess 77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0,5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79" name="Gerade Verbindung 78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Flussdiagramm: Verbindungsstelle 83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85" name="Gruppieren 99"/>
          <p:cNvGrpSpPr>
            <a:grpSpLocks/>
          </p:cNvGrpSpPr>
          <p:nvPr/>
        </p:nvGrpSpPr>
        <p:grpSpPr bwMode="auto">
          <a:xfrm>
            <a:off x="1592263" y="5608638"/>
            <a:ext cx="439737" cy="944562"/>
            <a:chOff x="1759496" y="4005064"/>
            <a:chExt cx="440432" cy="944488"/>
          </a:xfrm>
        </p:grpSpPr>
        <p:sp>
          <p:nvSpPr>
            <p:cNvPr id="86" name="Flussdiagramm: Prozess 85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0,1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87" name="Gerade Verbindung 86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Flussdiagramm: Verbindungsstelle 91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93" name="Gruppieren 92"/>
          <p:cNvGrpSpPr>
            <a:grpSpLocks/>
          </p:cNvGrpSpPr>
          <p:nvPr/>
        </p:nvGrpSpPr>
        <p:grpSpPr bwMode="auto">
          <a:xfrm>
            <a:off x="3095625" y="5599113"/>
            <a:ext cx="584200" cy="944562"/>
            <a:chOff x="1759496" y="4005064"/>
            <a:chExt cx="584448" cy="944488"/>
          </a:xfrm>
        </p:grpSpPr>
        <p:sp>
          <p:nvSpPr>
            <p:cNvPr id="94" name="Flussdiagramm: Prozess 93"/>
            <p:cNvSpPr/>
            <p:nvPr/>
          </p:nvSpPr>
          <p:spPr>
            <a:xfrm>
              <a:off x="1759496" y="4005064"/>
              <a:ext cx="584448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0,35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95" name="Gerade Verbindung 94"/>
            <p:cNvCxnSpPr/>
            <p:nvPr/>
          </p:nvCxnSpPr>
          <p:spPr>
            <a:xfrm>
              <a:off x="1980253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1980253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H="1">
              <a:off x="1827788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1980253" y="4500325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1827788" y="4509849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Flussdiagramm: Verbindungsstelle 99"/>
            <p:cNvSpPr/>
            <p:nvPr/>
          </p:nvSpPr>
          <p:spPr>
            <a:xfrm>
              <a:off x="1904020" y="4292378"/>
              <a:ext cx="152465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01" name="Textfeld 115"/>
          <p:cNvSpPr txBox="1">
            <a:spLocks noChangeArrowheads="1"/>
          </p:cNvSpPr>
          <p:nvPr/>
        </p:nvSpPr>
        <p:spPr bwMode="auto">
          <a:xfrm>
            <a:off x="266700" y="4483100"/>
            <a:ext cx="215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00B050"/>
                </a:solidFill>
              </a:rPr>
              <a:t>Treatment-</a:t>
            </a:r>
          </a:p>
          <a:p>
            <a:r>
              <a:rPr lang="de-DE" altLang="de-DE" sz="1400" b="1" dirty="0">
                <a:solidFill>
                  <a:srgbClr val="00B050"/>
                </a:solidFill>
              </a:rPr>
              <a:t>gruppe</a:t>
            </a:r>
            <a:endParaRPr lang="en-GB" altLang="de-DE" sz="1400" b="1" dirty="0">
              <a:solidFill>
                <a:srgbClr val="00B050"/>
              </a:solidFill>
            </a:endParaRPr>
          </a:p>
        </p:txBody>
      </p:sp>
      <p:sp>
        <p:nvSpPr>
          <p:cNvPr id="102" name="Textfeld 116"/>
          <p:cNvSpPr txBox="1">
            <a:spLocks noChangeArrowheads="1"/>
          </p:cNvSpPr>
          <p:nvPr/>
        </p:nvSpPr>
        <p:spPr bwMode="auto">
          <a:xfrm>
            <a:off x="260350" y="5824538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FF0000"/>
                </a:solidFill>
              </a:rPr>
              <a:t>Kontroll-</a:t>
            </a:r>
          </a:p>
          <a:p>
            <a:r>
              <a:rPr lang="de-DE" altLang="de-DE" sz="1400" b="1" dirty="0">
                <a:solidFill>
                  <a:srgbClr val="FF0000"/>
                </a:solidFill>
              </a:rPr>
              <a:t>gruppe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553200" y="4416623"/>
            <a:ext cx="1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Bsp.: c=0,1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19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43571E-7 L 0.37847 -0.110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00" y="-55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959E-6 L 0.46511 -0.2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700" y="-149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63552E-6 L 0.56667 -0.29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00" y="-149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3959E-6 L 0.48785 -0.29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9200" y="-149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57200" y="1165225"/>
            <a:ext cx="770572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Caliper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57200" y="3081338"/>
            <a:ext cx="7705725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Verwendung von Individuum, die innerhalb einer vorgegebenen 	Ähnlichkeitsbereich (definiert 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Score) liegen</a:t>
            </a:r>
          </a:p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Caliper-Matching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 Wahl von 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Controls im Ähnlichkeitsbereich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50182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4183"/>
              </p:ext>
            </p:extLst>
          </p:nvPr>
        </p:nvGraphicFramePr>
        <p:xfrm>
          <a:off x="1206500" y="1965325"/>
          <a:ext cx="41386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Formel" r:id="rId3" imgW="2438280" imgH="482400" progId="Equation.3">
                  <p:embed/>
                </p:oleObj>
              </mc:Choice>
              <mc:Fallback>
                <p:oleObj name="Formel" r:id="rId3" imgW="243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965325"/>
                        <a:ext cx="41386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3.4. </a:t>
            </a:r>
            <a:r>
              <a:rPr lang="en-GB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Caliper</a:t>
            </a:r>
            <a:r>
              <a:rPr lang="en-GB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/Radius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448428">
            <a:off x="5139877" y="1697719"/>
            <a:ext cx="2162128" cy="63094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Aft>
                <a:spcPts val="1800"/>
              </a:spcAft>
            </a:pPr>
            <a:r>
              <a:rPr lang="de-DE" altLang="de-DE" sz="14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Problem: ad-hoc Definition des Ähnlichkeitsbereichs</a:t>
            </a:r>
          </a:p>
        </p:txBody>
      </p:sp>
      <p:grpSp>
        <p:nvGrpSpPr>
          <p:cNvPr id="13" name="Gruppieren 35839"/>
          <p:cNvGrpSpPr>
            <a:grpSpLocks/>
          </p:cNvGrpSpPr>
          <p:nvPr/>
        </p:nvGrpSpPr>
        <p:grpSpPr bwMode="auto">
          <a:xfrm>
            <a:off x="2168525" y="5608638"/>
            <a:ext cx="441325" cy="944562"/>
            <a:chOff x="1759496" y="4005064"/>
            <a:chExt cx="440432" cy="944488"/>
          </a:xfrm>
        </p:grpSpPr>
        <p:sp>
          <p:nvSpPr>
            <p:cNvPr id="14" name="Flussdiagramm: Prozess 13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lussdiagramm: Verbindungsstelle 19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311798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22" name="Flussdiagramm: Prozess 21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ussdiagramm: Verbindungsstelle 27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9" name="Gruppieren 35864"/>
          <p:cNvGrpSpPr>
            <a:grpSpLocks/>
          </p:cNvGrpSpPr>
          <p:nvPr/>
        </p:nvGrpSpPr>
        <p:grpSpPr bwMode="auto">
          <a:xfrm>
            <a:off x="1087438" y="5248275"/>
            <a:ext cx="6913562" cy="719138"/>
            <a:chOff x="827584" y="5013176"/>
            <a:chExt cx="6912396" cy="720080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32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33" name="Gerade Verbindung 32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36" name="Gerade Verbindung 35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35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38" name="Gruppieren 37"/>
          <p:cNvGrpSpPr/>
          <p:nvPr/>
        </p:nvGrpSpPr>
        <p:grpSpPr>
          <a:xfrm>
            <a:off x="446392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39" name="Flussdiagramm: Prozess 38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0,6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ussdiagramm: Verbindungsstelle 44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389624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47" name="Flussdiagramm: Prozess 46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0,5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48" name="Gerade Verbindung 47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lussdiagramm: Verbindungsstelle 52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5048374" y="4303638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55" name="Flussdiagramm: Prozess 54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0,7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lussdiagramm: Verbindungsstelle 60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2" name="Gruppieren 61"/>
          <p:cNvGrpSpPr>
            <a:grpSpLocks/>
          </p:cNvGrpSpPr>
          <p:nvPr/>
        </p:nvGrpSpPr>
        <p:grpSpPr bwMode="auto">
          <a:xfrm>
            <a:off x="2744788" y="5608638"/>
            <a:ext cx="439737" cy="944562"/>
            <a:chOff x="1759496" y="4005064"/>
            <a:chExt cx="440432" cy="944488"/>
          </a:xfrm>
        </p:grpSpPr>
        <p:sp>
          <p:nvSpPr>
            <p:cNvPr id="63" name="Flussdiagramm: Prozess 62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0,3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64" name="Gerade Verbindung 63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lussdiagramm: Verbindungsstelle 68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0" name="Gruppieren 45"/>
          <p:cNvGrpSpPr>
            <a:grpSpLocks/>
          </p:cNvGrpSpPr>
          <p:nvPr/>
        </p:nvGrpSpPr>
        <p:grpSpPr bwMode="auto">
          <a:xfrm>
            <a:off x="4760913" y="5599113"/>
            <a:ext cx="647700" cy="944562"/>
            <a:chOff x="1759496" y="4005064"/>
            <a:chExt cx="648072" cy="944488"/>
          </a:xfrm>
        </p:grpSpPr>
        <p:sp>
          <p:nvSpPr>
            <p:cNvPr id="71" name="Flussdiagramm: Prozess 70"/>
            <p:cNvSpPr/>
            <p:nvPr/>
          </p:nvSpPr>
          <p:spPr>
            <a:xfrm>
              <a:off x="1759496" y="4005064"/>
              <a:ext cx="64807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0,65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>
              <a:off x="1980285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1980285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1827797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 flipH="1">
              <a:off x="1980285" y="4500325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1827797" y="4509849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lussdiagramm: Verbindungsstelle 76"/>
            <p:cNvSpPr/>
            <p:nvPr/>
          </p:nvSpPr>
          <p:spPr>
            <a:xfrm>
              <a:off x="1904041" y="4292378"/>
              <a:ext cx="152488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8" name="Gruppieren 77"/>
          <p:cNvGrpSpPr>
            <a:grpSpLocks/>
          </p:cNvGrpSpPr>
          <p:nvPr/>
        </p:nvGrpSpPr>
        <p:grpSpPr bwMode="auto">
          <a:xfrm>
            <a:off x="3895725" y="5608638"/>
            <a:ext cx="441325" cy="944562"/>
            <a:chOff x="1759496" y="4005064"/>
            <a:chExt cx="440432" cy="944488"/>
          </a:xfrm>
        </p:grpSpPr>
        <p:sp>
          <p:nvSpPr>
            <p:cNvPr id="79" name="Flussdiagramm: Prozess 78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0,5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80" name="Gerade Verbindung 79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lussdiagramm: Verbindungsstelle 84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86" name="Gruppieren 99"/>
          <p:cNvGrpSpPr>
            <a:grpSpLocks/>
          </p:cNvGrpSpPr>
          <p:nvPr/>
        </p:nvGrpSpPr>
        <p:grpSpPr bwMode="auto">
          <a:xfrm>
            <a:off x="1592263" y="5608638"/>
            <a:ext cx="439737" cy="944562"/>
            <a:chOff x="1759496" y="4005064"/>
            <a:chExt cx="440432" cy="944488"/>
          </a:xfrm>
        </p:grpSpPr>
        <p:sp>
          <p:nvSpPr>
            <p:cNvPr id="87" name="Flussdiagramm: Prozess 86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0,1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88" name="Gerade Verbindung 87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ussdiagramm: Verbindungsstelle 92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94" name="Gruppieren 93"/>
          <p:cNvGrpSpPr>
            <a:grpSpLocks/>
          </p:cNvGrpSpPr>
          <p:nvPr/>
        </p:nvGrpSpPr>
        <p:grpSpPr bwMode="auto">
          <a:xfrm>
            <a:off x="3095625" y="5599113"/>
            <a:ext cx="584200" cy="944562"/>
            <a:chOff x="1759496" y="4005064"/>
            <a:chExt cx="584448" cy="944488"/>
          </a:xfrm>
        </p:grpSpPr>
        <p:sp>
          <p:nvSpPr>
            <p:cNvPr id="95" name="Flussdiagramm: Prozess 94"/>
            <p:cNvSpPr/>
            <p:nvPr/>
          </p:nvSpPr>
          <p:spPr>
            <a:xfrm>
              <a:off x="1759496" y="4005064"/>
              <a:ext cx="584448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0,35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1980253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980253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1827788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1980253" y="4500325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1827788" y="4509849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Flussdiagramm: Verbindungsstelle 100"/>
            <p:cNvSpPr/>
            <p:nvPr/>
          </p:nvSpPr>
          <p:spPr>
            <a:xfrm>
              <a:off x="1904020" y="4292378"/>
              <a:ext cx="152465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02" name="Textfeld 115"/>
          <p:cNvSpPr txBox="1">
            <a:spLocks noChangeArrowheads="1"/>
          </p:cNvSpPr>
          <p:nvPr/>
        </p:nvSpPr>
        <p:spPr bwMode="auto">
          <a:xfrm>
            <a:off x="266700" y="4483100"/>
            <a:ext cx="215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00B050"/>
                </a:solidFill>
              </a:rPr>
              <a:t>Treatment-</a:t>
            </a:r>
          </a:p>
          <a:p>
            <a:r>
              <a:rPr lang="de-DE" altLang="de-DE" sz="1400" b="1" dirty="0">
                <a:solidFill>
                  <a:srgbClr val="00B050"/>
                </a:solidFill>
              </a:rPr>
              <a:t>gruppe</a:t>
            </a:r>
            <a:endParaRPr lang="en-GB" altLang="de-DE" sz="1400" b="1" dirty="0">
              <a:solidFill>
                <a:srgbClr val="00B050"/>
              </a:solidFill>
            </a:endParaRPr>
          </a:p>
        </p:txBody>
      </p:sp>
      <p:sp>
        <p:nvSpPr>
          <p:cNvPr id="103" name="Textfeld 116"/>
          <p:cNvSpPr txBox="1">
            <a:spLocks noChangeArrowheads="1"/>
          </p:cNvSpPr>
          <p:nvPr/>
        </p:nvSpPr>
        <p:spPr bwMode="auto">
          <a:xfrm>
            <a:off x="260350" y="5824538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FF0000"/>
                </a:solidFill>
              </a:rPr>
              <a:t>Kontroll-</a:t>
            </a:r>
          </a:p>
          <a:p>
            <a:r>
              <a:rPr lang="de-DE" altLang="de-DE" sz="1400" b="1" dirty="0">
                <a:solidFill>
                  <a:srgbClr val="FF0000"/>
                </a:solidFill>
              </a:rPr>
              <a:t>gruppe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553199" y="4416623"/>
            <a:ext cx="160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Bsp.: c=0,1; N=1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846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43571E-7 L 0.37847 -0.110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400" y="-55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959E-6 L 0.46511 -0.29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4700" y="-149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457200" y="1182687"/>
            <a:ext cx="77057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2563" indent="-182563" eaLnBrk="0" hangingPunct="0"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Stratification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Interval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Zerlegung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in Schichten/Intervalle 	(„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blocking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“)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Berechnung des Treatment-Effekts innerhalb jedes Blocks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Problem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Was ist die optimale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Anzahl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an Blocks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?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Lösung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5 Blocks reichen i.d.R. aus 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besser: Test innerhalb jedes Blocks, ob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balanciert;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wenn nicht, dann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Aufsplittung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des Blocks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3.5. Stratification/Interval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Motivation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Der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Score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-Algorithmen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Beurteilung der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-Qualität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Statistische Inferenz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Kritik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Modellerweiterungen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endParaRPr lang="en-GB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434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5341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Outline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457200" y="116522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Kernel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457200" y="2743200"/>
            <a:ext cx="7705725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K: Kernelfunktion (z.B. Gauß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); h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Bandbreitenparameter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alle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Beobachtungen der Kontrollgruppe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(im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common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support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) fließen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ein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jedoch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mit geringerem Gewicht mit zunehmender Distanz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dennoch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Gefahr „schlechter“ Matches</a:t>
            </a:r>
          </a:p>
        </p:txBody>
      </p:sp>
      <p:graphicFrame>
        <p:nvGraphicFramePr>
          <p:cNvPr id="52230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77441"/>
              </p:ext>
            </p:extLst>
          </p:nvPr>
        </p:nvGraphicFramePr>
        <p:xfrm>
          <a:off x="1809750" y="1619250"/>
          <a:ext cx="30114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Formel" r:id="rId3" imgW="1726920" imgH="469800" progId="Equation.3">
                  <p:embed/>
                </p:oleObj>
              </mc:Choice>
              <mc:Fallback>
                <p:oleObj name="Formel" r:id="rId3" imgW="1726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619250"/>
                        <a:ext cx="30114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3.6. Kernel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11" name="Gruppieren 35839"/>
          <p:cNvGrpSpPr>
            <a:grpSpLocks/>
          </p:cNvGrpSpPr>
          <p:nvPr/>
        </p:nvGrpSpPr>
        <p:grpSpPr bwMode="auto">
          <a:xfrm>
            <a:off x="2168525" y="5608638"/>
            <a:ext cx="441325" cy="944562"/>
            <a:chOff x="1759496" y="4005064"/>
            <a:chExt cx="440432" cy="944488"/>
          </a:xfrm>
        </p:grpSpPr>
        <p:sp>
          <p:nvSpPr>
            <p:cNvPr id="13" name="Flussdiagramm: Prozess 12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ussdiagramm: Verbindungsstelle 18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311798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21" name="Flussdiagramm: Prozess 20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ssdiagramm: Verbindungsstelle 26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8" name="Gruppieren 35864"/>
          <p:cNvGrpSpPr>
            <a:grpSpLocks/>
          </p:cNvGrpSpPr>
          <p:nvPr/>
        </p:nvGrpSpPr>
        <p:grpSpPr bwMode="auto">
          <a:xfrm>
            <a:off x="1087438" y="5248275"/>
            <a:ext cx="6913562" cy="719138"/>
            <a:chOff x="827584" y="5013176"/>
            <a:chExt cx="6912396" cy="720080"/>
          </a:xfrm>
        </p:grpSpPr>
        <p:cxnSp>
          <p:nvCxnSpPr>
            <p:cNvPr id="29" name="Gerade Verbindung 28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31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32" name="Gerade Verbindung 31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35" name="Gerade Verbindung 34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34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37" name="Gruppieren 36"/>
          <p:cNvGrpSpPr>
            <a:grpSpLocks/>
          </p:cNvGrpSpPr>
          <p:nvPr/>
        </p:nvGrpSpPr>
        <p:grpSpPr bwMode="auto">
          <a:xfrm>
            <a:off x="2744788" y="5608638"/>
            <a:ext cx="439737" cy="944562"/>
            <a:chOff x="1759496" y="4005064"/>
            <a:chExt cx="440432" cy="944488"/>
          </a:xfrm>
        </p:grpSpPr>
        <p:sp>
          <p:nvSpPr>
            <p:cNvPr id="38" name="Flussdiagramm: Prozess 37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0,3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lussdiagramm: Verbindungsstelle 43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5" name="Gruppieren 45"/>
          <p:cNvGrpSpPr>
            <a:grpSpLocks/>
          </p:cNvGrpSpPr>
          <p:nvPr/>
        </p:nvGrpSpPr>
        <p:grpSpPr bwMode="auto">
          <a:xfrm>
            <a:off x="4760913" y="5599113"/>
            <a:ext cx="647700" cy="944562"/>
            <a:chOff x="1759496" y="4005064"/>
            <a:chExt cx="648072" cy="944488"/>
          </a:xfrm>
        </p:grpSpPr>
        <p:sp>
          <p:nvSpPr>
            <p:cNvPr id="46" name="Flussdiagramm: Prozess 45"/>
            <p:cNvSpPr/>
            <p:nvPr/>
          </p:nvSpPr>
          <p:spPr>
            <a:xfrm>
              <a:off x="1759496" y="4005064"/>
              <a:ext cx="64807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0,65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1980285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1980285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827797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1980285" y="4500325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1827797" y="4509849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ussdiagramm: Verbindungsstelle 51"/>
            <p:cNvSpPr/>
            <p:nvPr/>
          </p:nvSpPr>
          <p:spPr>
            <a:xfrm>
              <a:off x="1904041" y="4292378"/>
              <a:ext cx="152488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53" name="Gruppieren 52"/>
          <p:cNvGrpSpPr>
            <a:grpSpLocks/>
          </p:cNvGrpSpPr>
          <p:nvPr/>
        </p:nvGrpSpPr>
        <p:grpSpPr bwMode="auto">
          <a:xfrm>
            <a:off x="3895725" y="5608638"/>
            <a:ext cx="441325" cy="944562"/>
            <a:chOff x="1759496" y="4005064"/>
            <a:chExt cx="440432" cy="944488"/>
          </a:xfrm>
        </p:grpSpPr>
        <p:sp>
          <p:nvSpPr>
            <p:cNvPr id="54" name="Flussdiagramm: Prozess 53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0,5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55" name="Gerade Verbindung 54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ussdiagramm: Verbindungsstelle 59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1" name="Gruppieren 99"/>
          <p:cNvGrpSpPr>
            <a:grpSpLocks/>
          </p:cNvGrpSpPr>
          <p:nvPr/>
        </p:nvGrpSpPr>
        <p:grpSpPr bwMode="auto">
          <a:xfrm>
            <a:off x="1592263" y="5608638"/>
            <a:ext cx="439737" cy="944562"/>
            <a:chOff x="1759496" y="4005064"/>
            <a:chExt cx="440432" cy="944488"/>
          </a:xfrm>
        </p:grpSpPr>
        <p:sp>
          <p:nvSpPr>
            <p:cNvPr id="62" name="Flussdiagramm: Prozess 61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0,1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ussdiagramm: Verbindungsstelle 67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9" name="Gruppieren 68"/>
          <p:cNvGrpSpPr>
            <a:grpSpLocks/>
          </p:cNvGrpSpPr>
          <p:nvPr/>
        </p:nvGrpSpPr>
        <p:grpSpPr bwMode="auto">
          <a:xfrm>
            <a:off x="3095625" y="5599113"/>
            <a:ext cx="584200" cy="944562"/>
            <a:chOff x="1759496" y="4005064"/>
            <a:chExt cx="584448" cy="944488"/>
          </a:xfrm>
        </p:grpSpPr>
        <p:sp>
          <p:nvSpPr>
            <p:cNvPr id="70" name="Flussdiagramm: Prozess 69"/>
            <p:cNvSpPr/>
            <p:nvPr/>
          </p:nvSpPr>
          <p:spPr>
            <a:xfrm>
              <a:off x="1759496" y="4005064"/>
              <a:ext cx="584448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0,35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1980253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980253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827788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1980253" y="4500325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1827788" y="4509849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Flussdiagramm: Verbindungsstelle 75"/>
            <p:cNvSpPr/>
            <p:nvPr/>
          </p:nvSpPr>
          <p:spPr>
            <a:xfrm>
              <a:off x="1904020" y="4292378"/>
              <a:ext cx="152465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392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79" name="Flussdiagramm: Prozess 78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0,6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80" name="Gerade Verbindung 79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lussdiagramm: Verbindungsstelle 84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3896246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87" name="Flussdiagramm: Prozess 86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0,5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88" name="Gerade Verbindung 87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ussdiagramm: Verbindungsstelle 92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5048374" y="4303638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95" name="Flussdiagramm: Prozess 94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0,7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Flussdiagramm: Verbindungsstelle 100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02" name="Textfeld 115"/>
          <p:cNvSpPr txBox="1">
            <a:spLocks noChangeArrowheads="1"/>
          </p:cNvSpPr>
          <p:nvPr/>
        </p:nvSpPr>
        <p:spPr bwMode="auto">
          <a:xfrm>
            <a:off x="266700" y="4483100"/>
            <a:ext cx="215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00B050"/>
                </a:solidFill>
              </a:rPr>
              <a:t>Treatment-</a:t>
            </a:r>
          </a:p>
          <a:p>
            <a:r>
              <a:rPr lang="de-DE" altLang="de-DE" sz="1400" b="1" dirty="0">
                <a:solidFill>
                  <a:srgbClr val="00B050"/>
                </a:solidFill>
              </a:rPr>
              <a:t>gruppe</a:t>
            </a:r>
            <a:endParaRPr lang="en-GB" altLang="de-DE" sz="1400" b="1" dirty="0">
              <a:solidFill>
                <a:srgbClr val="00B050"/>
              </a:solidFill>
            </a:endParaRPr>
          </a:p>
        </p:txBody>
      </p:sp>
      <p:sp>
        <p:nvSpPr>
          <p:cNvPr id="103" name="Textfeld 116"/>
          <p:cNvSpPr txBox="1">
            <a:spLocks noChangeArrowheads="1"/>
          </p:cNvSpPr>
          <p:nvPr/>
        </p:nvSpPr>
        <p:spPr bwMode="auto">
          <a:xfrm>
            <a:off x="260350" y="5824538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>
                <a:solidFill>
                  <a:srgbClr val="FF0000"/>
                </a:solidFill>
              </a:rPr>
              <a:t>Kontroll-</a:t>
            </a:r>
          </a:p>
          <a:p>
            <a:r>
              <a:rPr lang="de-DE" altLang="de-DE" sz="1400" b="1" dirty="0">
                <a:solidFill>
                  <a:srgbClr val="FF0000"/>
                </a:solidFill>
              </a:rPr>
              <a:t>gruppe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457200" y="1165225"/>
            <a:ext cx="7705725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Kernel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457200" y="2743200"/>
            <a:ext cx="7705725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K: Kernelfunktion (z.B. Gauß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); h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Bandbreitenparameter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alle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Beobachtungen der Kontrollgruppe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(im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common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support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) fließen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ein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jedoch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mit geringerem Gewicht mit zunehmender Distanz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dennoch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Gefahr „schlechter“ Matches</a:t>
            </a:r>
          </a:p>
        </p:txBody>
      </p:sp>
      <p:graphicFrame>
        <p:nvGraphicFramePr>
          <p:cNvPr id="52230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309953"/>
              </p:ext>
            </p:extLst>
          </p:nvPr>
        </p:nvGraphicFramePr>
        <p:xfrm>
          <a:off x="1809750" y="1619250"/>
          <a:ext cx="30114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Formel" r:id="rId3" imgW="1726920" imgH="469800" progId="Equation.3">
                  <p:embed/>
                </p:oleObj>
              </mc:Choice>
              <mc:Fallback>
                <p:oleObj name="Formel" r:id="rId3" imgW="1726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619250"/>
                        <a:ext cx="30114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pSp>
        <p:nvGrpSpPr>
          <p:cNvPr id="11" name="Gruppieren 35839"/>
          <p:cNvGrpSpPr>
            <a:grpSpLocks/>
          </p:cNvGrpSpPr>
          <p:nvPr/>
        </p:nvGrpSpPr>
        <p:grpSpPr bwMode="auto">
          <a:xfrm>
            <a:off x="2168525" y="6116638"/>
            <a:ext cx="441325" cy="436562"/>
            <a:chOff x="1759496" y="4005064"/>
            <a:chExt cx="440432" cy="944488"/>
          </a:xfrm>
        </p:grpSpPr>
        <p:sp>
          <p:nvSpPr>
            <p:cNvPr id="13" name="Flussdiagramm: Prozess 12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ussdiagramm: Verbindungsstelle 18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311798" y="4312022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21" name="Flussdiagramm: Prozess 20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ussdiagramm: Verbindungsstelle 26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8" name="Gruppieren 35864"/>
          <p:cNvGrpSpPr>
            <a:grpSpLocks/>
          </p:cNvGrpSpPr>
          <p:nvPr/>
        </p:nvGrpSpPr>
        <p:grpSpPr bwMode="auto">
          <a:xfrm>
            <a:off x="1087438" y="5248275"/>
            <a:ext cx="6913562" cy="719138"/>
            <a:chOff x="827584" y="5013176"/>
            <a:chExt cx="6912396" cy="720080"/>
          </a:xfrm>
        </p:grpSpPr>
        <p:cxnSp>
          <p:nvCxnSpPr>
            <p:cNvPr id="29" name="Gerade Verbindung 28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31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32" name="Gerade Verbindung 31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35" name="Gerade Verbindung 34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34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37" name="Gruppieren 36"/>
          <p:cNvGrpSpPr>
            <a:grpSpLocks/>
          </p:cNvGrpSpPr>
          <p:nvPr/>
        </p:nvGrpSpPr>
        <p:grpSpPr bwMode="auto">
          <a:xfrm>
            <a:off x="2744788" y="5788818"/>
            <a:ext cx="439737" cy="764381"/>
            <a:chOff x="1759496" y="4005066"/>
            <a:chExt cx="440432" cy="944486"/>
          </a:xfrm>
        </p:grpSpPr>
        <p:sp>
          <p:nvSpPr>
            <p:cNvPr id="38" name="Flussdiagramm: Prozess 37"/>
            <p:cNvSpPr/>
            <p:nvPr/>
          </p:nvSpPr>
          <p:spPr>
            <a:xfrm>
              <a:off x="1759496" y="4005066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 dirty="0">
                  <a:solidFill>
                    <a:srgbClr val="FF0000"/>
                  </a:solidFill>
                </a:rPr>
                <a:t>0,3</a:t>
              </a:r>
              <a:endParaRPr lang="en-GB" altLang="de-DE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lussdiagramm: Verbindungsstelle 43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5" name="Gruppieren 45"/>
          <p:cNvGrpSpPr>
            <a:grpSpLocks/>
          </p:cNvGrpSpPr>
          <p:nvPr/>
        </p:nvGrpSpPr>
        <p:grpSpPr bwMode="auto">
          <a:xfrm>
            <a:off x="4760913" y="6232379"/>
            <a:ext cx="647700" cy="311295"/>
            <a:chOff x="1759496" y="4005064"/>
            <a:chExt cx="648072" cy="944488"/>
          </a:xfrm>
        </p:grpSpPr>
        <p:sp>
          <p:nvSpPr>
            <p:cNvPr id="46" name="Flussdiagramm: Prozess 45"/>
            <p:cNvSpPr/>
            <p:nvPr/>
          </p:nvSpPr>
          <p:spPr>
            <a:xfrm>
              <a:off x="1759496" y="4005064"/>
              <a:ext cx="64807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0,65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>
              <a:off x="1980285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1980285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>
              <a:off x="1827797" y="4797164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H="1">
              <a:off x="1980285" y="4500325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1827797" y="4509849"/>
              <a:ext cx="152488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ussdiagramm: Verbindungsstelle 51"/>
            <p:cNvSpPr/>
            <p:nvPr/>
          </p:nvSpPr>
          <p:spPr>
            <a:xfrm>
              <a:off x="1904041" y="4292378"/>
              <a:ext cx="152488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53" name="Gruppieren 52"/>
          <p:cNvGrpSpPr>
            <a:grpSpLocks/>
          </p:cNvGrpSpPr>
          <p:nvPr/>
        </p:nvGrpSpPr>
        <p:grpSpPr bwMode="auto">
          <a:xfrm>
            <a:off x="3895725" y="5788819"/>
            <a:ext cx="441325" cy="764380"/>
            <a:chOff x="1759496" y="4005064"/>
            <a:chExt cx="440432" cy="944488"/>
          </a:xfrm>
        </p:grpSpPr>
        <p:sp>
          <p:nvSpPr>
            <p:cNvPr id="54" name="Flussdiagramm: Prozess 53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 dirty="0">
                  <a:solidFill>
                    <a:srgbClr val="FF0000"/>
                  </a:solidFill>
                </a:rPr>
                <a:t>0,5</a:t>
              </a:r>
              <a:endParaRPr lang="en-GB" altLang="de-DE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Gerade Verbindung 54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ussdiagramm: Verbindungsstelle 59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1" name="Gruppieren 99"/>
          <p:cNvGrpSpPr>
            <a:grpSpLocks/>
          </p:cNvGrpSpPr>
          <p:nvPr/>
        </p:nvGrpSpPr>
        <p:grpSpPr bwMode="auto">
          <a:xfrm>
            <a:off x="1592263" y="6320674"/>
            <a:ext cx="439737" cy="232525"/>
            <a:chOff x="1759496" y="4005064"/>
            <a:chExt cx="440432" cy="944488"/>
          </a:xfrm>
        </p:grpSpPr>
        <p:sp>
          <p:nvSpPr>
            <p:cNvPr id="62" name="Flussdiagramm: Prozess 61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 dirty="0">
                  <a:solidFill>
                    <a:srgbClr val="FF0000"/>
                  </a:solidFill>
                </a:rPr>
                <a:t>0,1</a:t>
              </a:r>
              <a:endParaRPr lang="en-GB" altLang="de-DE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Gerade Verbindung 62"/>
            <p:cNvCxnSpPr/>
            <p:nvPr/>
          </p:nvCxnSpPr>
          <p:spPr>
            <a:xfrm>
              <a:off x="1980507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980507" y="4797164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flipH="1">
              <a:off x="1827866" y="4797164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1980507" y="4500325"/>
              <a:ext cx="15105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1827866" y="4509849"/>
              <a:ext cx="152641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ussdiagramm: Verbindungsstelle 67"/>
            <p:cNvSpPr/>
            <p:nvPr/>
          </p:nvSpPr>
          <p:spPr>
            <a:xfrm>
              <a:off x="1904186" y="4292378"/>
              <a:ext cx="151051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69" name="Gruppieren 68"/>
          <p:cNvGrpSpPr>
            <a:grpSpLocks/>
          </p:cNvGrpSpPr>
          <p:nvPr/>
        </p:nvGrpSpPr>
        <p:grpSpPr bwMode="auto">
          <a:xfrm>
            <a:off x="3095625" y="5553191"/>
            <a:ext cx="584200" cy="990484"/>
            <a:chOff x="1759496" y="4005064"/>
            <a:chExt cx="584448" cy="944488"/>
          </a:xfrm>
        </p:grpSpPr>
        <p:sp>
          <p:nvSpPr>
            <p:cNvPr id="70" name="Flussdiagramm: Prozess 69"/>
            <p:cNvSpPr/>
            <p:nvPr/>
          </p:nvSpPr>
          <p:spPr>
            <a:xfrm>
              <a:off x="1759496" y="4005064"/>
              <a:ext cx="584448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FF0000"/>
                  </a:solidFill>
                  <a:latin typeface="Calibri" pitchFamily="34" charset="0"/>
                </a:rPr>
                <a:t>0,35</a:t>
              </a:r>
              <a:endParaRPr lang="en-GB" sz="1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1980253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980253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>
              <a:off x="1827788" y="4797164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1980253" y="4500325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1827788" y="4509849"/>
              <a:ext cx="152465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Flussdiagramm: Verbindungsstelle 75"/>
            <p:cNvSpPr/>
            <p:nvPr/>
          </p:nvSpPr>
          <p:spPr>
            <a:xfrm>
              <a:off x="1904020" y="4292378"/>
              <a:ext cx="152465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3926" y="4312022"/>
            <a:ext cx="440432" cy="944488"/>
            <a:chOff x="1759496" y="4005064"/>
            <a:chExt cx="440432" cy="944488"/>
          </a:xfrm>
          <a:solidFill>
            <a:schemeClr val="bg1">
              <a:lumMod val="75000"/>
            </a:schemeClr>
          </a:solidFill>
        </p:grpSpPr>
        <p:sp>
          <p:nvSpPr>
            <p:cNvPr id="79" name="Flussdiagramm: Prozess 78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0,6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80" name="Gerade Verbindung 79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lussdiagramm: Verbindungsstelle 84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3896246" y="4312022"/>
            <a:ext cx="440432" cy="944488"/>
            <a:chOff x="1759496" y="4005064"/>
            <a:chExt cx="440432" cy="944488"/>
          </a:xfrm>
          <a:solidFill>
            <a:schemeClr val="bg1">
              <a:lumMod val="75000"/>
            </a:schemeClr>
          </a:solidFill>
        </p:grpSpPr>
        <p:sp>
          <p:nvSpPr>
            <p:cNvPr id="87" name="Flussdiagramm: Prozess 86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0,5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88" name="Gerade Verbindung 87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ussdiagramm: Verbindungsstelle 92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5048374" y="4303638"/>
            <a:ext cx="440432" cy="944488"/>
            <a:chOff x="1759496" y="4005064"/>
            <a:chExt cx="440432" cy="944488"/>
          </a:xfrm>
          <a:solidFill>
            <a:schemeClr val="bg1">
              <a:lumMod val="75000"/>
            </a:schemeClr>
          </a:solidFill>
        </p:grpSpPr>
        <p:sp>
          <p:nvSpPr>
            <p:cNvPr id="95" name="Flussdiagramm: Prozess 94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</a:rPr>
                <a:t>0,7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96" name="Gerade Verbindung 95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Flussdiagramm: Verbindungsstelle 100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02" name="Textfeld 115"/>
          <p:cNvSpPr txBox="1">
            <a:spLocks noChangeArrowheads="1"/>
          </p:cNvSpPr>
          <p:nvPr/>
        </p:nvSpPr>
        <p:spPr bwMode="auto">
          <a:xfrm>
            <a:off x="266700" y="4483100"/>
            <a:ext cx="2159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 smtClean="0">
                <a:solidFill>
                  <a:srgbClr val="00B050"/>
                </a:solidFill>
              </a:rPr>
              <a:t>Treatment-Beobachtung</a:t>
            </a:r>
            <a:endParaRPr lang="en-GB" altLang="de-DE" sz="1400" b="1" dirty="0">
              <a:solidFill>
                <a:srgbClr val="00B050"/>
              </a:solidFill>
            </a:endParaRPr>
          </a:p>
        </p:txBody>
      </p:sp>
      <p:sp>
        <p:nvSpPr>
          <p:cNvPr id="103" name="Textfeld 116"/>
          <p:cNvSpPr txBox="1">
            <a:spLocks noChangeArrowheads="1"/>
          </p:cNvSpPr>
          <p:nvPr/>
        </p:nvSpPr>
        <p:spPr bwMode="auto">
          <a:xfrm>
            <a:off x="260350" y="5824538"/>
            <a:ext cx="2160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de-DE" altLang="de-DE" sz="1400" b="1" dirty="0" smtClean="0">
                <a:solidFill>
                  <a:srgbClr val="FF0000"/>
                </a:solidFill>
              </a:rPr>
              <a:t>Gewichtete Kontroll-</a:t>
            </a:r>
          </a:p>
          <a:p>
            <a:r>
              <a:rPr lang="de-DE" altLang="de-DE" sz="1400" b="1" dirty="0" err="1" smtClean="0">
                <a:solidFill>
                  <a:srgbClr val="FF0000"/>
                </a:solidFill>
              </a:rPr>
              <a:t>beobachtungen</a:t>
            </a:r>
            <a:endParaRPr lang="en-GB" altLang="de-DE" sz="1400" b="1" dirty="0">
              <a:solidFill>
                <a:srgbClr val="FF0000"/>
              </a:solidFill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3.6. Kernel 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734300" y="4342368"/>
            <a:ext cx="1371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Source: </a:t>
            </a:r>
            <a:r>
              <a:rPr lang="de-DE" altLang="de-DE" sz="1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Caliendo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/  </a:t>
            </a:r>
            <a:r>
              <a:rPr lang="de-DE" altLang="de-DE" sz="1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Kopeinig</a:t>
            </a: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(2008)</a:t>
            </a: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7391805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-Algorithmen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3.7. Trade-off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zwischen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Bias und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Effizienz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8600" y="5943600"/>
            <a:ext cx="7705725" cy="630942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sz="1400" b="1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Gangl</a:t>
            </a:r>
            <a:r>
              <a:rPr lang="de-DE" altLang="de-DE" sz="14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(2010): Trade-off stark abgeschwächt bei sehr positivem Verhältnis der Anzahl an Treatments zu den Controls  </a:t>
            </a:r>
            <a:r>
              <a:rPr lang="de-DE" altLang="de-DE" sz="14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Radius/Kernel präferieren</a:t>
            </a:r>
            <a:endParaRPr lang="de-DE" altLang="de-DE" sz="14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Beurteilung der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Matching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-Qualität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7705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(1)</a:t>
            </a:r>
            <a:r>
              <a:rPr lang="de-DE" altLang="de-DE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Vergleich der</a:t>
            </a:r>
            <a:r>
              <a:rPr lang="de-DE" altLang="de-DE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Mittelwertunterschiede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für einzelne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Kovariate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X zwischen Treatment- und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Kontrollgruppe vor und nach dem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54278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316840"/>
              </p:ext>
            </p:extLst>
          </p:nvPr>
        </p:nvGraphicFramePr>
        <p:xfrm>
          <a:off x="2286000" y="1906588"/>
          <a:ext cx="37338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Formel" r:id="rId3" imgW="2527200" imgH="457200" progId="Equation.3">
                  <p:embed/>
                </p:oleObj>
              </mc:Choice>
              <mc:Fallback>
                <p:oleObj name="Formel" r:id="rId3" imgW="252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6588"/>
                        <a:ext cx="37338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77057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746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Bias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reduction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bemisst sich als Differenz</a:t>
            </a:r>
          </a:p>
          <a:p>
            <a:pPr marL="3746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Bias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reduction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auf unter 3-5% gilt als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hinreichend</a:t>
            </a:r>
          </a:p>
          <a:p>
            <a:pPr marL="3746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Tabellarische und grafische Darstellungen mit </a:t>
            </a:r>
            <a:r>
              <a:rPr lang="de-DE" altLang="de-DE" sz="18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  <a:sym typeface="Wingdings" pitchFamily="2" charset="2"/>
              </a:rPr>
              <a:t>pstest</a:t>
            </a:r>
            <a:endParaRPr lang="de-DE" altLang="de-DE" sz="18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à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(2) Anpassungsgüte höherer Momente (z.B.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Variance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Ratios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 der </a:t>
            </a:r>
            <a:r>
              <a:rPr lang="de-DE" altLang="de-DE" sz="18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kontinuierlichen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Merkmalsverteilungen</a:t>
            </a:r>
          </a:p>
          <a:p>
            <a:pPr marL="3746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Variance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Ratio sollte nach dem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zwischen 0,5 und 2 liegen</a:t>
            </a:r>
          </a:p>
          <a:p>
            <a:pPr marL="3746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Tabellarische Darstellungen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mit </a:t>
            </a:r>
            <a:r>
              <a:rPr lang="de-DE" altLang="de-DE" sz="18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  <a:sym typeface="Wingdings" pitchFamily="2" charset="2"/>
              </a:rPr>
              <a:t>pstest</a:t>
            </a:r>
            <a:endParaRPr lang="de-DE" altLang="de-DE" sz="18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Beurteilung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Matching-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Qualität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7200" y="1356732"/>
            <a:ext cx="770572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(3) Vergleich des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t-Tests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zwischen beiden Gruppen für jede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Kontrollvariable X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bzw.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bei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stratification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interval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in jedem Block vor und nach dem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33400" indent="-26670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Tabellarische Darstellungen mit </a:t>
            </a:r>
            <a:r>
              <a:rPr lang="de-DE" altLang="de-DE" sz="1800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  <a:sym typeface="Wingdings" pitchFamily="2" charset="2"/>
              </a:rPr>
              <a:t>pstest</a:t>
            </a:r>
            <a:endParaRPr lang="de-DE" altLang="de-DE" sz="18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(4)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Pseudo-R²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Test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Sianesi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2004):</a:t>
            </a: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Erneute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Schätzung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Propensity-Scores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auf Basis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matched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samples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Vergleich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des Pseudo-R² vor bzw. nach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nach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dem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sollte das Pseudo-R² sehr gering sein, da es keine systematischen Unterschiede in der Verteilung der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Kovariate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X zwischen Treatment und Control-Gruppe geben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sollte</a:t>
            </a: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Tabellarische Darstellungen mit </a:t>
            </a:r>
            <a:r>
              <a:rPr lang="de-DE" altLang="de-DE" sz="18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  <a:sym typeface="Wingdings" pitchFamily="2" charset="2"/>
              </a:rPr>
              <a:t>pstest</a:t>
            </a:r>
            <a:endParaRPr lang="de-DE" altLang="de-DE" sz="18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Beurteilung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Matching-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Qualität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95193" y="2514600"/>
            <a:ext cx="327260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Sowohl (3) als auch (4) problematisch, da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covariate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balancing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eine Stichprobeneigenschaft ist und keine Eigenschaft der Grundgesamtheit (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Gangl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2014)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77057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Strategien bei nicht balancierten Kontrollvariablen: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Einfügen von Interaktionen und Polynomen in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Score Schätzung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„Exaktes“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auf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diesen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Kontrollvariable =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kombiniert mit exaktem/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Mahalanobis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27050" indent="-2603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Stratifizierte Durchführung des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auf der nicht balancierten Kontrollvariable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Beurteilung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der Matching-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Qualität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7200" y="4230722"/>
            <a:ext cx="7772400" cy="140807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b="1" dirty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WICHTIG: Die CIA lässt sich nicht mit diesen Tests überprüfen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à"/>
            </a:pPr>
            <a:r>
              <a:rPr lang="de-DE" altLang="de-DE" b="1" dirty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Theoretische Verteidigung der CIA notwendig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Char char="à"/>
            </a:pPr>
            <a:r>
              <a:rPr lang="de-DE" altLang="de-DE" b="1" dirty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Unterstützung durch Sensitivitätsanalyse möglich </a:t>
            </a:r>
            <a:r>
              <a:rPr lang="de-DE" altLang="de-DE" b="1" i="1" dirty="0" smtClean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b="1" i="1" dirty="0" smtClean="0">
                <a:solidFill>
                  <a:srgbClr val="FF33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siehe Exkurs 7.3)</a:t>
            </a:r>
            <a:endParaRPr lang="de-DE" altLang="de-DE" b="1" i="1" dirty="0">
              <a:solidFill>
                <a:srgbClr val="FF33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684213" y="1111250"/>
            <a:ext cx="80025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Schätzung durchschnittlicher Kausaleffekte mit Gaussian-Kernel Matching: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Erzeugt mit </a:t>
            </a:r>
            <a:r>
              <a:rPr lang="de-DE" altLang="de-DE" sz="1400" dirty="0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psmatch2</a:t>
            </a:r>
            <a:endParaRPr lang="de-DE" altLang="de-DE" sz="14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11201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-76200"/>
            <a:ext cx="9144000" cy="874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476250" indent="-282575" algn="ctr"/>
            <a:r>
              <a:rPr lang="de-DE" sz="2800" dirty="0">
                <a:latin typeface="Calibri" pitchFamily="34" charset="0"/>
                <a:ea typeface="+mj-ea"/>
                <a:cs typeface="Calibri" pitchFamily="34" charset="0"/>
              </a:rPr>
              <a:t>Anwendungsbeispiel: Gebel (2009)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684213" y="762000"/>
            <a:ext cx="800258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Mittelwertunterschiede für einzelne Kontrollvariablen zwischen Treatment und Kontrollgruppe vor und nach dem Gaussian-Kernel Matching:</a:t>
            </a:r>
            <a:endParaRPr lang="de-DE" altLang="de-DE" sz="180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304800" y="6400800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Basierend auf Output von </a:t>
            </a:r>
            <a:r>
              <a:rPr lang="de-DE" altLang="de-DE" sz="14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pstest</a:t>
            </a:r>
            <a:endParaRPr lang="de-DE" altLang="de-DE" sz="14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4488"/>
            <a:ext cx="7315200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-76200"/>
            <a:ext cx="9144000" cy="874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476250" indent="-282575" algn="ctr"/>
            <a:r>
              <a:rPr lang="de-DE" sz="2800" dirty="0">
                <a:latin typeface="Calibri" pitchFamily="34" charset="0"/>
                <a:ea typeface="+mj-ea"/>
                <a:cs typeface="Calibri" pitchFamily="34" charset="0"/>
              </a:rPr>
              <a:t>Anwendungsbeispiel: Gebel (2009)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684213" y="1127125"/>
            <a:ext cx="800258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Vergleich des mean standardized bias vor und nach dem Matching für verschiedene Matchingalgorithmen: </a:t>
            </a:r>
            <a:endParaRPr lang="de-DE" altLang="de-DE" sz="180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762000" y="4648200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Erzeugt mit </a:t>
            </a:r>
            <a:r>
              <a:rPr lang="de-DE" altLang="de-DE" sz="1400" dirty="0" err="1" smtClean="0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pstest</a:t>
            </a:r>
            <a:endParaRPr lang="de-DE" altLang="de-DE" sz="1400" dirty="0"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pic>
        <p:nvPicPr>
          <p:cNvPr id="58372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08238"/>
            <a:ext cx="8077200" cy="178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-76200"/>
            <a:ext cx="9144000" cy="874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476250" indent="-282575" algn="ctr"/>
            <a:r>
              <a:rPr lang="de-DE" sz="2800" dirty="0">
                <a:latin typeface="Calibri" pitchFamily="34" charset="0"/>
                <a:ea typeface="+mj-ea"/>
                <a:cs typeface="Calibri" pitchFamily="34" charset="0"/>
              </a:rPr>
              <a:t>Anwendungsbeispiel: Gebel (2009)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Beurteilung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Matching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-Qualität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Vorgehensweise</a:t>
            </a:r>
            <a:endParaRPr lang="de-DE" altLang="de-DE" sz="3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Vorgehensweise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(5) Statistische Inferenz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Statistische Inferenz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57200" y="1095375"/>
            <a:ext cx="77057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Da der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-Score ein geschätzter Parameter ist, sind einfache Signifikanztests mithilfe gewöhnlicher t-Tests nicht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valide. Stattdessen: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</a:pPr>
            <a:endParaRPr lang="de-DE" altLang="de-DE" sz="1800" dirty="0" smtClean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(I) Bootstrap-Verfahren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zur Ermittlung der Standardfehler notwendig</a:t>
            </a: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  <a:buFont typeface="Wingdings" pitchFamily="2" charset="2"/>
              <a:buChar char="à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Problem: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keine formale Begründung für Bootstrapping (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Imbens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2004)</a:t>
            </a: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</a:pP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(II) Analytische Standardfehler</a:t>
            </a:r>
          </a:p>
          <a:p>
            <a:pPr algn="just" eaLnBrk="1" hangingPunct="1">
              <a:lnSpc>
                <a:spcPct val="125000"/>
              </a:lnSpc>
              <a:spcAft>
                <a:spcPts val="2400"/>
              </a:spcAft>
              <a:buFont typeface="Wingdings" pitchFamily="2" charset="2"/>
              <a:buChar char="à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Problem: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nicht für alle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Matchingalgorithmen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in Stata verfügbar</a:t>
            </a:r>
            <a:endParaRPr lang="de-DE" altLang="de-DE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Statistische Inferenz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Statistische</a:t>
            </a: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Inferenz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95193" y="4012049"/>
            <a:ext cx="327260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Neueste Simulationsstudien von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Bodory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et al (2016) zeigen, dass Bootstrapping besser ist als analytisch berechnete Standardfehler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(6) Kritik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Kritik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de-DE" sz="1800" b="1" u="sng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Vorteile </a:t>
            </a:r>
            <a:r>
              <a:rPr lang="de-DE" sz="1800" u="sng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des Propensity-Score Matching:</a:t>
            </a:r>
            <a:endParaRPr lang="de-DE" sz="1800" u="sng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de-DE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flexibles </a:t>
            </a:r>
            <a:r>
              <a:rPr lang="de-DE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semiparametrisches</a:t>
            </a:r>
            <a:r>
              <a:rPr lang="de-DE" sz="18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Verfahren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, um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Nichtlinearitäten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abzubilden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(White, 1981)</a:t>
            </a: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en-GB" sz="1800" b="1" dirty="0" err="1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nicht-parametrische</a:t>
            </a:r>
            <a:r>
              <a:rPr lang="en-GB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Outcome-</a:t>
            </a:r>
            <a:r>
              <a:rPr lang="en-GB" sz="1800" b="1" dirty="0" err="1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Gleichung</a:t>
            </a:r>
            <a:r>
              <a:rPr lang="en-GB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erleichtert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Schätzung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+ Interpretation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bei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einer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binären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/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multinomialen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abhängigen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Variablen</a:t>
            </a:r>
            <a:endParaRPr lang="en-GB" sz="18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en-GB" sz="1800" b="1" dirty="0" err="1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effizienter</a:t>
            </a:r>
            <a:r>
              <a:rPr lang="en-GB" sz="18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als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Regressionsanalyse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, da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weniger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Parameter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geschätzt</a:t>
            </a:r>
            <a:r>
              <a:rPr lang="en-GB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GB" sz="1800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werden</a:t>
            </a:r>
            <a:endParaRPr lang="en-GB" sz="18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de-DE" sz="1800" dirty="0">
                <a:latin typeface="Calibri" pitchFamily="34" charset="0"/>
                <a:cs typeface="Calibri" pitchFamily="34" charset="0"/>
              </a:rPr>
              <a:t>Schätzung kausaler Effekte nur im überlappenden </a:t>
            </a:r>
            <a:r>
              <a:rPr lang="de-DE" sz="1800" dirty="0" err="1">
                <a:latin typeface="Calibri" pitchFamily="34" charset="0"/>
                <a:cs typeface="Calibri" pitchFamily="34" charset="0"/>
              </a:rPr>
              <a:t>Kovariatenbereich</a:t>
            </a:r>
            <a:r>
              <a:rPr lang="de-DE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Sensibilisierung für </a:t>
            </a:r>
            <a:r>
              <a:rPr lang="de-DE" sz="1800" b="1" dirty="0" err="1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common</a:t>
            </a:r>
            <a:r>
              <a:rPr lang="de-DE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b="1" dirty="0" err="1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support</a:t>
            </a:r>
            <a:endParaRPr lang="de-DE" sz="1800" b="1" dirty="0">
              <a:solidFill>
                <a:srgbClr val="0033CC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de-DE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bessere Gewichtung</a:t>
            </a:r>
            <a:r>
              <a:rPr lang="de-DE" sz="18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800" dirty="0">
                <a:latin typeface="Calibri" pitchFamily="34" charset="0"/>
                <a:cs typeface="Calibri" pitchFamily="34" charset="0"/>
              </a:rPr>
              <a:t>der Kontrollvariablen als in der Regressionsanalyse</a:t>
            </a: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de-DE" sz="1800" dirty="0">
                <a:latin typeface="Calibri" pitchFamily="34" charset="0"/>
                <a:cs typeface="Calibri" pitchFamily="34" charset="0"/>
              </a:rPr>
              <a:t>konzeptionelle Klarheit durch Nähe zu </a:t>
            </a:r>
            <a:r>
              <a:rPr lang="de-DE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kontrafaktischem</a:t>
            </a:r>
            <a:r>
              <a:rPr lang="de-DE" sz="180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DE" sz="1800" dirty="0">
                <a:latin typeface="Calibri" pitchFamily="34" charset="0"/>
                <a:cs typeface="Calibri" pitchFamily="34" charset="0"/>
              </a:rPr>
              <a:t>Kausalitätsmodell </a:t>
            </a:r>
            <a:r>
              <a:rPr lang="de-DE" sz="1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Kausalanalytisches Denken inhärent</a:t>
            </a:r>
            <a:endParaRPr lang="de-DE" sz="1800" dirty="0">
              <a:latin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+"/>
              <a:defRPr/>
            </a:pPr>
            <a:r>
              <a:rPr lang="de-DE" sz="1800" dirty="0">
                <a:latin typeface="Calibri" pitchFamily="34" charset="0"/>
                <a:cs typeface="Calibri" pitchFamily="34" charset="0"/>
              </a:rPr>
              <a:t>statistisches Verfahren mit zunehmender Anwendungshäufigkeit in den </a:t>
            </a:r>
            <a:r>
              <a:rPr lang="de-DE" sz="1800" b="1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Sozialwissenschaften</a:t>
            </a:r>
            <a:r>
              <a:rPr lang="de-DE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6.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Kritik</a:t>
            </a: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4213" y="1190685"/>
            <a:ext cx="78501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de-DE" sz="1800" b="1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Nachteile </a:t>
            </a:r>
            <a:r>
              <a:rPr lang="de-DE" sz="1800" u="sng" dirty="0">
                <a:latin typeface="Calibri" pitchFamily="34" charset="0"/>
                <a:cs typeface="Calibri" pitchFamily="34" charset="0"/>
                <a:sym typeface="Wingdings" pitchFamily="2" charset="2"/>
              </a:rPr>
              <a:t>des </a:t>
            </a:r>
            <a:r>
              <a:rPr lang="de-DE" sz="1800" u="sng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sz="1800" u="sng" dirty="0">
                <a:latin typeface="Calibri" pitchFamily="34" charset="0"/>
                <a:cs typeface="Calibri" pitchFamily="34" charset="0"/>
                <a:sym typeface="Wingdings" pitchFamily="2" charset="2"/>
              </a:rPr>
              <a:t>-Score </a:t>
            </a:r>
            <a:r>
              <a:rPr lang="de-DE" sz="1800" u="sng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sz="1800" u="sng" dirty="0">
                <a:latin typeface="Calibri" pitchFamily="34" charset="0"/>
                <a:cs typeface="Calibri" pitchFamily="34" charset="0"/>
                <a:sym typeface="Wingdings" pitchFamily="2" charset="2"/>
              </a:rPr>
              <a:t>:</a:t>
            </a:r>
            <a:endParaRPr lang="de-DE" sz="1800" u="sng" dirty="0">
              <a:latin typeface="Calibri" pitchFamily="34" charset="0"/>
              <a:cs typeface="Calibri" pitchFamily="34" charset="0"/>
            </a:endParaRPr>
          </a:p>
          <a:p>
            <a:pPr marL="285750" indent="-285750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  <a:defRPr/>
            </a:pPr>
            <a:r>
              <a:rPr lang="de-DE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-Score Matching invalide, wenn CIA nicht erfüllt ist, d.h. wenn nach Kontrolle von X noch „</a:t>
            </a:r>
            <a:r>
              <a:rPr lang="de-DE" sz="1800" b="1" dirty="0" err="1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selection</a:t>
            </a:r>
            <a:r>
              <a:rPr lang="de-DE" sz="1800" b="1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on </a:t>
            </a:r>
            <a:r>
              <a:rPr lang="de-DE" sz="1800" b="1" dirty="0" err="1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unobservables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“ vorliegt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  <a:defRPr/>
            </a:pPr>
            <a:r>
              <a:rPr lang="de-DE" sz="1800" dirty="0" smtClean="0">
                <a:latin typeface="Calibri" pitchFamily="34" charset="0"/>
                <a:cs typeface="Calibri" pitchFamily="34" charset="0"/>
              </a:rPr>
              <a:t>viele Kontrollvariablen zur Erfüllung der CIA notwendig: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Matching als „</a:t>
            </a:r>
            <a:r>
              <a:rPr lang="de-DE" sz="1800" b="1" dirty="0" err="1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data-hungry</a:t>
            </a:r>
            <a:r>
              <a:rPr lang="de-DE" sz="1800" b="1" dirty="0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sz="1800" b="1" dirty="0" err="1" smtClean="0">
                <a:solidFill>
                  <a:srgbClr val="0033CC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identification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“ (Lechner 2002)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  <a:defRPr/>
            </a:pPr>
            <a:endParaRPr lang="de-DE" sz="18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de-DE" sz="1800" u="sng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Contra: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betrifft auch Regressionsanalyse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de-DE" sz="1800" u="sng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Lösungsstrategien: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Sensitivitätsanalyse: Simulation </a:t>
            </a:r>
            <a:r>
              <a:rPr lang="de-DE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unbeobachtbarer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Einflüsse </a:t>
            </a:r>
            <a:r>
              <a:rPr lang="de-DE" sz="18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( Exkurs 7.5)</a:t>
            </a:r>
          </a:p>
          <a:p>
            <a:pPr marL="285750" indent="-285750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de-DE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mit Längsschnittdaten (</a:t>
            </a:r>
            <a:r>
              <a:rPr lang="de-DE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Diff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-in-</a:t>
            </a:r>
            <a:r>
              <a:rPr lang="de-DE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Diff</a:t>
            </a:r>
            <a:r>
              <a:rPr lang="de-DE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PSM) </a:t>
            </a:r>
            <a:r>
              <a:rPr lang="de-DE" sz="1800" i="1" dirty="0">
                <a:latin typeface="Calibri" pitchFamily="34" charset="0"/>
                <a:cs typeface="Calibri" pitchFamily="34" charset="0"/>
                <a:sym typeface="Wingdings" pitchFamily="2" charset="2"/>
              </a:rPr>
              <a:t>( </a:t>
            </a:r>
            <a:r>
              <a:rPr lang="de-DE" sz="18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Block IV)</a:t>
            </a:r>
            <a:endParaRPr lang="de-DE" sz="18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6.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Kritik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(6) Kritik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87563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7. Modellerweiterungen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71600" y="4191000"/>
            <a:ext cx="6477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Heterogene Treatment Effekte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Multiple Treatments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de-DE" altLang="de-DE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Rosenbaum </a:t>
            </a:r>
            <a:r>
              <a:rPr lang="de-DE" altLang="de-DE" sz="16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bounds</a:t>
            </a: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6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</a:t>
            </a: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 Heterogenität</a:t>
            </a:r>
            <a:r>
              <a:rPr lang="de-DE" altLang="de-DE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de-DE" altLang="de-DE" sz="16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Mahalanobis</a:t>
            </a:r>
            <a:r>
              <a:rPr lang="de-DE" altLang="de-DE" sz="16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sz="16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covariate-based</a:t>
            </a:r>
            <a:r>
              <a:rPr lang="de-DE" altLang="de-DE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) Matching</a:t>
            </a: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6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57200" y="1279525"/>
            <a:ext cx="7705725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076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Identifikation des Average Treatment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für Subgruppen: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endParaRPr lang="de-DE" altLang="de-DE" sz="1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Getrenntes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Score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für einzelne Subgruppen:</a:t>
            </a:r>
          </a:p>
          <a:p>
            <a:pPr marL="1362075" lvl="2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kann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zu Fallzahlenproblemen führen</a:t>
            </a:r>
          </a:p>
          <a:p>
            <a:pPr marL="1362075" lvl="2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teilweise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unterschiedliche PS Modelle notwendig</a:t>
            </a:r>
          </a:p>
          <a:p>
            <a:pPr lvl="2" algn="just" eaLnBrk="1" hangingPunct="1"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Regression mit Interaktionseffekten auf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gematchtem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Sample</a:t>
            </a:r>
          </a:p>
          <a:p>
            <a:pPr marL="1362075" lvl="2" indent="-285750"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umstrittenes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Verfahren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8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7.1.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Heterogene Treatment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Effects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3644536"/>
              </p:ext>
            </p:extLst>
          </p:nvPr>
        </p:nvGraphicFramePr>
        <p:xfrm>
          <a:off x="3200400" y="3581400"/>
          <a:ext cx="2362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Formel" r:id="rId3" imgW="1117115" imgH="215806" progId="Equation.3">
                  <p:embed/>
                </p:oleObj>
              </mc:Choice>
              <mc:Fallback>
                <p:oleObj name="Formel" r:id="rId3" imgW="111711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362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7057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Roy-Rubin Modell für (M+1) gegenseitig ausschließende Zustände/Treatments (Lechner 2001):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Für jedes Individuum ist nur eins der potentiellen Outcomes beobachtbar: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57200" y="3565525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Treatment Indikator:</a:t>
            </a:r>
          </a:p>
        </p:txBody>
      </p:sp>
      <p:graphicFrame>
        <p:nvGraphicFramePr>
          <p:cNvPr id="8090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728791"/>
              </p:ext>
            </p:extLst>
          </p:nvPr>
        </p:nvGraphicFramePr>
        <p:xfrm>
          <a:off x="3124200" y="2592388"/>
          <a:ext cx="2209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Formel" r:id="rId5" imgW="1041120" imgH="228600" progId="Equation.3">
                  <p:embed/>
                </p:oleObj>
              </mc:Choice>
              <mc:Fallback>
                <p:oleObj name="Formel" r:id="rId5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2388"/>
                        <a:ext cx="2209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28034"/>
              </p:ext>
            </p:extLst>
          </p:nvPr>
        </p:nvGraphicFramePr>
        <p:xfrm>
          <a:off x="1006475" y="5121275"/>
          <a:ext cx="64960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Formel" r:id="rId7" imgW="3073320" imgH="419040" progId="Equation.3">
                  <p:embed/>
                </p:oleObj>
              </mc:Choice>
              <mc:Fallback>
                <p:oleObj name="Formel" r:id="rId7" imgW="3073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121275"/>
                        <a:ext cx="6496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47675" y="4419600"/>
            <a:ext cx="7705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Paarweiser ATT: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12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7.2.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Multiple Treatments</a:t>
            </a:r>
          </a:p>
        </p:txBody>
      </p:sp>
    </p:spTree>
    <p:extLst>
      <p:ext uri="{BB962C8B-B14F-4D97-AF65-F5344CB8AC3E}">
        <p14:creationId xmlns:p14="http://schemas.microsoft.com/office/powerpoint/2010/main" val="40555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Conditional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Independence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Assumption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7705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Lechner (2001) zeigt, dass die Gültigkeit der CIA für den paarweisen Vergleich ausreicht:</a:t>
            </a:r>
          </a:p>
        </p:txBody>
      </p:sp>
      <p:graphicFrame>
        <p:nvGraphicFramePr>
          <p:cNvPr id="819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242057"/>
              </p:ext>
            </p:extLst>
          </p:nvPr>
        </p:nvGraphicFramePr>
        <p:xfrm>
          <a:off x="2628900" y="1676400"/>
          <a:ext cx="33512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Formel" r:id="rId3" imgW="1333440" imgH="241200" progId="Equation.3">
                  <p:embed/>
                </p:oleObj>
              </mc:Choice>
              <mc:Fallback>
                <p:oleObj name="Formel" r:id="rId3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676400"/>
                        <a:ext cx="33512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87362"/>
              </p:ext>
            </p:extLst>
          </p:nvPr>
        </p:nvGraphicFramePr>
        <p:xfrm>
          <a:off x="2959100" y="3446463"/>
          <a:ext cx="2670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Formel" r:id="rId5" imgW="1117440" imgH="241200" progId="Equation.3">
                  <p:embed/>
                </p:oleObj>
              </mc:Choice>
              <mc:Fallback>
                <p:oleObj name="Formel" r:id="rId5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446463"/>
                        <a:ext cx="2670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457200" y="4518025"/>
            <a:ext cx="77057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Zerlegung des multiple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treatments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in binäre paarweise Vergleiche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11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Multiple Treatments</a:t>
            </a:r>
          </a:p>
        </p:txBody>
      </p:sp>
    </p:spTree>
    <p:extLst>
      <p:ext uri="{BB962C8B-B14F-4D97-AF65-F5344CB8AC3E}">
        <p14:creationId xmlns:p14="http://schemas.microsoft.com/office/powerpoint/2010/main" val="2097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57200" y="1211262"/>
            <a:ext cx="7705725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Schätzung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bei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ordered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ordered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probit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vs.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ordered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logit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model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24796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57200" y="2438400"/>
            <a:ext cx="77057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Schätzung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bei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unordered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treatments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Multinomial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model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mlogit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vs.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mprobit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Zerlegung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in paarweise binäre Modelle (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logit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vs.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Probit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Problem: Anzahl der zu schätzenden Modelle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Char char="à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Lechner (2001): kaum Unterschiede zwischen beiden Methoden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457200" y="5394325"/>
            <a:ext cx="7705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Sowohl beim ordered als auch unordered multiple treatment dann paarweises Matching</a:t>
            </a:r>
            <a:endParaRPr lang="de-DE" altLang="de-DE" sz="180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11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7.2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Multiple Treatments</a:t>
            </a:r>
          </a:p>
        </p:txBody>
      </p:sp>
    </p:spTree>
    <p:extLst>
      <p:ext uri="{BB962C8B-B14F-4D97-AF65-F5344CB8AC3E}">
        <p14:creationId xmlns:p14="http://schemas.microsoft.com/office/powerpoint/2010/main" val="1529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57200" y="1184804"/>
            <a:ext cx="7705725" cy="367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-Protokoll</a:t>
            </a: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Step</a:t>
            </a:r>
            <a:r>
              <a:rPr lang="de-DE" altLang="de-DE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Spezifikation und Schätzung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Propensity-Scores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Step</a:t>
            </a:r>
            <a:r>
              <a:rPr lang="de-DE" altLang="de-DE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2: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Auswahl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Matchingalgorithmus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Step</a:t>
            </a:r>
            <a:r>
              <a:rPr lang="de-DE" altLang="de-DE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3: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Beurteilung der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Matchingqualität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Detaillierte Übersicht: vgl. Anhang in </a:t>
            </a:r>
            <a:r>
              <a:rPr lang="de-DE" altLang="de-DE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Caliendo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Kopeinig</a:t>
            </a:r>
            <a:r>
              <a:rPr lang="de-DE" altLang="de-DE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(2008)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</a:t>
            </a:r>
            <a:r>
              <a:rPr lang="en-GB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Vorgehensweise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Vorgehensweise</a:t>
            </a:r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770572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Rosenbaum (2002)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bounds</a:t>
            </a:r>
            <a:endParaRPr lang="de-DE" altLang="de-DE" sz="1800" b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Wie wird die statistische Inferenz beeinflusst durch potentielle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Einflüsse („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hidden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bias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“)?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Wie stark muss ein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unbeobachtbarer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Faktor den Selektionsprozess beeinflussen, um die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Matchingergebnisse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in ihrer statistischen Signifikanz zu verändern?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Keine Lösung des Problems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unbeobachtbarer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Heterogenität, aber Simulation deren Einflusses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Kein Test der CIA(!)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-"/>
            </a:pP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Stata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-Module: </a:t>
            </a:r>
            <a:r>
              <a:rPr lang="de-DE" altLang="de-DE" sz="1800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rbounds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DiPrete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Gangl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2004) für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continuous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outcomes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Y und </a:t>
            </a:r>
            <a:r>
              <a:rPr lang="de-DE" altLang="de-DE" sz="1800" dirty="0" err="1">
                <a:latin typeface="Courier New" panose="02070309020205020404" pitchFamily="49" charset="0"/>
                <a:ea typeface="Calibri" pitchFamily="34" charset="0"/>
                <a:cs typeface="Courier New" panose="02070309020205020404" pitchFamily="49" charset="0"/>
              </a:rPr>
              <a:t>mhbounds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(Becker/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Caliendo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2007) für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discrete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outcomes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Y</a:t>
            </a: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8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7.3. Simulation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unbeobachtbarer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Heterogenität</a:t>
            </a:r>
          </a:p>
        </p:txBody>
      </p:sp>
    </p:spTree>
    <p:extLst>
      <p:ext uri="{BB962C8B-B14F-4D97-AF65-F5344CB8AC3E}">
        <p14:creationId xmlns:p14="http://schemas.microsoft.com/office/powerpoint/2010/main" val="36823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57200" y="1127125"/>
            <a:ext cx="77057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Alternaltive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zum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Mahalanobis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covariate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based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</p:txBody>
      </p:sp>
      <p:graphicFrame>
        <p:nvGraphicFramePr>
          <p:cNvPr id="8704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1776"/>
              </p:ext>
            </p:extLst>
          </p:nvPr>
        </p:nvGraphicFramePr>
        <p:xfrm>
          <a:off x="1143000" y="2057400"/>
          <a:ext cx="4953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Formel" r:id="rId3" imgW="2425700" imgH="520700" progId="Equation.3">
                  <p:embed/>
                </p:oleObj>
              </mc:Choice>
              <mc:Fallback>
                <p:oleObj name="Formel" r:id="rId3" imgW="2425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4953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200" y="3260725"/>
            <a:ext cx="7705725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Kontrollbeobachtungen als gewichteter Durchschnitt aller Fälle der Kontrollstichprobe; Gewichtungsfaktoren ermittelt durch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Mahalanobisdistanzen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über X mit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Cov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(X) als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Kovarianzmatrix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des Kontrollvariablenvektors 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Covariate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statt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Score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Matching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es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existieren auch Kombinationsmöglichkeiten mit PS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endParaRPr lang="de-DE" altLang="de-DE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25000"/>
              </a:spcBef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Problem: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Schlechte Performance bei vielen Kontrollvariablen X(!)</a:t>
            </a:r>
          </a:p>
          <a:p>
            <a:pPr marL="285750" indent="-285750" algn="just" eaLnBrk="1" hangingPunct="1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(7) Exkurs: Modellerweiterungen</a:t>
            </a:r>
          </a:p>
        </p:txBody>
      </p:sp>
      <p:sp>
        <p:nvSpPr>
          <p:cNvPr id="10" name="Foliennummernplatzhalter 6"/>
          <p:cNvSpPr txBox="1">
            <a:spLocks/>
          </p:cNvSpPr>
          <p:nvPr/>
        </p:nvSpPr>
        <p:spPr bwMode="auto">
          <a:xfrm>
            <a:off x="7010400" y="65341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7.4.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Mahalanobis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3000" dirty="0" err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Der </a:t>
            </a:r>
            <a:r>
              <a:rPr lang="de-DE" altLang="de-DE" sz="3000" dirty="0" err="1" smtClean="0">
                <a:solidFill>
                  <a:schemeClr val="bg1"/>
                </a:solidFill>
                <a:latin typeface="Calibri" pitchFamily="34" charset="0"/>
              </a:rPr>
              <a:t>Propensity</a:t>
            </a: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 Score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4213" y="1104543"/>
            <a:ext cx="7705725" cy="22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CIA verlangt viele Kontrollvariablen </a:t>
            </a:r>
            <a:r>
              <a:rPr lang="de-DE" altLang="de-DE" sz="18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Komplexitätsprobleme bei hoher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Dimensionalität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Kovariatenvektors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Verwendung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Propensity-Scores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zur Lösung des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Dimensionalitätsproblem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lang="de-DE" altLang="de-DE" sz="1800" dirty="0" smtClean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Gemäß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Rosenbaum und Rubin (1983) ist der 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eindimensionale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-Score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definiert als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Funktion der Kontrollvariablen </a:t>
            </a:r>
            <a:r>
              <a:rPr lang="de-DE" altLang="de-DE" sz="18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X: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100388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42221"/>
              </p:ext>
            </p:extLst>
          </p:nvPr>
        </p:nvGraphicFramePr>
        <p:xfrm>
          <a:off x="2962275" y="3509962"/>
          <a:ext cx="22082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Formel" r:id="rId3" imgW="1130040" imgH="228600" progId="Equation.3">
                  <p:embed/>
                </p:oleObj>
              </mc:Choice>
              <mc:Fallback>
                <p:oleObj name="Formel" r:id="rId3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509962"/>
                        <a:ext cx="22082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Der Propensity Score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10" name="Gruppieren 9"/>
          <p:cNvGrpSpPr>
            <a:grpSpLocks/>
          </p:cNvGrpSpPr>
          <p:nvPr/>
        </p:nvGrpSpPr>
        <p:grpSpPr bwMode="auto">
          <a:xfrm>
            <a:off x="3006725" y="5524500"/>
            <a:ext cx="441325" cy="944562"/>
            <a:chOff x="1759496" y="4005064"/>
            <a:chExt cx="440432" cy="944488"/>
          </a:xfrm>
        </p:grpSpPr>
        <p:sp>
          <p:nvSpPr>
            <p:cNvPr id="12" name="Flussdiagramm: Prozess 11"/>
            <p:cNvSpPr/>
            <p:nvPr/>
          </p:nvSpPr>
          <p:spPr>
            <a:xfrm>
              <a:off x="1759496" y="4005064"/>
              <a:ext cx="440432" cy="360334"/>
            </a:xfrm>
            <a:prstGeom prst="flowChartProcess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de-DE" altLang="de-DE" sz="1500">
                  <a:solidFill>
                    <a:srgbClr val="FF0000"/>
                  </a:solidFill>
                </a:rPr>
                <a:t>0,2</a:t>
              </a:r>
              <a:endParaRPr lang="en-GB" altLang="de-DE" sz="1500">
                <a:solidFill>
                  <a:srgbClr val="FF000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1979712" y="4513024"/>
              <a:ext cx="0" cy="284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1979712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1827621" y="4797164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H="1">
              <a:off x="1979712" y="4500325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827621" y="4509849"/>
              <a:ext cx="152092" cy="152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lussdiagramm: Verbindungsstelle 17"/>
            <p:cNvSpPr/>
            <p:nvPr/>
          </p:nvSpPr>
          <p:spPr>
            <a:xfrm>
              <a:off x="1903667" y="4292378"/>
              <a:ext cx="152092" cy="207947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4149998" y="4227884"/>
            <a:ext cx="440432" cy="944488"/>
            <a:chOff x="1759496" y="4005064"/>
            <a:chExt cx="440432" cy="944488"/>
          </a:xfrm>
          <a:solidFill>
            <a:srgbClr val="008000"/>
          </a:solidFill>
        </p:grpSpPr>
        <p:sp>
          <p:nvSpPr>
            <p:cNvPr id="20" name="Flussdiagramm: Prozess 19"/>
            <p:cNvSpPr/>
            <p:nvPr/>
          </p:nvSpPr>
          <p:spPr>
            <a:xfrm>
              <a:off x="1759496" y="4005064"/>
              <a:ext cx="440432" cy="36004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1600" dirty="0">
                  <a:solidFill>
                    <a:srgbClr val="008000"/>
                  </a:solidFill>
                  <a:latin typeface="Calibri" pitchFamily="34" charset="0"/>
                </a:rPr>
                <a:t>0,4</a:t>
              </a:r>
              <a:endParaRPr lang="en-GB" sz="1600" dirty="0">
                <a:solidFill>
                  <a:srgbClr val="008000"/>
                </a:solidFill>
                <a:latin typeface="Calibri" pitchFamily="34" charset="0"/>
              </a:endParaRPr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1979712" y="4513312"/>
              <a:ext cx="0" cy="28384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797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827312" y="4797152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1979712" y="4500736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1827312" y="4509120"/>
              <a:ext cx="152400" cy="152400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ussdiagramm: Verbindungsstelle 25"/>
            <p:cNvSpPr/>
            <p:nvPr/>
          </p:nvSpPr>
          <p:spPr>
            <a:xfrm>
              <a:off x="1903512" y="4293096"/>
              <a:ext cx="152400" cy="207640"/>
            </a:xfrm>
            <a:prstGeom prst="flowChartConnector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7" name="Gruppieren 26"/>
          <p:cNvGrpSpPr>
            <a:grpSpLocks/>
          </p:cNvGrpSpPr>
          <p:nvPr/>
        </p:nvGrpSpPr>
        <p:grpSpPr bwMode="auto">
          <a:xfrm>
            <a:off x="1925638" y="5164137"/>
            <a:ext cx="6913562" cy="719138"/>
            <a:chOff x="827584" y="5013176"/>
            <a:chExt cx="6912396" cy="720080"/>
          </a:xfrm>
        </p:grpSpPr>
        <p:cxnSp>
          <p:nvCxnSpPr>
            <p:cNvPr id="28" name="Gerade Verbindung 27"/>
            <p:cNvCxnSpPr/>
            <p:nvPr/>
          </p:nvCxnSpPr>
          <p:spPr>
            <a:xfrm>
              <a:off x="972022" y="5084708"/>
              <a:ext cx="0" cy="2893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18"/>
            <p:cNvSpPr txBox="1">
              <a:spLocks noChangeArrowheads="1"/>
            </p:cNvSpPr>
            <p:nvPr/>
          </p:nvSpPr>
          <p:spPr bwMode="auto">
            <a:xfrm>
              <a:off x="6588224" y="5363924"/>
              <a:ext cx="360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de-DE" altLang="de-DE"/>
                <a:t>1</a:t>
              </a:r>
              <a:endParaRPr lang="en-GB" altLang="de-DE"/>
            </a:p>
          </p:txBody>
        </p:sp>
        <p:grpSp>
          <p:nvGrpSpPr>
            <p:cNvPr id="30" name="Gruppieren 35863"/>
            <p:cNvGrpSpPr>
              <a:grpSpLocks/>
            </p:cNvGrpSpPr>
            <p:nvPr/>
          </p:nvGrpSpPr>
          <p:grpSpPr bwMode="auto">
            <a:xfrm>
              <a:off x="827584" y="5013176"/>
              <a:ext cx="6912396" cy="720080"/>
              <a:chOff x="827584" y="5013176"/>
              <a:chExt cx="6912396" cy="720080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732088" y="5084708"/>
                <a:ext cx="0" cy="2893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uppieren 35862"/>
              <p:cNvGrpSpPr>
                <a:grpSpLocks/>
              </p:cNvGrpSpPr>
              <p:nvPr/>
            </p:nvGrpSpPr>
            <p:grpSpPr bwMode="auto">
              <a:xfrm>
                <a:off x="827584" y="5229200"/>
                <a:ext cx="5904656" cy="504056"/>
                <a:chOff x="827584" y="5229200"/>
                <a:chExt cx="5904656" cy="504056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972022" y="5229359"/>
                  <a:ext cx="5760066" cy="47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feld 13"/>
                <p:cNvSpPr txBox="1">
                  <a:spLocks noChangeArrowheads="1"/>
                </p:cNvSpPr>
                <p:nvPr/>
              </p:nvSpPr>
              <p:spPr bwMode="auto">
                <a:xfrm>
                  <a:off x="827584" y="5363924"/>
                  <a:ext cx="3604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r>
                    <a:rPr lang="de-DE" altLang="de-DE"/>
                    <a:t>0</a:t>
                  </a:r>
                  <a:endParaRPr lang="en-GB" altLang="de-DE"/>
                </a:p>
              </p:txBody>
            </p:sp>
          </p:grpSp>
          <p:sp>
            <p:nvSpPr>
              <p:cNvPr id="33" name="Textfeld 35854"/>
              <p:cNvSpPr txBox="1">
                <a:spLocks noChangeArrowheads="1"/>
              </p:cNvSpPr>
              <p:nvPr/>
            </p:nvSpPr>
            <p:spPr bwMode="auto">
              <a:xfrm>
                <a:off x="6876256" y="5013176"/>
                <a:ext cx="86372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/>
                  <a:t>P(X)</a:t>
                </a:r>
                <a:endParaRPr lang="en-GB" altLang="de-DE"/>
              </a:p>
            </p:txBody>
          </p:sp>
        </p:grpSp>
      </p:grp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1098550" y="4227512"/>
            <a:ext cx="5222875" cy="2249488"/>
            <a:chOff x="5611" y="4068688"/>
            <a:chExt cx="5222845" cy="2249016"/>
          </a:xfrm>
        </p:grpSpPr>
        <p:grpSp>
          <p:nvGrpSpPr>
            <p:cNvPr id="37" name="Gruppieren 35861"/>
            <p:cNvGrpSpPr>
              <a:grpSpLocks/>
            </p:cNvGrpSpPr>
            <p:nvPr/>
          </p:nvGrpSpPr>
          <p:grpSpPr bwMode="auto">
            <a:xfrm>
              <a:off x="5611" y="4068688"/>
              <a:ext cx="5222845" cy="952872"/>
              <a:chOff x="5611" y="4068688"/>
              <a:chExt cx="5222845" cy="952872"/>
            </a:xfrm>
          </p:grpSpPr>
          <p:grpSp>
            <p:nvGrpSpPr>
              <p:cNvPr id="81" name="Gruppieren 35858"/>
              <p:cNvGrpSpPr>
                <a:grpSpLocks/>
              </p:cNvGrpSpPr>
              <p:nvPr/>
            </p:nvGrpSpPr>
            <p:grpSpPr bwMode="auto">
              <a:xfrm>
                <a:off x="3635896" y="4068688"/>
                <a:ext cx="1592560" cy="952872"/>
                <a:chOff x="3635896" y="4068688"/>
                <a:chExt cx="1592560" cy="952872"/>
              </a:xfrm>
            </p:grpSpPr>
            <p:grpSp>
              <p:nvGrpSpPr>
                <p:cNvPr id="83" name="Gruppieren 82"/>
                <p:cNvGrpSpPr/>
                <p:nvPr/>
              </p:nvGrpSpPr>
              <p:grpSpPr>
                <a:xfrm>
                  <a:off x="4203576" y="4077072"/>
                  <a:ext cx="440432" cy="944488"/>
                  <a:chOff x="1759496" y="4005064"/>
                  <a:chExt cx="440432" cy="944488"/>
                </a:xfrm>
                <a:solidFill>
                  <a:srgbClr val="008000"/>
                </a:solidFill>
              </p:grpSpPr>
              <p:sp>
                <p:nvSpPr>
                  <p:cNvPr id="100" name="Flussdiagramm: Prozess 99"/>
                  <p:cNvSpPr/>
                  <p:nvPr/>
                </p:nvSpPr>
                <p:spPr>
                  <a:xfrm>
                    <a:off x="1759496" y="4005064"/>
                    <a:ext cx="440432" cy="36004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de-DE" sz="1600" dirty="0">
                        <a:solidFill>
                          <a:srgbClr val="008000"/>
                        </a:solidFill>
                        <a:latin typeface="Calibri" pitchFamily="34" charset="0"/>
                      </a:rPr>
                      <a:t>0,6</a:t>
                    </a:r>
                    <a:endParaRPr lang="en-GB" sz="1600" dirty="0">
                      <a:solidFill>
                        <a:srgbClr val="008000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101" name="Gerade Verbindung 100"/>
                  <p:cNvCxnSpPr/>
                  <p:nvPr/>
                </p:nvCxnSpPr>
                <p:spPr>
                  <a:xfrm>
                    <a:off x="1979712" y="4513312"/>
                    <a:ext cx="0" cy="28384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Gerade Verbindung 101"/>
                  <p:cNvCxnSpPr/>
                  <p:nvPr/>
                </p:nvCxnSpPr>
                <p:spPr>
                  <a:xfrm>
                    <a:off x="19797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Gerade Verbindung 102"/>
                  <p:cNvCxnSpPr/>
                  <p:nvPr/>
                </p:nvCxnSpPr>
                <p:spPr>
                  <a:xfrm flipH="1">
                    <a:off x="18273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Gerade Verbindung 103"/>
                  <p:cNvCxnSpPr/>
                  <p:nvPr/>
                </p:nvCxnSpPr>
                <p:spPr>
                  <a:xfrm flipH="1">
                    <a:off x="1979712" y="4500736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Gerade Verbindung 104"/>
                  <p:cNvCxnSpPr/>
                  <p:nvPr/>
                </p:nvCxnSpPr>
                <p:spPr>
                  <a:xfrm>
                    <a:off x="1827312" y="4509120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Flussdiagramm: Verbindungsstelle 105"/>
                  <p:cNvSpPr/>
                  <p:nvPr/>
                </p:nvSpPr>
                <p:spPr>
                  <a:xfrm>
                    <a:off x="1903512" y="4293096"/>
                    <a:ext cx="152400" cy="20764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84" name="Gruppieren 83"/>
                <p:cNvGrpSpPr/>
                <p:nvPr/>
              </p:nvGrpSpPr>
              <p:grpSpPr>
                <a:xfrm>
                  <a:off x="3635896" y="4077072"/>
                  <a:ext cx="440432" cy="944488"/>
                  <a:chOff x="1759496" y="4005064"/>
                  <a:chExt cx="440432" cy="944488"/>
                </a:xfrm>
                <a:solidFill>
                  <a:srgbClr val="008000"/>
                </a:solidFill>
              </p:grpSpPr>
              <p:sp>
                <p:nvSpPr>
                  <p:cNvPr id="93" name="Flussdiagramm: Prozess 92"/>
                  <p:cNvSpPr/>
                  <p:nvPr/>
                </p:nvSpPr>
                <p:spPr>
                  <a:xfrm>
                    <a:off x="1759496" y="4005064"/>
                    <a:ext cx="440432" cy="36004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de-DE" sz="1600" dirty="0">
                        <a:solidFill>
                          <a:srgbClr val="008000"/>
                        </a:solidFill>
                        <a:latin typeface="Calibri" pitchFamily="34" charset="0"/>
                      </a:rPr>
                      <a:t>0,5</a:t>
                    </a:r>
                    <a:endParaRPr lang="en-GB" sz="1600" dirty="0">
                      <a:solidFill>
                        <a:srgbClr val="008000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94" name="Gerade Verbindung 93"/>
                  <p:cNvCxnSpPr/>
                  <p:nvPr/>
                </p:nvCxnSpPr>
                <p:spPr>
                  <a:xfrm>
                    <a:off x="1979712" y="4513312"/>
                    <a:ext cx="0" cy="28384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Gerade Verbindung 94"/>
                  <p:cNvCxnSpPr/>
                  <p:nvPr/>
                </p:nvCxnSpPr>
                <p:spPr>
                  <a:xfrm>
                    <a:off x="19797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Gerade Verbindung 95"/>
                  <p:cNvCxnSpPr/>
                  <p:nvPr/>
                </p:nvCxnSpPr>
                <p:spPr>
                  <a:xfrm flipH="1">
                    <a:off x="18273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Gerade Verbindung 96"/>
                  <p:cNvCxnSpPr/>
                  <p:nvPr/>
                </p:nvCxnSpPr>
                <p:spPr>
                  <a:xfrm flipH="1">
                    <a:off x="1979712" y="4500736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Gerade Verbindung 97"/>
                  <p:cNvCxnSpPr/>
                  <p:nvPr/>
                </p:nvCxnSpPr>
                <p:spPr>
                  <a:xfrm>
                    <a:off x="1827312" y="4509120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Flussdiagramm: Verbindungsstelle 98"/>
                  <p:cNvSpPr/>
                  <p:nvPr/>
                </p:nvSpPr>
                <p:spPr>
                  <a:xfrm>
                    <a:off x="1903512" y="4293096"/>
                    <a:ext cx="152400" cy="20764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85" name="Gruppieren 84"/>
                <p:cNvGrpSpPr/>
                <p:nvPr/>
              </p:nvGrpSpPr>
              <p:grpSpPr>
                <a:xfrm>
                  <a:off x="4788024" y="4068688"/>
                  <a:ext cx="440432" cy="944488"/>
                  <a:chOff x="1759496" y="4005064"/>
                  <a:chExt cx="440432" cy="944488"/>
                </a:xfrm>
                <a:solidFill>
                  <a:srgbClr val="008000"/>
                </a:solidFill>
              </p:grpSpPr>
              <p:sp>
                <p:nvSpPr>
                  <p:cNvPr id="86" name="Flussdiagramm: Prozess 85"/>
                  <p:cNvSpPr/>
                  <p:nvPr/>
                </p:nvSpPr>
                <p:spPr>
                  <a:xfrm>
                    <a:off x="1759496" y="4005064"/>
                    <a:ext cx="440432" cy="36004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de-DE" sz="1600" dirty="0">
                        <a:solidFill>
                          <a:srgbClr val="008000"/>
                        </a:solidFill>
                        <a:latin typeface="Calibri" pitchFamily="34" charset="0"/>
                      </a:rPr>
                      <a:t>0,7</a:t>
                    </a:r>
                    <a:endParaRPr lang="en-GB" sz="1600" dirty="0">
                      <a:solidFill>
                        <a:srgbClr val="008000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87" name="Gerade Verbindung 86"/>
                  <p:cNvCxnSpPr/>
                  <p:nvPr/>
                </p:nvCxnSpPr>
                <p:spPr>
                  <a:xfrm>
                    <a:off x="1979712" y="4513312"/>
                    <a:ext cx="0" cy="28384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Gerade Verbindung 87"/>
                  <p:cNvCxnSpPr/>
                  <p:nvPr/>
                </p:nvCxnSpPr>
                <p:spPr>
                  <a:xfrm>
                    <a:off x="19797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Gerade Verbindung 88"/>
                  <p:cNvCxnSpPr/>
                  <p:nvPr/>
                </p:nvCxnSpPr>
                <p:spPr>
                  <a:xfrm flipH="1">
                    <a:off x="1827312" y="4797152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Gerade Verbindung 89"/>
                  <p:cNvCxnSpPr/>
                  <p:nvPr/>
                </p:nvCxnSpPr>
                <p:spPr>
                  <a:xfrm flipH="1">
                    <a:off x="1979712" y="4500736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Gerade Verbindung 90"/>
                  <p:cNvCxnSpPr/>
                  <p:nvPr/>
                </p:nvCxnSpPr>
                <p:spPr>
                  <a:xfrm>
                    <a:off x="1827312" y="4509120"/>
                    <a:ext cx="152400" cy="152400"/>
                  </a:xfrm>
                  <a:prstGeom prst="line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Flussdiagramm: Verbindungsstelle 91"/>
                  <p:cNvSpPr/>
                  <p:nvPr/>
                </p:nvSpPr>
                <p:spPr>
                  <a:xfrm>
                    <a:off x="1903512" y="4293096"/>
                    <a:ext cx="152400" cy="20764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</p:grpSp>
          <p:sp>
            <p:nvSpPr>
              <p:cNvPr id="82" name="Textfeld 35855"/>
              <p:cNvSpPr txBox="1">
                <a:spLocks noChangeArrowheads="1"/>
              </p:cNvSpPr>
              <p:nvPr/>
            </p:nvSpPr>
            <p:spPr bwMode="auto">
              <a:xfrm>
                <a:off x="5611" y="4248146"/>
                <a:ext cx="2160575" cy="5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 sz="1400" b="1" dirty="0">
                    <a:solidFill>
                      <a:srgbClr val="00B050"/>
                    </a:solidFill>
                  </a:rPr>
                  <a:t>Treatment-</a:t>
                </a:r>
              </a:p>
              <a:p>
                <a:r>
                  <a:rPr lang="de-DE" altLang="de-DE" sz="1400" b="1" dirty="0">
                    <a:solidFill>
                      <a:srgbClr val="00B050"/>
                    </a:solidFill>
                  </a:rPr>
                  <a:t>gruppe</a:t>
                </a:r>
                <a:endParaRPr lang="en-GB" altLang="de-DE" sz="14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8" name="Gruppieren 35860"/>
            <p:cNvGrpSpPr>
              <a:grpSpLocks/>
            </p:cNvGrpSpPr>
            <p:nvPr/>
          </p:nvGrpSpPr>
          <p:grpSpPr bwMode="auto">
            <a:xfrm>
              <a:off x="35496" y="5364832"/>
              <a:ext cx="5112568" cy="952872"/>
              <a:chOff x="35496" y="5364832"/>
              <a:chExt cx="5112568" cy="952872"/>
            </a:xfrm>
          </p:grpSpPr>
          <p:grpSp>
            <p:nvGrpSpPr>
              <p:cNvPr id="39" name="Gruppieren 35859"/>
              <p:cNvGrpSpPr>
                <a:grpSpLocks/>
              </p:cNvGrpSpPr>
              <p:nvPr/>
            </p:nvGrpSpPr>
            <p:grpSpPr bwMode="auto">
              <a:xfrm>
                <a:off x="1331640" y="5364832"/>
                <a:ext cx="3816424" cy="952872"/>
                <a:chOff x="1331640" y="5364832"/>
                <a:chExt cx="3816424" cy="952872"/>
              </a:xfrm>
            </p:grpSpPr>
            <p:grpSp>
              <p:nvGrpSpPr>
                <p:cNvPr id="41" name="Gruppieren 37"/>
                <p:cNvGrpSpPr>
                  <a:grpSpLocks/>
                </p:cNvGrpSpPr>
                <p:nvPr/>
              </p:nvGrpSpPr>
              <p:grpSpPr bwMode="auto">
                <a:xfrm>
                  <a:off x="2483768" y="5373216"/>
                  <a:ext cx="440432" cy="944488"/>
                  <a:chOff x="1759496" y="4005064"/>
                  <a:chExt cx="440432" cy="944488"/>
                </a:xfrm>
              </p:grpSpPr>
              <p:sp>
                <p:nvSpPr>
                  <p:cNvPr id="74" name="Flussdiagramm: Prozess 73"/>
                  <p:cNvSpPr/>
                  <p:nvPr/>
                </p:nvSpPr>
                <p:spPr>
                  <a:xfrm>
                    <a:off x="1759413" y="4005187"/>
                    <a:ext cx="439734" cy="360287"/>
                  </a:xfrm>
                  <a:prstGeom prst="flowChartProcess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de-DE" altLang="de-DE" sz="1500">
                        <a:solidFill>
                          <a:srgbClr val="FF0000"/>
                        </a:solidFill>
                      </a:rPr>
                      <a:t>0,3</a:t>
                    </a:r>
                    <a:endParaRPr lang="en-GB" altLang="de-DE" sz="15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5" name="Gerade Verbindung 74"/>
                  <p:cNvCxnSpPr/>
                  <p:nvPr/>
                </p:nvCxnSpPr>
                <p:spPr>
                  <a:xfrm>
                    <a:off x="1980073" y="4513081"/>
                    <a:ext cx="0" cy="28410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75"/>
                  <p:cNvCxnSpPr/>
                  <p:nvPr/>
                </p:nvCxnSpPr>
                <p:spPr>
                  <a:xfrm>
                    <a:off x="1980073" y="4797184"/>
                    <a:ext cx="150812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76"/>
                  <p:cNvCxnSpPr/>
                  <p:nvPr/>
                </p:nvCxnSpPr>
                <p:spPr>
                  <a:xfrm flipH="1">
                    <a:off x="1827675" y="4797184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77"/>
                  <p:cNvCxnSpPr/>
                  <p:nvPr/>
                </p:nvCxnSpPr>
                <p:spPr>
                  <a:xfrm flipH="1">
                    <a:off x="1980073" y="4500383"/>
                    <a:ext cx="150812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/>
                  <p:cNvCxnSpPr/>
                  <p:nvPr/>
                </p:nvCxnSpPr>
                <p:spPr>
                  <a:xfrm>
                    <a:off x="1827675" y="4509906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Flussdiagramm: Verbindungsstelle 79"/>
                  <p:cNvSpPr/>
                  <p:nvPr/>
                </p:nvSpPr>
                <p:spPr>
                  <a:xfrm>
                    <a:off x="1903874" y="4292465"/>
                    <a:ext cx="150812" cy="207918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42" name="Gruppieren 45"/>
                <p:cNvGrpSpPr>
                  <a:grpSpLocks/>
                </p:cNvGrpSpPr>
                <p:nvPr/>
              </p:nvGrpSpPr>
              <p:grpSpPr bwMode="auto">
                <a:xfrm>
                  <a:off x="4499992" y="5364832"/>
                  <a:ext cx="648072" cy="944488"/>
                  <a:chOff x="1759496" y="4005064"/>
                  <a:chExt cx="648072" cy="944488"/>
                </a:xfrm>
              </p:grpSpPr>
              <p:sp>
                <p:nvSpPr>
                  <p:cNvPr id="67" name="Flussdiagramm: Prozess 66"/>
                  <p:cNvSpPr/>
                  <p:nvPr/>
                </p:nvSpPr>
                <p:spPr>
                  <a:xfrm>
                    <a:off x="1759303" y="4005636"/>
                    <a:ext cx="647696" cy="360286"/>
                  </a:xfrm>
                  <a:prstGeom prst="flowChartProcess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de-DE" sz="1600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0,65</a:t>
                    </a:r>
                    <a:endParaRPr lang="en-GB" sz="1600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68" name="Gerade Verbindung 67"/>
                  <p:cNvCxnSpPr/>
                  <p:nvPr/>
                </p:nvCxnSpPr>
                <p:spPr>
                  <a:xfrm>
                    <a:off x="1979964" y="4513529"/>
                    <a:ext cx="0" cy="28410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68"/>
                  <p:cNvCxnSpPr/>
                  <p:nvPr/>
                </p:nvCxnSpPr>
                <p:spPr>
                  <a:xfrm>
                    <a:off x="1979964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69"/>
                  <p:cNvCxnSpPr/>
                  <p:nvPr/>
                </p:nvCxnSpPr>
                <p:spPr>
                  <a:xfrm flipH="1">
                    <a:off x="1827565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/>
                  <p:cNvCxnSpPr/>
                  <p:nvPr/>
                </p:nvCxnSpPr>
                <p:spPr>
                  <a:xfrm flipH="1">
                    <a:off x="1979964" y="45008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1827565" y="4510355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lussdiagramm: Verbindungsstelle 72"/>
                  <p:cNvSpPr/>
                  <p:nvPr/>
                </p:nvSpPr>
                <p:spPr>
                  <a:xfrm>
                    <a:off x="1903764" y="4292913"/>
                    <a:ext cx="152399" cy="207919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43" name="Gruppieren 91"/>
                <p:cNvGrpSpPr>
                  <a:grpSpLocks/>
                </p:cNvGrpSpPr>
                <p:nvPr/>
              </p:nvGrpSpPr>
              <p:grpSpPr bwMode="auto">
                <a:xfrm>
                  <a:off x="3635896" y="5364832"/>
                  <a:ext cx="440432" cy="944488"/>
                  <a:chOff x="1759496" y="4005064"/>
                  <a:chExt cx="440432" cy="944488"/>
                </a:xfrm>
              </p:grpSpPr>
              <p:sp>
                <p:nvSpPr>
                  <p:cNvPr id="60" name="Flussdiagramm: Prozess 59"/>
                  <p:cNvSpPr/>
                  <p:nvPr/>
                </p:nvSpPr>
                <p:spPr>
                  <a:xfrm>
                    <a:off x="1758216" y="4005636"/>
                    <a:ext cx="441322" cy="360286"/>
                  </a:xfrm>
                  <a:prstGeom prst="flowChartProcess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de-DE" altLang="de-DE" sz="1500">
                        <a:solidFill>
                          <a:srgbClr val="FF0000"/>
                        </a:solidFill>
                      </a:rPr>
                      <a:t>0,5</a:t>
                    </a:r>
                    <a:endParaRPr lang="en-GB" altLang="de-DE" sz="15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Gerade Verbindung 60"/>
                  <p:cNvCxnSpPr/>
                  <p:nvPr/>
                </p:nvCxnSpPr>
                <p:spPr>
                  <a:xfrm>
                    <a:off x="1978878" y="4513529"/>
                    <a:ext cx="0" cy="28410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Gerade Verbindung 61"/>
                  <p:cNvCxnSpPr/>
                  <p:nvPr/>
                </p:nvCxnSpPr>
                <p:spPr>
                  <a:xfrm>
                    <a:off x="1978878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Gerade Verbindung 62"/>
                  <p:cNvCxnSpPr/>
                  <p:nvPr/>
                </p:nvCxnSpPr>
                <p:spPr>
                  <a:xfrm flipH="1">
                    <a:off x="1826479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Gerade Verbindung 63"/>
                  <p:cNvCxnSpPr/>
                  <p:nvPr/>
                </p:nvCxnSpPr>
                <p:spPr>
                  <a:xfrm flipH="1">
                    <a:off x="1978878" y="45008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64"/>
                  <p:cNvCxnSpPr/>
                  <p:nvPr/>
                </p:nvCxnSpPr>
                <p:spPr>
                  <a:xfrm>
                    <a:off x="1826479" y="4510355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Flussdiagramm: Verbindungsstelle 65"/>
                  <p:cNvSpPr/>
                  <p:nvPr/>
                </p:nvSpPr>
                <p:spPr>
                  <a:xfrm>
                    <a:off x="1902678" y="4292913"/>
                    <a:ext cx="152399" cy="207919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44" name="Gruppieren 99"/>
                <p:cNvGrpSpPr>
                  <a:grpSpLocks/>
                </p:cNvGrpSpPr>
                <p:nvPr/>
              </p:nvGrpSpPr>
              <p:grpSpPr bwMode="auto">
                <a:xfrm>
                  <a:off x="1331640" y="5364832"/>
                  <a:ext cx="440432" cy="944488"/>
                  <a:chOff x="1759496" y="4005064"/>
                  <a:chExt cx="440432" cy="944488"/>
                </a:xfrm>
              </p:grpSpPr>
              <p:sp>
                <p:nvSpPr>
                  <p:cNvPr id="53" name="Flussdiagramm: Prozess 52"/>
                  <p:cNvSpPr/>
                  <p:nvPr/>
                </p:nvSpPr>
                <p:spPr>
                  <a:xfrm>
                    <a:off x="1759023" y="4005636"/>
                    <a:ext cx="439734" cy="360286"/>
                  </a:xfrm>
                  <a:prstGeom prst="flowChartProcess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de-DE" altLang="de-DE" sz="1500">
                        <a:solidFill>
                          <a:srgbClr val="FF0000"/>
                        </a:solidFill>
                      </a:rPr>
                      <a:t>0,1</a:t>
                    </a:r>
                    <a:endParaRPr lang="en-GB" altLang="de-DE" sz="15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54" name="Gerade Verbindung 53"/>
                  <p:cNvCxnSpPr/>
                  <p:nvPr/>
                </p:nvCxnSpPr>
                <p:spPr>
                  <a:xfrm>
                    <a:off x="1979684" y="4513529"/>
                    <a:ext cx="0" cy="28410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54"/>
                  <p:cNvCxnSpPr/>
                  <p:nvPr/>
                </p:nvCxnSpPr>
                <p:spPr>
                  <a:xfrm>
                    <a:off x="1979684" y="4797632"/>
                    <a:ext cx="150812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Gerade Verbindung 55"/>
                  <p:cNvCxnSpPr/>
                  <p:nvPr/>
                </p:nvCxnSpPr>
                <p:spPr>
                  <a:xfrm flipH="1">
                    <a:off x="1827285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Gerade Verbindung 56"/>
                  <p:cNvCxnSpPr/>
                  <p:nvPr/>
                </p:nvCxnSpPr>
                <p:spPr>
                  <a:xfrm flipH="1">
                    <a:off x="1979684" y="4500832"/>
                    <a:ext cx="150812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Gerade Verbindung 57"/>
                  <p:cNvCxnSpPr/>
                  <p:nvPr/>
                </p:nvCxnSpPr>
                <p:spPr>
                  <a:xfrm>
                    <a:off x="1827285" y="4510355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Flussdiagramm: Verbindungsstelle 58"/>
                  <p:cNvSpPr/>
                  <p:nvPr/>
                </p:nvSpPr>
                <p:spPr>
                  <a:xfrm>
                    <a:off x="1903484" y="4292913"/>
                    <a:ext cx="150812" cy="207919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grpSp>
              <p:nvGrpSpPr>
                <p:cNvPr id="45" name="Gruppieren 107"/>
                <p:cNvGrpSpPr>
                  <a:grpSpLocks/>
                </p:cNvGrpSpPr>
                <p:nvPr/>
              </p:nvGrpSpPr>
              <p:grpSpPr bwMode="auto">
                <a:xfrm>
                  <a:off x="2835424" y="5364832"/>
                  <a:ext cx="584448" cy="944488"/>
                  <a:chOff x="1759496" y="4005064"/>
                  <a:chExt cx="584448" cy="944488"/>
                </a:xfrm>
              </p:grpSpPr>
              <p:sp>
                <p:nvSpPr>
                  <p:cNvPr id="46" name="Flussdiagramm: Prozess 45"/>
                  <p:cNvSpPr/>
                  <p:nvPr/>
                </p:nvSpPr>
                <p:spPr>
                  <a:xfrm>
                    <a:off x="1758592" y="4005636"/>
                    <a:ext cx="584197" cy="360286"/>
                  </a:xfrm>
                  <a:prstGeom prst="flowChartProcess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de-DE" sz="1600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0,35</a:t>
                    </a:r>
                    <a:endParaRPr lang="en-GB" sz="1600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47" name="Gerade Verbindung 46"/>
                  <p:cNvCxnSpPr/>
                  <p:nvPr/>
                </p:nvCxnSpPr>
                <p:spPr>
                  <a:xfrm>
                    <a:off x="1979254" y="4513529"/>
                    <a:ext cx="0" cy="28410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47"/>
                  <p:cNvCxnSpPr/>
                  <p:nvPr/>
                </p:nvCxnSpPr>
                <p:spPr>
                  <a:xfrm>
                    <a:off x="1979254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Gerade Verbindung 48"/>
                  <p:cNvCxnSpPr/>
                  <p:nvPr/>
                </p:nvCxnSpPr>
                <p:spPr>
                  <a:xfrm flipH="1">
                    <a:off x="1826855" y="47976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 Verbindung 49"/>
                  <p:cNvCxnSpPr/>
                  <p:nvPr/>
                </p:nvCxnSpPr>
                <p:spPr>
                  <a:xfrm flipH="1">
                    <a:off x="1979254" y="4500832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 Verbindung 50"/>
                  <p:cNvCxnSpPr/>
                  <p:nvPr/>
                </p:nvCxnSpPr>
                <p:spPr>
                  <a:xfrm>
                    <a:off x="1826855" y="4510355"/>
                    <a:ext cx="152399" cy="15236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lussdiagramm: Verbindungsstelle 51"/>
                  <p:cNvSpPr/>
                  <p:nvPr/>
                </p:nvSpPr>
                <p:spPr>
                  <a:xfrm>
                    <a:off x="1903054" y="4292913"/>
                    <a:ext cx="152399" cy="207919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</p:grpSp>
          <p:sp>
            <p:nvSpPr>
              <p:cNvPr id="40" name="Textfeld 158"/>
              <p:cNvSpPr txBox="1">
                <a:spLocks noChangeArrowheads="1"/>
              </p:cNvSpPr>
              <p:nvPr/>
            </p:nvSpPr>
            <p:spPr bwMode="auto">
              <a:xfrm>
                <a:off x="35496" y="5580816"/>
                <a:ext cx="2160933" cy="5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e-DE" altLang="de-DE" sz="1400" b="1" dirty="0">
                    <a:solidFill>
                      <a:srgbClr val="FF0000"/>
                    </a:solidFill>
                  </a:rPr>
                  <a:t>Kontroll-</a:t>
                </a:r>
              </a:p>
              <a:p>
                <a:r>
                  <a:rPr lang="de-DE" altLang="de-DE" sz="1400" b="1" dirty="0">
                    <a:solidFill>
                      <a:srgbClr val="FF0000"/>
                    </a:solidFill>
                  </a:rPr>
                  <a:t>gruppe</a:t>
                </a:r>
                <a:endParaRPr lang="en-GB" altLang="de-DE" sz="1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4213" y="1143000"/>
            <a:ext cx="770572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Rosenbaum &amp; Rubin (1983) haben gezeigt, dass wenn die CIA konditional auf </a:t>
            </a:r>
            <a:r>
              <a:rPr lang="de-DE" altLang="de-DE" sz="1800" i="1">
                <a:latin typeface="Calibri" pitchFamily="34" charset="0"/>
                <a:ea typeface="Calibri" pitchFamily="34" charset="0"/>
                <a:cs typeface="Calibri" pitchFamily="34" charset="0"/>
              </a:rPr>
              <a:t>X</a:t>
            </a:r>
            <a:r>
              <a:rPr lang="de-DE" altLang="de-DE" sz="1800">
                <a:latin typeface="Calibri" pitchFamily="34" charset="0"/>
                <a:ea typeface="Calibri" pitchFamily="34" charset="0"/>
                <a:cs typeface="Calibri" pitchFamily="34" charset="0"/>
              </a:rPr>
              <a:t> gilt, dann sind die potentiellen Ergebnisse auch unabhängig vom Treatment bei Konditionierung auf den Propensity-Score: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8696413"/>
              </p:ext>
            </p:extLst>
          </p:nvPr>
        </p:nvGraphicFramePr>
        <p:xfrm>
          <a:off x="1938338" y="2624138"/>
          <a:ext cx="45799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Formel" r:id="rId3" imgW="2209680" imgH="241200" progId="Equation.3">
                  <p:embed/>
                </p:oleObj>
              </mc:Choice>
              <mc:Fallback>
                <p:oleObj name="Formel" r:id="rId3" imgW="2209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624138"/>
                        <a:ext cx="45799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810000"/>
            <a:ext cx="7705725" cy="1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Lösung 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Dimensionalitätsproblems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durch Reduktion des hochdimensionalen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Kovariatenvektor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X auf den eindimensionalen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-Score P(X)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Als Alternative: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ohne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Dimensionsreduktion, z.B.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Exact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Mahalanobis-Matching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i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de-DE" altLang="de-DE" sz="1800" i="1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anose="05000000000000000000" pitchFamily="2" charset="2"/>
              </a:rPr>
              <a:t> Exkurs 8.6)</a:t>
            </a:r>
            <a:endParaRPr lang="de-DE" altLang="de-DE" sz="1800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Der Propensity Score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077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ts val="18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Hilfreiche praktische Hinweise zur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Schätzung des </a:t>
            </a:r>
            <a:r>
              <a:rPr lang="de-DE" altLang="de-DE" sz="1800" u="sng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u="sng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Einschluss von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Kovariaten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X, die sowohl</a:t>
            </a:r>
            <a:r>
              <a:rPr lang="de-DE" altLang="de-DE" sz="1800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das Treatment D als auch das Ergebnis Y beeinflussen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 CIA soll erfüllt werden! </a:t>
            </a:r>
            <a:r>
              <a:rPr lang="de-DE" altLang="de-DE" sz="1800" b="1" i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(„Close </a:t>
            </a:r>
            <a:r>
              <a:rPr lang="de-DE" altLang="de-DE" sz="1800" b="1" i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all </a:t>
            </a:r>
            <a:r>
              <a:rPr lang="de-DE" altLang="de-DE" sz="1800" b="1" i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backdoor</a:t>
            </a:r>
            <a:r>
              <a:rPr lang="de-DE" altLang="de-DE" sz="1800" b="1" i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de-DE" altLang="de-DE" sz="1800" b="1" i="1" dirty="0" err="1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paths</a:t>
            </a:r>
            <a:r>
              <a:rPr lang="de-DE" altLang="de-DE" sz="1800" b="1" i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!“)</a:t>
            </a:r>
            <a:endParaRPr lang="de-DE" altLang="de-DE" sz="1800" b="1" i="1" dirty="0">
              <a:solidFill>
                <a:srgbClr val="0033CC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altLang="de-DE" sz="1800" b="1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(„Do </a:t>
            </a:r>
            <a:r>
              <a:rPr lang="de-DE" altLang="de-DE" sz="1800" b="1" i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 </a:t>
            </a:r>
            <a:r>
              <a:rPr lang="de-DE" altLang="de-DE" sz="1800" b="1" i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condition</a:t>
            </a:r>
            <a:r>
              <a:rPr lang="de-DE" altLang="de-DE" sz="1800" b="1" i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on </a:t>
            </a:r>
            <a:r>
              <a:rPr lang="de-DE" altLang="de-DE" sz="1800" b="1" i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collider</a:t>
            </a:r>
            <a:r>
              <a:rPr lang="de-DE" altLang="de-DE" sz="1800" b="1" i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variables!“)</a:t>
            </a: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Nicht für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Kovariate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X kontrollieren, die eine Folge von D sind </a:t>
            </a:r>
            <a:r>
              <a:rPr lang="de-DE" altLang="de-DE" sz="1800" b="1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(„</a:t>
            </a:r>
            <a:r>
              <a:rPr lang="de-DE" altLang="de-DE" sz="1800" b="1" i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</a:t>
            </a:r>
            <a:r>
              <a:rPr lang="de-DE" altLang="de-DE" sz="1800" b="1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i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overcontrol</a:t>
            </a:r>
            <a:r>
              <a:rPr lang="de-DE" altLang="de-DE" sz="1800" b="1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b="1" i="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bias</a:t>
            </a:r>
            <a:r>
              <a:rPr lang="de-DE" altLang="de-DE" sz="1800" b="1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!“)</a:t>
            </a:r>
            <a:endParaRPr lang="de-DE" altLang="de-DE" sz="1800" b="1" i="1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Schätzung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des Propensity-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mit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logit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probit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(d.h. parametrisch), kann aber auch nicht-parametrisch erfolgen</a:t>
            </a: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Treatment-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und Kontrollgruppe sollte aus gleichem bzw. ähnlichem Datensatz stammen, d.h. identische Messung der Variablen</a:t>
            </a: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Der Propensity Score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684213" y="1143000"/>
            <a:ext cx="7705725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28663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just" eaLnBrk="1" hangingPunct="1">
              <a:lnSpc>
                <a:spcPct val="125000"/>
              </a:lnSpc>
              <a:spcAft>
                <a:spcPts val="1800"/>
              </a:spcAft>
            </a:pPr>
            <a:r>
              <a:rPr lang="de-DE" altLang="de-DE" sz="1800" u="sng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„Problematische“ 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praktische Hinweise zur Schätzung des </a:t>
            </a:r>
            <a:r>
              <a:rPr lang="de-DE" altLang="de-DE" sz="1800" u="sng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u="sng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Scores</a:t>
            </a:r>
            <a:r>
              <a:rPr lang="de-DE" altLang="de-DE" sz="18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Überparametrisierung</a:t>
            </a:r>
            <a:r>
              <a:rPr lang="de-DE" altLang="de-DE" sz="1800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durch zu viele insignifikante Kontrollvariablen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vermeiden, da dies das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Common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Support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Problem verstärkt und eine höhere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Varianz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des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Propensity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Score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Schätzers verursacht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just" eaLnBrk="1" hangingPunct="1">
              <a:lnSpc>
                <a:spcPct val="125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altLang="de-DE" sz="1800" b="1" dirty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statistische </a:t>
            </a:r>
            <a:r>
              <a:rPr lang="de-DE" altLang="de-DE" sz="1800" b="1" dirty="0" smtClean="0">
                <a:solidFill>
                  <a:srgbClr val="0033CC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Signifikanztests und Modellfit: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hit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or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miss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method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;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statistical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significance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;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leave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one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-out </a:t>
            </a:r>
            <a:r>
              <a:rPr lang="de-DE" altLang="de-DE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cross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-validation, Modellfit-Maße (z.B. Pseudo-R²) (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vgl. 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Caliendo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/</a:t>
            </a:r>
            <a:r>
              <a:rPr lang="de-DE" altLang="de-DE" sz="1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Kopeinig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2008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Der </a:t>
            </a:r>
            <a:r>
              <a:rPr lang="de-DE" altLang="de-DE" sz="1400" dirty="0" err="1" smtClean="0">
                <a:latin typeface="Calibri" pitchFamily="34" charset="0"/>
                <a:ea typeface="Tahoma" pitchFamily="34" charset="0"/>
                <a:cs typeface="Calibri" pitchFamily="34" charset="0"/>
              </a:rPr>
              <a:t>Propensity</a:t>
            </a: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 Score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III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874713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76250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 Der Propensity Score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85800" y="4761969"/>
            <a:ext cx="7939087" cy="11310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de-DE" altLang="de-DE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Kritik </a:t>
            </a:r>
            <a:r>
              <a:rPr lang="de-DE" altLang="de-DE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 diesen beiden Tipps: Einschluss von </a:t>
            </a:r>
            <a:r>
              <a:rPr lang="de-DE" altLang="de-DE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Kontrollvariablen ausschließlich </a:t>
            </a:r>
            <a:r>
              <a:rPr lang="de-DE" altLang="de-DE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um CIA zu erfüllen! Auswahl muss theoretisch erfolgen und kann nicht an der statistischen Signifikanz ausgemacht werden!</a:t>
            </a:r>
          </a:p>
        </p:txBody>
      </p:sp>
      <p:sp>
        <p:nvSpPr>
          <p:cNvPr id="3" name="Pfeil nach unten 2"/>
          <p:cNvSpPr/>
          <p:nvPr/>
        </p:nvSpPr>
        <p:spPr>
          <a:xfrm>
            <a:off x="4419600" y="4038600"/>
            <a:ext cx="762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2308</Words>
  <Application>Microsoft Office PowerPoint</Application>
  <PresentationFormat>Bildschirmpräsentation (4:3)</PresentationFormat>
  <Paragraphs>419</Paragraphs>
  <Slides>41</Slides>
  <Notes>9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3" baseType="lpstr">
      <vt:lpstr>Standarddesign</vt:lpstr>
      <vt:lpstr>Formel</vt:lpstr>
      <vt:lpstr>(III) Einführung in Propensity Score Matching</vt:lpstr>
      <vt:lpstr>PowerPoint-Präsentation</vt:lpstr>
      <vt:lpstr>(1) Vorgehensweise</vt:lpstr>
      <vt:lpstr>PowerPoint-Präsentation</vt:lpstr>
      <vt:lpstr>(2) Der Propensity Score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(3) Matching-Algorithmen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(4) Beurteilung der Matching-Qualität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(5) Statistische Inferenz</vt:lpstr>
      <vt:lpstr>PowerPoint-Präsentation</vt:lpstr>
      <vt:lpstr>(6) Kritik</vt:lpstr>
      <vt:lpstr>PowerPoint-Präsentation</vt:lpstr>
      <vt:lpstr>PowerPoint-Präsentation</vt:lpstr>
      <vt:lpstr>7. Modellerweiterungen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608</cp:revision>
  <cp:lastPrinted>2014-10-10T15:27:09Z</cp:lastPrinted>
  <dcterms:created xsi:type="dcterms:W3CDTF">1601-01-01T00:00:00Z</dcterms:created>
  <dcterms:modified xsi:type="dcterms:W3CDTF">2017-11-14T20:07:30Z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