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458" r:id="rId2"/>
    <p:sldId id="670" r:id="rId3"/>
    <p:sldId id="654" r:id="rId4"/>
    <p:sldId id="674" r:id="rId5"/>
    <p:sldId id="795" r:id="rId6"/>
    <p:sldId id="816" r:id="rId7"/>
    <p:sldId id="817" r:id="rId8"/>
    <p:sldId id="818" r:id="rId9"/>
    <p:sldId id="819" r:id="rId10"/>
    <p:sldId id="805" r:id="rId11"/>
    <p:sldId id="802" r:id="rId12"/>
    <p:sldId id="796" r:id="rId13"/>
    <p:sldId id="799" r:id="rId14"/>
    <p:sldId id="803" r:id="rId15"/>
    <p:sldId id="806" r:id="rId16"/>
    <p:sldId id="804" r:id="rId17"/>
    <p:sldId id="797" r:id="rId18"/>
    <p:sldId id="798" r:id="rId19"/>
    <p:sldId id="811" r:id="rId20"/>
    <p:sldId id="812" r:id="rId21"/>
    <p:sldId id="791" r:id="rId22"/>
    <p:sldId id="815" r:id="rId23"/>
    <p:sldId id="807" r:id="rId24"/>
    <p:sldId id="792" r:id="rId25"/>
    <p:sldId id="793" r:id="rId26"/>
    <p:sldId id="794" r:id="rId27"/>
    <p:sldId id="813" r:id="rId28"/>
    <p:sldId id="814" r:id="rId29"/>
    <p:sldId id="808" r:id="rId30"/>
    <p:sldId id="751" r:id="rId31"/>
    <p:sldId id="810" r:id="rId32"/>
    <p:sldId id="752" r:id="rId33"/>
  </p:sldIdLst>
  <p:sldSz cx="9144000" cy="6858000" type="screen4x3"/>
  <p:notesSz cx="6724650" cy="97742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C0C0C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1" autoAdjust="0"/>
    <p:restoredTop sz="94660"/>
  </p:normalViewPr>
  <p:slideViewPr>
    <p:cSldViewPr>
      <p:cViewPr>
        <p:scale>
          <a:sx n="50" d="100"/>
          <a:sy n="50" d="100"/>
        </p:scale>
        <p:origin x="-1914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3288" y="-114"/>
      </p:cViewPr>
      <p:guideLst>
        <p:guide orient="horz" pos="3079"/>
        <p:guide pos="21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7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913063" cy="487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algn="r"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3700"/>
            <a:ext cx="2913063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283700"/>
            <a:ext cx="2913063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algn="r"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DBDA4336-AF90-4B0E-9E4E-3438D0E823D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19646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7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913063" cy="487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algn="r"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33425"/>
            <a:ext cx="4886325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43438"/>
            <a:ext cx="5381625" cy="4397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3700"/>
            <a:ext cx="2913063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283700"/>
            <a:ext cx="2913063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algn="r"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EDB109AA-D5DE-4D56-B34C-4D7D6D2F736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14359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5963" indent="-274638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3313" indent="-220663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4638" indent="-220663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5963" indent="-220663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431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003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575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47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F0A5FD4-0DA2-4690-BBB3-25CCA73CE6CE}" type="slidenum">
              <a:rPr lang="de-DE" altLang="de-DE" sz="1300" smtClean="0"/>
              <a:pPr>
                <a:spcBef>
                  <a:spcPct val="0"/>
                </a:spcBef>
              </a:pPr>
              <a:t>1</a:t>
            </a:fld>
            <a:endParaRPr lang="de-DE" altLang="de-DE" sz="13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91088" cy="3668712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5963" indent="-2730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172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3050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437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415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987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559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31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13DB04E-E50D-43A8-A665-36598C0DA269}" type="slidenum">
              <a:rPr lang="de-DE" altLang="de-DE" sz="1300" smtClean="0"/>
              <a:pPr>
                <a:spcBef>
                  <a:spcPct val="0"/>
                </a:spcBef>
              </a:pPr>
              <a:t>31</a:t>
            </a:fld>
            <a:endParaRPr lang="de-DE" altLang="de-DE" sz="13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89500" cy="36687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15963" indent="-274638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03313" indent="-220663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544638" indent="-220663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985963" indent="-220663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4431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003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3575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147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B6DFC50B-ED01-427B-9844-2956DDE5E09D}" type="slidenum">
              <a:rPr lang="de-DE" altLang="de-DE" sz="1300" smtClean="0"/>
              <a:pPr>
                <a:spcBef>
                  <a:spcPct val="0"/>
                </a:spcBef>
              </a:pPr>
              <a:t>2</a:t>
            </a:fld>
            <a:endParaRPr lang="de-DE" altLang="de-DE" sz="13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91088" cy="3668712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5963" indent="-2730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172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3050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437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415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987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559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31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13DB04E-E50D-43A8-A665-36598C0DA269}" type="slidenum">
              <a:rPr lang="de-DE" altLang="de-DE" sz="1300" smtClean="0"/>
              <a:pPr>
                <a:spcBef>
                  <a:spcPct val="0"/>
                </a:spcBef>
              </a:pPr>
              <a:t>3</a:t>
            </a:fld>
            <a:endParaRPr lang="de-DE" altLang="de-DE" sz="13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89500" cy="36687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292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1pPr>
            <a:lvl2pPr marL="717541" indent="-275977" defTabSz="94292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2pPr>
            <a:lvl3pPr marL="1103909" indent="-220782" defTabSz="94292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3pPr>
            <a:lvl4pPr marL="1545473" indent="-220782" defTabSz="94292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4pPr>
            <a:lvl5pPr marL="1987037" indent="-220782" defTabSz="94292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5pPr>
            <a:lvl6pPr marL="2428601" indent="-220782" defTabSz="94292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6pPr>
            <a:lvl7pPr marL="2870164" indent="-220782" defTabSz="94292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7pPr>
            <a:lvl8pPr marL="3311728" indent="-220782" defTabSz="94292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8pPr>
            <a:lvl9pPr marL="3753292" indent="-220782" defTabSz="94292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269AF97-CE15-4CE9-9498-3B60CF1B1264}" type="slidenum">
              <a:rPr lang="de-DE" altLang="de-DE" sz="1300">
                <a:latin typeface="Arial" charset="0"/>
              </a:rPr>
              <a:pPr eaLnBrk="1" hangingPunct="1"/>
              <a:t>4</a:t>
            </a:fld>
            <a:endParaRPr lang="de-DE" altLang="de-DE" sz="1300">
              <a:latin typeface="Arial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91088" cy="3668712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765" y="4661490"/>
            <a:ext cx="4933247" cy="4354508"/>
          </a:xfrm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5963" indent="-2730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172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3050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437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415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987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559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31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13DB04E-E50D-43A8-A665-36598C0DA269}" type="slidenum">
              <a:rPr lang="de-DE" altLang="de-DE" sz="1300" smtClean="0"/>
              <a:pPr>
                <a:spcBef>
                  <a:spcPct val="0"/>
                </a:spcBef>
              </a:pPr>
              <a:t>5</a:t>
            </a:fld>
            <a:endParaRPr lang="de-DE" altLang="de-DE" sz="13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89500" cy="36687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5963" indent="-2730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172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3050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437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415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987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559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31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13DB04E-E50D-43A8-A665-36598C0DA269}" type="slidenum">
              <a:rPr lang="de-DE" altLang="de-DE" sz="1300" smtClean="0"/>
              <a:pPr>
                <a:spcBef>
                  <a:spcPct val="0"/>
                </a:spcBef>
              </a:pPr>
              <a:t>10</a:t>
            </a:fld>
            <a:endParaRPr lang="de-DE" altLang="de-DE" sz="13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89500" cy="36687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5963" indent="-2730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172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3050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437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415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987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559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31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13DB04E-E50D-43A8-A665-36598C0DA269}" type="slidenum">
              <a:rPr lang="de-DE" altLang="de-DE" sz="1300" smtClean="0"/>
              <a:pPr>
                <a:spcBef>
                  <a:spcPct val="0"/>
                </a:spcBef>
              </a:pPr>
              <a:t>15</a:t>
            </a:fld>
            <a:endParaRPr lang="de-DE" altLang="de-DE" sz="13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89500" cy="36687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5963" indent="-2730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172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3050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437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415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987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559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31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13DB04E-E50D-43A8-A665-36598C0DA269}" type="slidenum">
              <a:rPr lang="de-DE" altLang="de-DE" sz="1300" smtClean="0"/>
              <a:pPr>
                <a:spcBef>
                  <a:spcPct val="0"/>
                </a:spcBef>
              </a:pPr>
              <a:t>23</a:t>
            </a:fld>
            <a:endParaRPr lang="de-DE" altLang="de-DE" sz="13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89500" cy="36687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5963" indent="-2730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172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3050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437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415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987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559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31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13DB04E-E50D-43A8-A665-36598C0DA269}" type="slidenum">
              <a:rPr lang="de-DE" altLang="de-DE" sz="1300" smtClean="0"/>
              <a:pPr>
                <a:spcBef>
                  <a:spcPct val="0"/>
                </a:spcBef>
              </a:pPr>
              <a:t>29</a:t>
            </a:fld>
            <a:endParaRPr lang="de-DE" altLang="de-DE" sz="13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89500" cy="36687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B29C-6110-4495-95F9-D1099C48F7B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439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103B1-3096-468D-87E4-5C3498D4C81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255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9F85A-F359-4355-89A2-CAF0F8F579E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83083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281F2-512F-4980-8B5D-9605B2F6AFC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664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el, Inhal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DC1F6-976E-4745-B1B1-EC606BB6670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532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93B12-512E-49EA-81B9-A8A1E7EEC1B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00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204EB-31EF-466B-AC31-7187661A6DA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3500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093E5-DC04-4E45-8281-2FB2EF88001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6180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96EDF-1CC1-4635-AA1C-59458C33284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572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DFFB3-B2E1-48A8-BCF0-89692017380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642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A1E76-DCC4-4C22-ADDB-244411758A4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1413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EAC35-406A-418A-8D33-355EC2A134D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3168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3AB73-A5CB-4EF7-85E0-26E9EE95F1E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3740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AC8A8-20BF-415A-B344-8AEDC646729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1267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44FDAECA-5152-4AB2-8C3E-91112979102B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84" r:id="rId3"/>
    <p:sldLayoutId id="2147484585" r:id="rId4"/>
    <p:sldLayoutId id="2147484586" r:id="rId5"/>
    <p:sldLayoutId id="2147484587" r:id="rId6"/>
    <p:sldLayoutId id="2147484588" r:id="rId7"/>
    <p:sldLayoutId id="2147484589" r:id="rId8"/>
    <p:sldLayoutId id="2147484590" r:id="rId9"/>
    <p:sldLayoutId id="2147484591" r:id="rId10"/>
    <p:sldLayoutId id="2147484592" r:id="rId11"/>
    <p:sldLayoutId id="2147484593" r:id="rId12"/>
    <p:sldLayoutId id="2147484596" r:id="rId13"/>
    <p:sldLayoutId id="2147484597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3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08050"/>
            <a:ext cx="7772400" cy="2087563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sz="3000" dirty="0" smtClean="0">
                <a:solidFill>
                  <a:schemeClr val="bg1"/>
                </a:solidFill>
                <a:latin typeface="Calibri" pitchFamily="34" charset="0"/>
              </a:rPr>
              <a:t>(IV) Einführung in </a:t>
            </a:r>
            <a:r>
              <a:rPr lang="de-DE" sz="3000" dirty="0" err="1" smtClean="0">
                <a:solidFill>
                  <a:schemeClr val="bg1"/>
                </a:solidFill>
                <a:latin typeface="Calibri" pitchFamily="34" charset="0"/>
              </a:rPr>
              <a:t>Propensity</a:t>
            </a:r>
            <a:r>
              <a:rPr lang="de-DE" sz="3000" dirty="0" smtClean="0">
                <a:solidFill>
                  <a:schemeClr val="bg1"/>
                </a:solidFill>
                <a:latin typeface="Calibri" pitchFamily="34" charset="0"/>
              </a:rPr>
              <a:t> Score </a:t>
            </a:r>
            <a:r>
              <a:rPr lang="de-DE" sz="3000" dirty="0" err="1" smtClean="0">
                <a:solidFill>
                  <a:schemeClr val="bg1"/>
                </a:solidFill>
                <a:latin typeface="Calibri" pitchFamily="34" charset="0"/>
              </a:rPr>
              <a:t>Matching</a:t>
            </a:r>
            <a:r>
              <a:rPr lang="de-DE" sz="3000" dirty="0" smtClean="0">
                <a:solidFill>
                  <a:schemeClr val="bg1"/>
                </a:solidFill>
                <a:latin typeface="Calibri" pitchFamily="34" charset="0"/>
              </a:rPr>
              <a:t> (Kombination mit Längsschnittdaten)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31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352800"/>
            <a:ext cx="7696200" cy="2590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de-DE" altLang="de-DE" sz="1800" dirty="0">
                <a:latin typeface="Calibri" pitchFamily="34" charset="0"/>
              </a:rPr>
              <a:t>GESIS Workshop „Einführung in Methoden der modernen Kausalanalyse“</a:t>
            </a:r>
          </a:p>
          <a:p>
            <a:pPr eaLnBrk="1" hangingPunct="1">
              <a:lnSpc>
                <a:spcPct val="80000"/>
              </a:lnSpc>
            </a:pPr>
            <a:r>
              <a:rPr lang="de-DE" altLang="de-DE" sz="1800" dirty="0" smtClean="0">
                <a:latin typeface="Calibri" pitchFamily="34" charset="0"/>
              </a:rPr>
              <a:t>15.–17. </a:t>
            </a:r>
            <a:r>
              <a:rPr lang="de-DE" altLang="de-DE" sz="1800" smtClean="0">
                <a:latin typeface="Calibri" pitchFamily="34" charset="0"/>
              </a:rPr>
              <a:t>November 2017</a:t>
            </a:r>
            <a:r>
              <a:rPr lang="de-DE" altLang="de-DE" sz="1800" dirty="0" smtClean="0">
                <a:latin typeface="Calibri" pitchFamily="34" charset="0"/>
              </a:rPr>
              <a:t>, </a:t>
            </a:r>
            <a:r>
              <a:rPr lang="de-DE" altLang="de-DE" sz="1800" dirty="0">
                <a:latin typeface="Calibri" pitchFamily="34" charset="0"/>
              </a:rPr>
              <a:t>GESIS, Köln</a:t>
            </a:r>
          </a:p>
          <a:p>
            <a:pPr eaLnBrk="1" hangingPunct="1">
              <a:lnSpc>
                <a:spcPct val="80000"/>
              </a:lnSpc>
            </a:pPr>
            <a:endParaRPr lang="de-DE" altLang="de-DE" sz="3600" dirty="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de-DE" altLang="de-DE" sz="1800" dirty="0" smtClean="0">
                <a:latin typeface="Calibri" pitchFamily="34" charset="0"/>
              </a:rPr>
              <a:t>Prof. Dr. Michael Gebel</a:t>
            </a:r>
          </a:p>
          <a:p>
            <a:pPr eaLnBrk="1" hangingPunct="1">
              <a:lnSpc>
                <a:spcPct val="80000"/>
              </a:lnSpc>
            </a:pPr>
            <a:endParaRPr lang="de-DE" altLang="de-DE" sz="1800" dirty="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de-DE" altLang="de-DE" sz="1600" dirty="0" smtClean="0">
                <a:latin typeface="Calibri" pitchFamily="34" charset="0"/>
              </a:rPr>
              <a:t>Lehrstuhl für Soziologie, insbesondere Methoden der empirischen Sozialforschung</a:t>
            </a:r>
            <a:endParaRPr lang="de-DE" altLang="de-DE" sz="1800" dirty="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de-DE" altLang="de-DE" sz="1600" dirty="0" smtClean="0">
              <a:latin typeface="Calibri" pitchFamily="34" charset="0"/>
            </a:endParaRPr>
          </a:p>
        </p:txBody>
      </p:sp>
      <p:pic>
        <p:nvPicPr>
          <p:cNvPr id="13317" name="Grafik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6165850"/>
            <a:ext cx="28622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9638"/>
            <a:ext cx="7772400" cy="2087562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(3) Der Vorher-Nachher-Schätzer</a:t>
            </a:r>
          </a:p>
        </p:txBody>
      </p:sp>
      <p:sp>
        <p:nvSpPr>
          <p:cNvPr id="1536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057400" y="6534150"/>
            <a:ext cx="5029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Der Vorher-Nachher-Schätzer</a:t>
            </a:r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86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611188" y="1263650"/>
            <a:ext cx="770572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Hier: nur Konzentration auf die Treatment-Gruppe; Verzicht auf Kontroll-Gruppe</a:t>
            </a:r>
          </a:p>
        </p:txBody>
      </p:sp>
      <p:graphicFrame>
        <p:nvGraphicFramePr>
          <p:cNvPr id="21709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682382"/>
              </p:ext>
            </p:extLst>
          </p:nvPr>
        </p:nvGraphicFramePr>
        <p:xfrm>
          <a:off x="762000" y="2089150"/>
          <a:ext cx="7164388" cy="3321051"/>
        </p:xfrm>
        <a:graphic>
          <a:graphicData uri="http://schemas.openxmlformats.org/drawingml/2006/table">
            <a:tbl>
              <a:tblPr/>
              <a:tblGrid>
                <a:gridCol w="2387600"/>
                <a:gridCol w="2389188"/>
                <a:gridCol w="2387600"/>
              </a:tblGrid>
              <a:tr h="1106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t1</a:t>
                      </a:r>
                      <a:endParaRPr kumimoji="0" lang="de-DE" sz="18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t2</a:t>
                      </a:r>
                      <a:endParaRPr kumimoji="0" lang="de-DE" sz="18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8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6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 D=1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(Treatment-Gruppe)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  <a:r>
                        <a:rPr kumimoji="0" lang="de-DE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r>
                        <a:rPr kumimoji="0" lang="de-DE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  <a:r>
                        <a:rPr kumimoji="0" lang="de-DE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r>
                        <a:rPr kumimoji="0" lang="de-DE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3.1. Zeitspezifisch beobachtete Outcomes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057400" y="6534150"/>
            <a:ext cx="5029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Der Vorher-Nachher-Schätzer</a:t>
            </a:r>
          </a:p>
        </p:txBody>
      </p:sp>
    </p:spTree>
    <p:extLst>
      <p:ext uri="{BB962C8B-B14F-4D97-AF65-F5344CB8AC3E}">
        <p14:creationId xmlns:p14="http://schemas.microsoft.com/office/powerpoint/2010/main" val="95951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609600" y="1111250"/>
            <a:ext cx="7705725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Grafische Darstellung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: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3.2. Grafische Darstellung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1143000" y="51054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 flipV="1">
            <a:off x="1143000" y="16764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609600" y="1447800"/>
            <a:ext cx="457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Y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6858000" y="5029200"/>
            <a:ext cx="457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t</a:t>
            </a: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5029200" y="5181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t2</a:t>
            </a:r>
            <a:endParaRPr lang="de-DE" altLang="de-DE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2514600" y="5165725"/>
            <a:ext cx="457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t1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26670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9643" name="Line 11"/>
          <p:cNvSpPr>
            <a:spLocks noChangeShapeType="1"/>
          </p:cNvSpPr>
          <p:nvPr/>
        </p:nvSpPr>
        <p:spPr bwMode="auto">
          <a:xfrm>
            <a:off x="51816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9644" name="Line 12"/>
          <p:cNvSpPr>
            <a:spLocks noChangeShapeType="1"/>
          </p:cNvSpPr>
          <p:nvPr/>
        </p:nvSpPr>
        <p:spPr bwMode="auto">
          <a:xfrm>
            <a:off x="2667000" y="4495800"/>
            <a:ext cx="25908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9645" name="Line 13"/>
          <p:cNvSpPr>
            <a:spLocks noChangeShapeType="1"/>
          </p:cNvSpPr>
          <p:nvPr/>
        </p:nvSpPr>
        <p:spPr bwMode="auto">
          <a:xfrm flipV="1">
            <a:off x="2667000" y="3276600"/>
            <a:ext cx="251460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graphicFrame>
        <p:nvGraphicFramePr>
          <p:cNvPr id="3" name="Objek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85767258"/>
              </p:ext>
            </p:extLst>
          </p:nvPr>
        </p:nvGraphicFramePr>
        <p:xfrm>
          <a:off x="1311275" y="4116388"/>
          <a:ext cx="13557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6" name="Formel" r:id="rId3" imgW="774360" imgH="406080" progId="Equation.3">
                  <p:embed/>
                </p:oleObj>
              </mc:Choice>
              <mc:Fallback>
                <p:oleObj name="Formel" r:id="rId3" imgW="774360" imgH="4060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4116388"/>
                        <a:ext cx="135572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40916278"/>
              </p:ext>
            </p:extLst>
          </p:nvPr>
        </p:nvGraphicFramePr>
        <p:xfrm>
          <a:off x="5349875" y="4117975"/>
          <a:ext cx="13557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7" name="Formel" r:id="rId5" imgW="774360" imgH="520560" progId="Equation.3">
                  <p:embed/>
                </p:oleObj>
              </mc:Choice>
              <mc:Fallback>
                <p:oleObj name="Formel" r:id="rId5" imgW="774360" imgH="52056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75" y="4117975"/>
                        <a:ext cx="135572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04811760"/>
              </p:ext>
            </p:extLst>
          </p:nvPr>
        </p:nvGraphicFramePr>
        <p:xfrm>
          <a:off x="5257800" y="2869928"/>
          <a:ext cx="13557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8" name="Formel" r:id="rId7" imgW="774360" imgH="406080" progId="Equation.3">
                  <p:embed/>
                </p:oleObj>
              </mc:Choice>
              <mc:Fallback>
                <p:oleObj name="Formel" r:id="rId7" imgW="774360" imgH="4060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869928"/>
                        <a:ext cx="135572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609600" y="5715000"/>
            <a:ext cx="7705725" cy="682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Achtung: Darstellung ausschließlich für die Treatment-Gruppe, da der Vorher-Nachher-Schätzer nur auf Y-Werten der Treatment-Gruppe basiert.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6858000" y="4090512"/>
            <a:ext cx="22606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dirty="0" err="1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Treatmentgruppe</a:t>
            </a:r>
            <a:r>
              <a:rPr lang="de-DE" altLang="de-DE" sz="14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(</a:t>
            </a:r>
            <a:r>
              <a:rPr lang="de-DE" altLang="de-DE" sz="1400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hypothetische Entwicklung </a:t>
            </a:r>
            <a:r>
              <a:rPr lang="de-DE" altLang="de-DE" sz="14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ohne Treatment)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6858000" y="2778780"/>
            <a:ext cx="2209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Treatmentgruppe</a:t>
            </a:r>
            <a:r>
              <a:rPr lang="de-DE" altLang="de-DE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(faktische Entwicklung mit </a:t>
            </a:r>
            <a:r>
              <a:rPr lang="de-DE" altLang="de-DE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Treatment)</a:t>
            </a:r>
          </a:p>
        </p:txBody>
      </p:sp>
      <p:sp>
        <p:nvSpPr>
          <p:cNvPr id="2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29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057400" y="6534150"/>
            <a:ext cx="5029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Der Vorher-Nachher-Schätzer</a:t>
            </a:r>
          </a:p>
        </p:txBody>
      </p:sp>
    </p:spTree>
    <p:extLst>
      <p:ext uri="{BB962C8B-B14F-4D97-AF65-F5344CB8AC3E}">
        <p14:creationId xmlns:p14="http://schemas.microsoft.com/office/powerpoint/2010/main" val="134005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7705725" cy="759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GB" altLang="en-US" sz="18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Identifzierende</a:t>
            </a:r>
            <a:r>
              <a:rPr lang="en-GB" altLang="en-US" sz="18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GB" altLang="en-US" sz="18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Annahme</a:t>
            </a:r>
            <a:r>
              <a:rPr lang="en-GB" altLang="en-US" sz="18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GB" altLang="en-US" sz="18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im</a:t>
            </a:r>
            <a:r>
              <a:rPr lang="en-GB" altLang="en-US" sz="18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GB" altLang="en-US" sz="1800" b="1" dirty="0" err="1" smtClean="0">
                <a:solidFill>
                  <a:srgbClr val="0033CC"/>
                </a:solidFill>
                <a:latin typeface="Calibri" panose="020F0502020204030204" pitchFamily="34" charset="0"/>
              </a:rPr>
              <a:t>Längsschnittdesign</a:t>
            </a:r>
            <a:r>
              <a:rPr lang="en-GB" altLang="en-US" sz="1800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GB" altLang="en-US" sz="1800" b="1" dirty="0" err="1" smtClean="0">
                <a:solidFill>
                  <a:srgbClr val="0033CC"/>
                </a:solidFill>
                <a:latin typeface="Calibri" panose="020F0502020204030204" pitchFamily="34" charset="0"/>
              </a:rPr>
              <a:t>zur</a:t>
            </a:r>
            <a:r>
              <a:rPr lang="en-GB" altLang="en-US" sz="1800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GB" altLang="en-US" sz="1800" b="1" dirty="0" err="1" smtClean="0">
                <a:solidFill>
                  <a:srgbClr val="0033CC"/>
                </a:solidFill>
                <a:latin typeface="Calibri" panose="020F0502020204030204" pitchFamily="34" charset="0"/>
              </a:rPr>
              <a:t>Schätzung</a:t>
            </a:r>
            <a:r>
              <a:rPr lang="en-GB" altLang="en-US" sz="1800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 des </a:t>
            </a:r>
            <a:r>
              <a:rPr lang="en-GB" altLang="de-DE" sz="1800" b="1" dirty="0">
                <a:solidFill>
                  <a:srgbClr val="0033CC"/>
                </a:solidFill>
                <a:latin typeface="Calibri" panose="020F0502020204030204" pitchFamily="34" charset="0"/>
              </a:rPr>
              <a:t>Average Treatment Effect on the Treated (ATT</a:t>
            </a:r>
            <a:r>
              <a:rPr lang="en-GB" altLang="de-DE" sz="1800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)</a:t>
            </a:r>
            <a:r>
              <a:rPr lang="en-GB" altLang="en-US" sz="1800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:</a:t>
            </a:r>
            <a:endParaRPr lang="en-GB" altLang="en-US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" name="Objek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06104740"/>
              </p:ext>
            </p:extLst>
          </p:nvPr>
        </p:nvGraphicFramePr>
        <p:xfrm>
          <a:off x="762000" y="1981200"/>
          <a:ext cx="6400800" cy="295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1" name="Formel" r:id="rId3" imgW="3657600" imgH="1688760" progId="Equation.3">
                  <p:embed/>
                </p:oleObj>
              </mc:Choice>
              <mc:Fallback>
                <p:oleObj name="Formel" r:id="rId3" imgW="3657600" imgH="168876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81200"/>
                        <a:ext cx="6400800" cy="295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feld 17"/>
          <p:cNvSpPr txBox="1"/>
          <p:nvPr/>
        </p:nvSpPr>
        <p:spPr>
          <a:xfrm>
            <a:off x="685800" y="5248870"/>
            <a:ext cx="807720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Durch Einführung der Zeitdimension in Y ist es möglich, das beobachtete Outcome Y0 der </a:t>
            </a:r>
            <a:r>
              <a:rPr lang="de-DE" b="1" dirty="0">
                <a:solidFill>
                  <a:srgbClr val="FF0000"/>
                </a:solidFill>
                <a:latin typeface="Calibri" panose="020F0502020204030204" pitchFamily="34" charset="0"/>
              </a:rPr>
              <a:t>Treatment-Gruppe in t1 vor </a:t>
            </a:r>
            <a:r>
              <a:rPr lang="de-DE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Erfahrung des Treatment zu messen und als Schätzwert für das kontrafaktische Outcome Y0 in t2 zu verwenden</a:t>
            </a:r>
            <a:r>
              <a:rPr lang="de-DE" dirty="0" smtClean="0">
                <a:solidFill>
                  <a:srgbClr val="FF0000"/>
                </a:solidFill>
                <a:latin typeface="Calibri" panose="020F0502020204030204" pitchFamily="34" charset="0"/>
              </a:rPr>
              <a:t>.</a:t>
            </a:r>
            <a:endParaRPr lang="de-DE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3.3. Identifizierende Annahme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057400" y="6534150"/>
            <a:ext cx="5029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Der Vorher-Nachher-Schätzer</a:t>
            </a:r>
          </a:p>
        </p:txBody>
      </p:sp>
    </p:spTree>
    <p:extLst>
      <p:ext uri="{BB962C8B-B14F-4D97-AF65-F5344CB8AC3E}">
        <p14:creationId xmlns:p14="http://schemas.microsoft.com/office/powerpoint/2010/main" val="119368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3.4. Kritik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057400" y="6534150"/>
            <a:ext cx="5029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Der Vorher-Nachher-Schätzer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9750" y="1147763"/>
            <a:ext cx="770572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Aft>
                <a:spcPts val="2400"/>
              </a:spcAft>
            </a:pPr>
            <a:r>
              <a:rPr lang="de-DE" altLang="de-DE" sz="1800" u="sng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Spezifische Kritik am Vorher-Nachher-Schätzer:</a:t>
            </a:r>
            <a:endParaRPr lang="de-DE" altLang="de-DE" sz="1800" u="sng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25000"/>
              </a:lnSpc>
              <a:spcAft>
                <a:spcPts val="2400"/>
              </a:spcAft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+ </a:t>
            </a:r>
            <a:r>
              <a:rPr lang="de-DE" altLang="de-DE" sz="1800" b="1" dirty="0">
                <a:solidFill>
                  <a:srgbClr val="00B05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Elimination der fixen Individualeffekten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(= Elimination aller zeitkonstanten Variablen, die Scheinkorrelationen auslösen bzw. als vorgelagerte </a:t>
            </a: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Suppressorvariablen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zu Verzerrungen führen)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25000"/>
              </a:lnSpc>
              <a:spcAft>
                <a:spcPts val="2400"/>
              </a:spcAft>
              <a:buFontTx/>
              <a:buChar char="-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Verzerrungen durch </a:t>
            </a:r>
            <a:r>
              <a:rPr lang="de-DE" altLang="de-DE" sz="1800" b="1" dirty="0" err="1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History</a:t>
            </a:r>
            <a:r>
              <a:rPr lang="de-DE" altLang="de-DE" sz="1800" b="1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(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z.B. makroökonomische Bedingungen, die einen Effekt auf Y haben und sich zwischen t1 und t2 ändern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) und</a:t>
            </a:r>
            <a:r>
              <a:rPr lang="de-DE" altLang="de-DE" sz="1800" b="1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b="1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Reifung</a:t>
            </a:r>
            <a:r>
              <a:rPr lang="de-DE" altLang="de-DE" sz="1800" b="1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(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z.B. Änderung des Outcomes für eine Person auch ohne Treatment)</a:t>
            </a:r>
          </a:p>
          <a:p>
            <a:pPr eaLnBrk="1" hangingPunct="1">
              <a:lnSpc>
                <a:spcPct val="125000"/>
              </a:lnSpc>
              <a:spcAft>
                <a:spcPts val="2400"/>
              </a:spcAft>
              <a:buFontTx/>
              <a:buChar char="-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Verzerrungen durch </a:t>
            </a:r>
            <a:r>
              <a:rPr lang="de-DE" altLang="de-DE" sz="1800" b="1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Antizipationseffekten</a:t>
            </a:r>
            <a:r>
              <a:rPr lang="de-DE" altLang="de-DE" sz="18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(z.B. „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Ashenfelter‘s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Dip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“)</a:t>
            </a:r>
          </a:p>
        </p:txBody>
      </p:sp>
    </p:spTree>
    <p:extLst>
      <p:ext uri="{BB962C8B-B14F-4D97-AF65-F5344CB8AC3E}">
        <p14:creationId xmlns:p14="http://schemas.microsoft.com/office/powerpoint/2010/main" val="31941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9638"/>
            <a:ext cx="7772400" cy="2087562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(4) Der </a:t>
            </a:r>
            <a:r>
              <a:rPr lang="de-DE" altLang="de-DE" sz="3000" dirty="0" err="1" smtClean="0">
                <a:solidFill>
                  <a:schemeClr val="bg1"/>
                </a:solidFill>
                <a:latin typeface="Calibri" pitchFamily="34" charset="0"/>
              </a:rPr>
              <a:t>Difference</a:t>
            </a: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-in-</a:t>
            </a:r>
            <a:r>
              <a:rPr lang="de-DE" altLang="de-DE" sz="3000" dirty="0" err="1" smtClean="0">
                <a:solidFill>
                  <a:schemeClr val="bg1"/>
                </a:solidFill>
                <a:latin typeface="Calibri" pitchFamily="34" charset="0"/>
              </a:rPr>
              <a:t>differences</a:t>
            </a: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 (DID) Schätzer</a:t>
            </a:r>
          </a:p>
        </p:txBody>
      </p:sp>
      <p:sp>
        <p:nvSpPr>
          <p:cNvPr id="1536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057400" y="6534150"/>
            <a:ext cx="5029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(4) Der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Difference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-in-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differences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 (DID) Schätzer</a:t>
            </a:r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2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331" name="Group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952717"/>
              </p:ext>
            </p:extLst>
          </p:nvPr>
        </p:nvGraphicFramePr>
        <p:xfrm>
          <a:off x="914400" y="1600200"/>
          <a:ext cx="7010400" cy="2328863"/>
        </p:xfrm>
        <a:graphic>
          <a:graphicData uri="http://schemas.openxmlformats.org/drawingml/2006/table">
            <a:tbl>
              <a:tblPr/>
              <a:tblGrid>
                <a:gridCol w="2438400"/>
                <a:gridCol w="2235200"/>
                <a:gridCol w="2336800"/>
              </a:tblGrid>
              <a:tr h="723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t1</a:t>
                      </a:r>
                      <a:endParaRPr kumimoji="0" lang="de-DE" sz="18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t2</a:t>
                      </a:r>
                      <a:endParaRPr kumimoji="0" lang="de-DE" sz="18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3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D=0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(Kontroll-Gruppe)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  <a:r>
                        <a:rPr kumimoji="0" lang="de-DE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r>
                        <a:rPr kumimoji="0" lang="de-DE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  <a:r>
                        <a:rPr kumimoji="0" lang="de-DE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r>
                        <a:rPr kumimoji="0" lang="de-DE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1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 D=1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(Treatment-Gruppe)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  <a:r>
                        <a:rPr kumimoji="0" lang="de-DE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r>
                        <a:rPr kumimoji="0" lang="de-DE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  <a:r>
                        <a:rPr kumimoji="0" lang="de-DE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r>
                        <a:rPr kumimoji="0" lang="de-DE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701" name="Text Box 21"/>
          <p:cNvSpPr txBox="1">
            <a:spLocks noChangeArrowheads="1"/>
          </p:cNvSpPr>
          <p:nvPr/>
        </p:nvSpPr>
        <p:spPr bwMode="auto">
          <a:xfrm>
            <a:off x="762000" y="1035050"/>
            <a:ext cx="770572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DID: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Verwendung beider Gruppen als auch beider Zeitperioden</a:t>
            </a:r>
          </a:p>
        </p:txBody>
      </p:sp>
      <p:grpSp>
        <p:nvGrpSpPr>
          <p:cNvPr id="71702" name="Group 30"/>
          <p:cNvGrpSpPr>
            <a:grpSpLocks/>
          </p:cNvGrpSpPr>
          <p:nvPr/>
        </p:nvGrpSpPr>
        <p:grpSpPr bwMode="auto">
          <a:xfrm>
            <a:off x="685800" y="4402139"/>
            <a:ext cx="7620000" cy="1833563"/>
            <a:chOff x="432" y="2773"/>
            <a:chExt cx="4854" cy="1155"/>
          </a:xfrm>
        </p:grpSpPr>
        <p:sp>
          <p:nvSpPr>
            <p:cNvPr id="71704" name="Text Box 28"/>
            <p:cNvSpPr txBox="1">
              <a:spLocks noChangeArrowheads="1"/>
            </p:cNvSpPr>
            <p:nvPr/>
          </p:nvSpPr>
          <p:spPr bwMode="auto">
            <a:xfrm>
              <a:off x="432" y="3216"/>
              <a:ext cx="4854" cy="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25000"/>
                </a:spcBef>
              </a:pPr>
              <a:r>
                <a:rPr lang="de-DE" altLang="de-DE" sz="1800" u="sng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Idee:</a:t>
              </a: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 Der </a:t>
              </a:r>
              <a:r>
                <a:rPr lang="de-DE" altLang="de-DE" sz="1800" dirty="0" smtClean="0">
                  <a:latin typeface="Calibri" pitchFamily="34" charset="0"/>
                  <a:ea typeface="Calibri" pitchFamily="34" charset="0"/>
                  <a:cs typeface="Calibri" pitchFamily="34" charset="0"/>
                </a:rPr>
                <a:t>DID-Schätzer </a:t>
              </a: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bemisst den Kausaleffekts die zeitliche Veränderung der Outcome-Variablen der Treatment-Gruppe, die über die zeitliche Veränderung der Outcome-Variablen der Kontroll-Gruppe hinausgeht</a:t>
              </a:r>
            </a:p>
          </p:txBody>
        </p:sp>
        <p:graphicFrame>
          <p:nvGraphicFramePr>
            <p:cNvPr id="71705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1901185"/>
                </p:ext>
              </p:extLst>
            </p:nvPr>
          </p:nvGraphicFramePr>
          <p:xfrm>
            <a:off x="896" y="2773"/>
            <a:ext cx="3516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13" name="Formel" r:id="rId3" imgW="2628720" imgH="241200" progId="Equation.3">
                    <p:embed/>
                  </p:oleObj>
                </mc:Choice>
                <mc:Fallback>
                  <p:oleObj name="Formel" r:id="rId3" imgW="262872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6" y="2773"/>
                          <a:ext cx="3516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4.1. Zeitspezifisch beobachtete Outcomes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057400" y="6534150"/>
            <a:ext cx="5029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(4) Der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Difference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-in-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differences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 (DID) Schätzer</a:t>
            </a:r>
          </a:p>
        </p:txBody>
      </p:sp>
    </p:spTree>
    <p:extLst>
      <p:ext uri="{BB962C8B-B14F-4D97-AF65-F5344CB8AC3E}">
        <p14:creationId xmlns:p14="http://schemas.microsoft.com/office/powerpoint/2010/main" val="276555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77057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Grafische Darstellung:</a:t>
            </a:r>
          </a:p>
        </p:txBody>
      </p:sp>
      <p:sp>
        <p:nvSpPr>
          <p:cNvPr id="73732" name="Line 4"/>
          <p:cNvSpPr>
            <a:spLocks noChangeShapeType="1"/>
          </p:cNvSpPr>
          <p:nvPr/>
        </p:nvSpPr>
        <p:spPr bwMode="auto">
          <a:xfrm>
            <a:off x="1143000" y="54102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 flipV="1">
            <a:off x="1143000" y="19812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609600" y="1752600"/>
            <a:ext cx="457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Y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6858000" y="5334000"/>
            <a:ext cx="457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t</a:t>
            </a: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5029200" y="5486400"/>
            <a:ext cx="457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t2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2514600" y="5470525"/>
            <a:ext cx="457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t1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73738" name="Line 10"/>
          <p:cNvSpPr>
            <a:spLocks noChangeShapeType="1"/>
          </p:cNvSpPr>
          <p:nvPr/>
        </p:nvSpPr>
        <p:spPr bwMode="auto">
          <a:xfrm>
            <a:off x="2667000" y="5334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3739" name="Line 11"/>
          <p:cNvSpPr>
            <a:spLocks noChangeShapeType="1"/>
          </p:cNvSpPr>
          <p:nvPr/>
        </p:nvSpPr>
        <p:spPr bwMode="auto">
          <a:xfrm>
            <a:off x="5181600" y="5334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3740" name="Line 12"/>
          <p:cNvSpPr>
            <a:spLocks noChangeShapeType="1"/>
          </p:cNvSpPr>
          <p:nvPr/>
        </p:nvSpPr>
        <p:spPr bwMode="auto">
          <a:xfrm flipV="1">
            <a:off x="2667000" y="4648200"/>
            <a:ext cx="2514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3741" name="Line 13"/>
          <p:cNvSpPr>
            <a:spLocks noChangeShapeType="1"/>
          </p:cNvSpPr>
          <p:nvPr/>
        </p:nvSpPr>
        <p:spPr bwMode="auto">
          <a:xfrm flipV="1">
            <a:off x="2667000" y="2286000"/>
            <a:ext cx="2514600" cy="1409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6553200" y="4353580"/>
            <a:ext cx="2438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Kontrollgruppe (</a:t>
            </a:r>
            <a:r>
              <a:rPr lang="de-DE" altLang="de-DE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faktische Entwicklung </a:t>
            </a:r>
            <a:r>
              <a:rPr lang="de-DE" altLang="de-DE" sz="1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ohne Treatment)</a:t>
            </a:r>
            <a:endParaRPr lang="de-DE" altLang="de-DE" sz="1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73744" name="Line 16"/>
          <p:cNvSpPr>
            <a:spLocks noChangeShapeType="1"/>
          </p:cNvSpPr>
          <p:nvPr/>
        </p:nvSpPr>
        <p:spPr bwMode="auto">
          <a:xfrm flipV="1">
            <a:off x="2667000" y="3276600"/>
            <a:ext cx="2438400" cy="4191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6527800" y="2981980"/>
            <a:ext cx="2768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dirty="0" err="1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Treatmentgruppe</a:t>
            </a:r>
            <a:r>
              <a:rPr lang="de-DE" altLang="de-DE" sz="14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(</a:t>
            </a:r>
            <a:r>
              <a:rPr lang="de-DE" altLang="de-DE" sz="1400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hypothetische Entwicklung </a:t>
            </a:r>
            <a:r>
              <a:rPr lang="de-DE" altLang="de-DE" sz="14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ohne Treatment)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6553200" y="1937544"/>
            <a:ext cx="2209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Treatmentgruppe</a:t>
            </a:r>
            <a:r>
              <a:rPr lang="de-DE" altLang="de-DE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(faktische Entwicklung mit </a:t>
            </a:r>
            <a:r>
              <a:rPr lang="de-DE" altLang="de-DE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Treatment)</a:t>
            </a:r>
          </a:p>
        </p:txBody>
      </p:sp>
      <p:graphicFrame>
        <p:nvGraphicFramePr>
          <p:cNvPr id="5" name="Objek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36668964"/>
              </p:ext>
            </p:extLst>
          </p:nvPr>
        </p:nvGraphicFramePr>
        <p:xfrm>
          <a:off x="1311275" y="3352800"/>
          <a:ext cx="13557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4" name="Formel" r:id="rId3" imgW="774360" imgH="406080" progId="Equation.3">
                  <p:embed/>
                </p:oleObj>
              </mc:Choice>
              <mc:Fallback>
                <p:oleObj name="Formel" r:id="rId3" imgW="774360" imgH="4060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3352800"/>
                        <a:ext cx="135572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49628407"/>
              </p:ext>
            </p:extLst>
          </p:nvPr>
        </p:nvGraphicFramePr>
        <p:xfrm>
          <a:off x="5156200" y="1843554"/>
          <a:ext cx="13557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5" name="Formel" r:id="rId5" imgW="774360" imgH="406080" progId="Equation.3">
                  <p:embed/>
                </p:oleObj>
              </mc:Choice>
              <mc:Fallback>
                <p:oleObj name="Formel" r:id="rId5" imgW="774360" imgH="4060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1843554"/>
                        <a:ext cx="135572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05564707"/>
              </p:ext>
            </p:extLst>
          </p:nvPr>
        </p:nvGraphicFramePr>
        <p:xfrm>
          <a:off x="5146675" y="2844800"/>
          <a:ext cx="13557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6" name="Formel" r:id="rId7" imgW="774360" imgH="520560" progId="Equation.3">
                  <p:embed/>
                </p:oleObj>
              </mc:Choice>
              <mc:Fallback>
                <p:oleObj name="Formel" r:id="rId7" imgW="774360" imgH="52056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675" y="2844800"/>
                        <a:ext cx="135572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54044250"/>
              </p:ext>
            </p:extLst>
          </p:nvPr>
        </p:nvGraphicFramePr>
        <p:xfrm>
          <a:off x="1265238" y="4622800"/>
          <a:ext cx="13779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7" name="Formel" r:id="rId9" imgW="787320" imgH="406080" progId="Equation.3">
                  <p:embed/>
                </p:oleObj>
              </mc:Choice>
              <mc:Fallback>
                <p:oleObj name="Formel" r:id="rId9" imgW="787320" imgH="4060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4622800"/>
                        <a:ext cx="137795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81656712"/>
              </p:ext>
            </p:extLst>
          </p:nvPr>
        </p:nvGraphicFramePr>
        <p:xfrm>
          <a:off x="5110163" y="4394200"/>
          <a:ext cx="13779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8" name="Formel" r:id="rId11" imgW="787320" imgH="406080" progId="Equation.3">
                  <p:embed/>
                </p:oleObj>
              </mc:Choice>
              <mc:Fallback>
                <p:oleObj name="Formel" r:id="rId11" imgW="787320" imgH="4060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163" y="4394200"/>
                        <a:ext cx="137795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4.2. Grafische Darstellung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0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057400" y="6534150"/>
            <a:ext cx="5029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(4) Der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Difference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-in-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differences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 (DID) Schätzer</a:t>
            </a:r>
          </a:p>
        </p:txBody>
      </p:sp>
    </p:spTree>
    <p:extLst>
      <p:ext uri="{BB962C8B-B14F-4D97-AF65-F5344CB8AC3E}">
        <p14:creationId xmlns:p14="http://schemas.microsoft.com/office/powerpoint/2010/main" val="1236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30"/>
          <p:cNvGrpSpPr>
            <a:grpSpLocks/>
          </p:cNvGrpSpPr>
          <p:nvPr/>
        </p:nvGrpSpPr>
        <p:grpSpPr bwMode="auto">
          <a:xfrm>
            <a:off x="523875" y="1233489"/>
            <a:ext cx="7705725" cy="1833563"/>
            <a:chOff x="432" y="2773"/>
            <a:chExt cx="4854" cy="1155"/>
          </a:xfrm>
        </p:grpSpPr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32" y="3216"/>
              <a:ext cx="4854" cy="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25000"/>
                </a:spcBef>
              </a:pP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Idee: Der </a:t>
              </a:r>
              <a:r>
                <a:rPr lang="de-DE" altLang="de-DE" sz="1800" dirty="0" smtClean="0">
                  <a:latin typeface="Calibri" pitchFamily="34" charset="0"/>
                  <a:ea typeface="Calibri" pitchFamily="34" charset="0"/>
                  <a:cs typeface="Calibri" pitchFamily="34" charset="0"/>
                </a:rPr>
                <a:t>DID-Schätzer </a:t>
              </a: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bemisst den </a:t>
              </a:r>
              <a:r>
                <a:rPr lang="de-DE" altLang="de-DE" sz="1800" dirty="0" smtClean="0">
                  <a:latin typeface="Calibri" pitchFamily="34" charset="0"/>
                  <a:ea typeface="Calibri" pitchFamily="34" charset="0"/>
                  <a:cs typeface="Calibri" pitchFamily="34" charset="0"/>
                </a:rPr>
                <a:t>Kausaleffekt ATT als </a:t>
              </a: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die zeitliche Veränderung der Outcome-Variablen der Treatment-Gruppe, die über die zeitliche Veränderung der Outcome-Variablen der Kontroll-Gruppe hinausgeht</a:t>
              </a:r>
            </a:p>
          </p:txBody>
        </p:sp>
        <p:graphicFrame>
          <p:nvGraphicFramePr>
            <p:cNvPr id="28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9868903"/>
                </p:ext>
              </p:extLst>
            </p:nvPr>
          </p:nvGraphicFramePr>
          <p:xfrm>
            <a:off x="848" y="2773"/>
            <a:ext cx="3688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62" name="Formel" r:id="rId3" imgW="2628720" imgH="241200" progId="Equation.3">
                    <p:embed/>
                  </p:oleObj>
                </mc:Choice>
                <mc:Fallback>
                  <p:oleObj name="Formel" r:id="rId3" imgW="262872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8" y="2773"/>
                          <a:ext cx="3688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8"/>
          <p:cNvGrpSpPr>
            <a:grpSpLocks/>
          </p:cNvGrpSpPr>
          <p:nvPr/>
        </p:nvGrpSpPr>
        <p:grpSpPr bwMode="auto">
          <a:xfrm>
            <a:off x="576263" y="3797300"/>
            <a:ext cx="7739063" cy="2476500"/>
            <a:chOff x="363" y="614"/>
            <a:chExt cx="4875" cy="1560"/>
          </a:xfrm>
        </p:grpSpPr>
        <p:sp>
          <p:nvSpPr>
            <p:cNvPr id="30" name="Text Box 3"/>
            <p:cNvSpPr txBox="1">
              <a:spLocks noChangeArrowheads="1"/>
            </p:cNvSpPr>
            <p:nvPr/>
          </p:nvSpPr>
          <p:spPr bwMode="auto">
            <a:xfrm>
              <a:off x="384" y="614"/>
              <a:ext cx="485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25000"/>
                </a:spcBef>
              </a:pPr>
              <a:r>
                <a:rPr lang="de-DE" altLang="de-DE" sz="1800" b="1" dirty="0">
                  <a:solidFill>
                    <a:srgbClr val="0033CC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Zentrale Annahme</a:t>
              </a:r>
              <a:r>
                <a:rPr lang="de-DE" altLang="de-DE" sz="1800" b="1" dirty="0" smtClean="0">
                  <a:solidFill>
                    <a:srgbClr val="0033CC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: „</a:t>
              </a:r>
              <a:r>
                <a:rPr lang="de-DE" altLang="de-DE" sz="1800" b="1" dirty="0" err="1" smtClean="0">
                  <a:solidFill>
                    <a:srgbClr val="0033CC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common</a:t>
              </a:r>
              <a:r>
                <a:rPr lang="de-DE" altLang="de-DE" sz="1800" b="1" dirty="0" smtClean="0">
                  <a:solidFill>
                    <a:srgbClr val="0033CC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 </a:t>
              </a:r>
              <a:r>
                <a:rPr lang="de-DE" altLang="de-DE" sz="1800" b="1" dirty="0" err="1" smtClean="0">
                  <a:solidFill>
                    <a:srgbClr val="0033CC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baseline</a:t>
              </a:r>
              <a:r>
                <a:rPr lang="de-DE" altLang="de-DE" sz="1800" b="1" dirty="0" smtClean="0">
                  <a:solidFill>
                    <a:srgbClr val="0033CC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 </a:t>
              </a:r>
              <a:r>
                <a:rPr lang="de-DE" altLang="de-DE" sz="1800" b="1" dirty="0" err="1" smtClean="0">
                  <a:solidFill>
                    <a:srgbClr val="0033CC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trend</a:t>
              </a:r>
              <a:r>
                <a:rPr lang="de-DE" altLang="de-DE" sz="1800" b="1" dirty="0" smtClean="0">
                  <a:solidFill>
                    <a:srgbClr val="0033CC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“ </a:t>
              </a:r>
              <a:endParaRPr lang="de-DE" altLang="de-DE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endParaRPr>
            </a:p>
          </p:txBody>
        </p:sp>
        <p:graphicFrame>
          <p:nvGraphicFramePr>
            <p:cNvPr id="3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9735666"/>
                </p:ext>
              </p:extLst>
            </p:nvPr>
          </p:nvGraphicFramePr>
          <p:xfrm>
            <a:off x="363" y="1049"/>
            <a:ext cx="2975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63" name="Formel" r:id="rId5" imgW="2311200" imgH="419040" progId="Equation.3">
                    <p:embed/>
                  </p:oleObj>
                </mc:Choice>
                <mc:Fallback>
                  <p:oleObj name="Formel" r:id="rId5" imgW="231120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" y="1049"/>
                          <a:ext cx="2975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384" y="1680"/>
              <a:ext cx="4854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marL="285750" indent="-285750" eaLnBrk="1" hangingPunct="1">
                <a:lnSpc>
                  <a:spcPct val="125000"/>
                </a:lnSpc>
                <a:spcBef>
                  <a:spcPct val="25000"/>
                </a:spcBef>
                <a:buFont typeface="Wingdings" panose="05000000000000000000" pitchFamily="2" charset="2"/>
                <a:buChar char="Ø"/>
              </a:pP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  <a:sym typeface="Wingdings" pitchFamily="2" charset="2"/>
                </a:rPr>
                <a:t>Die durchschnittliche Outcome-Änderung im Zustand ohne Treatment ist identisch für Treatment- und Kontrollgruppe</a:t>
              </a: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 </a:t>
              </a:r>
            </a:p>
          </p:txBody>
        </p:sp>
      </p:grpSp>
      <p:sp>
        <p:nvSpPr>
          <p:cNvPr id="1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4.3. Identifizierende Annahme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057400" y="6534150"/>
            <a:ext cx="5029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(4) Der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Difference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-in-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differences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 (DID) Schätzer</a:t>
            </a:r>
          </a:p>
        </p:txBody>
      </p:sp>
    </p:spTree>
    <p:extLst>
      <p:ext uri="{BB962C8B-B14F-4D97-AF65-F5344CB8AC3E}">
        <p14:creationId xmlns:p14="http://schemas.microsoft.com/office/powerpoint/2010/main" val="422702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de-DE" altLang="de-DE" sz="3000" dirty="0" smtClean="0">
                <a:latin typeface="Calibri" pitchFamily="34" charset="0"/>
              </a:rPr>
              <a:t>Beispiel: Gebel/</a:t>
            </a:r>
            <a:r>
              <a:rPr lang="de-DE" altLang="de-DE" sz="3000" dirty="0" err="1" smtClean="0">
                <a:latin typeface="Calibri" pitchFamily="34" charset="0"/>
              </a:rPr>
              <a:t>Voßemer</a:t>
            </a:r>
            <a:r>
              <a:rPr lang="de-DE" altLang="de-DE" sz="3000" dirty="0" smtClean="0">
                <a:latin typeface="Calibri" pitchFamily="34" charset="0"/>
              </a:rPr>
              <a:t> (2014)</a:t>
            </a:r>
            <a:endParaRPr lang="de-DE" altLang="de-DE" sz="3000" dirty="0">
              <a:latin typeface="Calibri" pitchFamily="34" charset="0"/>
            </a:endParaRPr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664396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238750"/>
            <a:ext cx="7488331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057400" y="6534150"/>
            <a:ext cx="5029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(4) Der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Difference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-in-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differences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 (DID) Schätzer</a:t>
            </a:r>
          </a:p>
        </p:txBody>
      </p:sp>
    </p:spTree>
    <p:extLst>
      <p:ext uri="{BB962C8B-B14F-4D97-AF65-F5344CB8AC3E}">
        <p14:creationId xmlns:p14="http://schemas.microsoft.com/office/powerpoint/2010/main" val="336779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Motivation</a:t>
            </a: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Die Zeitdimension im kontrafaktischen Modell</a:t>
            </a: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Der Vorher-Nachher-Schätzer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Der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Difference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-in-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difference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(DID) Schätzer</a:t>
            </a: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Difference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-in-</a:t>
            </a: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difference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Propensity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Score </a:t>
            </a: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Matching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(DID-PSM)</a:t>
            </a: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Dynamik des Treatments I: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PSM kombiniert mit Event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History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Analysis</a:t>
            </a: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Dynamik des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Treatments II: Dynamic </a:t>
            </a: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Treaments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endParaRPr lang="de-DE" altLang="de-DE" sz="1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endParaRPr lang="en-GB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Outline</a:t>
            </a:r>
            <a:endParaRPr lang="de-DE" altLang="de-DE" sz="300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4340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534150"/>
            <a:ext cx="2895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t>Outline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75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de-DE" altLang="de-DE" sz="3000" dirty="0" smtClean="0">
                <a:latin typeface="Calibri" pitchFamily="34" charset="0"/>
              </a:rPr>
              <a:t>Beispiel: Gebel/</a:t>
            </a:r>
            <a:r>
              <a:rPr lang="de-DE" altLang="de-DE" sz="3000" dirty="0" err="1" smtClean="0">
                <a:latin typeface="Calibri" pitchFamily="34" charset="0"/>
              </a:rPr>
              <a:t>Voßemer</a:t>
            </a:r>
            <a:r>
              <a:rPr lang="de-DE" altLang="de-DE" sz="3000" dirty="0" smtClean="0">
                <a:latin typeface="Calibri" pitchFamily="34" charset="0"/>
              </a:rPr>
              <a:t> (2014)</a:t>
            </a:r>
            <a:endParaRPr lang="de-DE" altLang="de-DE" sz="3000" dirty="0">
              <a:latin typeface="Calibri" pitchFamily="34" charset="0"/>
            </a:endParaRPr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562600"/>
            <a:ext cx="6553200" cy="71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057400" y="6534150"/>
            <a:ext cx="5029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(4) Der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Difference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-in-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differences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 (DID) Schätzer</a:t>
            </a:r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545484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6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4.4. Kritik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057400" y="6534150"/>
            <a:ext cx="5029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(4) Der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Difference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-in-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differences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 (DID) Schätzer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8600" y="1066800"/>
            <a:ext cx="8915400" cy="5516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3525" indent="-263525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altLang="de-DE" sz="1800" u="sng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Spezifische Kritik am Differenz-von-Differenzen-Schätzer</a:t>
            </a:r>
            <a:endParaRPr lang="de-DE" altLang="de-DE" sz="1800" u="sng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+   </a:t>
            </a:r>
            <a:r>
              <a:rPr lang="de-DE" altLang="de-DE" sz="1800" b="1" dirty="0" smtClean="0">
                <a:solidFill>
                  <a:srgbClr val="00B05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Elimination der </a:t>
            </a:r>
            <a:r>
              <a:rPr lang="de-DE" altLang="de-DE" sz="1800" b="1" dirty="0">
                <a:solidFill>
                  <a:srgbClr val="00B05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fixen </a:t>
            </a:r>
            <a:r>
              <a:rPr lang="de-DE" altLang="de-DE" sz="1800" b="1" dirty="0" smtClean="0">
                <a:solidFill>
                  <a:srgbClr val="00B05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Individualeffekten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(= Elimination aller zeitkonstanten Variablen, die Scheinkorrelationen auslösen bzw. als antezedierende Suppressorvariable zu Verzerrungen führen)</a:t>
            </a: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+   </a:t>
            </a:r>
            <a:r>
              <a:rPr lang="de-DE" altLang="de-DE" sz="1800" b="1" dirty="0">
                <a:solidFill>
                  <a:srgbClr val="00B05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Elimination von </a:t>
            </a:r>
            <a:r>
              <a:rPr lang="de-DE" altLang="de-DE" sz="1800" b="1" dirty="0" err="1" smtClean="0">
                <a:solidFill>
                  <a:srgbClr val="00B05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History</a:t>
            </a:r>
            <a:r>
              <a:rPr lang="de-DE" altLang="de-DE" sz="1800" b="1" dirty="0" smtClean="0">
                <a:solidFill>
                  <a:srgbClr val="00B05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und Reifung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,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welche das Outcome der Treatment- und der Kontroll-Gruppe in gleicher Weise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beeinflussen</a:t>
            </a: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Verbleibende Verzerrung,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falls Treatment- und Kontroll-Gruppe </a:t>
            </a:r>
            <a:r>
              <a:rPr lang="de-DE" altLang="de-DE" sz="1800" b="1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unterschiedlich </a:t>
            </a:r>
            <a:r>
              <a:rPr lang="de-DE" altLang="de-DE" sz="1800" b="1" dirty="0" err="1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History</a:t>
            </a:r>
            <a:r>
              <a:rPr lang="de-DE" altLang="de-DE" sz="1800" b="1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und </a:t>
            </a:r>
            <a:r>
              <a:rPr lang="de-DE" altLang="de-DE" sz="1800" b="1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Reifung </a:t>
            </a:r>
            <a:r>
              <a:rPr lang="de-DE" altLang="de-DE" sz="1800" b="1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erfahren oder unterschiedlich darauf reagieren</a:t>
            </a: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Verzerrungen durch </a:t>
            </a:r>
            <a:r>
              <a:rPr lang="de-DE" altLang="de-DE" sz="1800" b="1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Antizipationseffekten</a:t>
            </a:r>
            <a:r>
              <a:rPr lang="de-DE" altLang="de-DE" sz="18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(z.B. „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Ashenfelter‘s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Dip“)</a:t>
            </a:r>
          </a:p>
          <a:p>
            <a:pPr marL="0" indent="0" eaLnBrk="1" hangingPunct="1">
              <a:lnSpc>
                <a:spcPct val="125000"/>
              </a:lnSpc>
              <a:spcBef>
                <a:spcPts val="1200"/>
              </a:spcBef>
              <a:spcAft>
                <a:spcPts val="600"/>
              </a:spcAft>
            </a:pPr>
            <a:r>
              <a:rPr lang="de-DE" altLang="de-DE" sz="1800" u="sng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Lösung </a:t>
            </a:r>
            <a:r>
              <a:rPr lang="de-DE" altLang="de-DE" sz="1800" u="sng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1: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Verbesserte Gruppenanpassung durch Kombination der DID-Logik mit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Propensity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Score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Matching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 eaLnBrk="1" hangingPunct="1">
              <a:lnSpc>
                <a:spcPct val="125000"/>
              </a:lnSpc>
              <a:spcAft>
                <a:spcPts val="600"/>
              </a:spcAft>
            </a:pPr>
            <a:r>
              <a:rPr lang="de-DE" altLang="de-DE" sz="1800" u="sng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Lösung </a:t>
            </a:r>
            <a:r>
              <a:rPr lang="de-DE" altLang="de-DE" sz="1800" u="sng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2: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Nutzung weiterer Outcome-Messungen vor dem Treatment, um Unterschiede in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Pre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-Treatment Trends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von Y zu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erfassen und um Antizipationseffekte zu entdecken</a:t>
            </a:r>
          </a:p>
        </p:txBody>
      </p:sp>
    </p:spTree>
    <p:extLst>
      <p:ext uri="{BB962C8B-B14F-4D97-AF65-F5344CB8AC3E}">
        <p14:creationId xmlns:p14="http://schemas.microsoft.com/office/powerpoint/2010/main" val="29314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ext Box 2"/>
          <p:cNvSpPr txBox="1">
            <a:spLocks noChangeArrowheads="1"/>
          </p:cNvSpPr>
          <p:nvPr/>
        </p:nvSpPr>
        <p:spPr bwMode="auto">
          <a:xfrm>
            <a:off x="609600" y="1066800"/>
            <a:ext cx="7705725" cy="278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Aft>
                <a:spcPts val="2400"/>
              </a:spcAft>
            </a:pPr>
            <a:r>
              <a:rPr lang="de-DE" altLang="de-DE" sz="1800" u="sng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Mögliche Lösungen:</a:t>
            </a:r>
            <a:endParaRPr lang="de-DE" altLang="de-DE" sz="1800" u="sng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285750" indent="-285750" eaLnBrk="1" hangingPunct="1">
              <a:lnSpc>
                <a:spcPct val="125000"/>
              </a:lnSpc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Nutzung weiterer Outcome-Messungen vor dem Treatment, um Unterschiede in </a:t>
            </a: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Pre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-Treatment Trends der </a:t>
            </a: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Outcomevariable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zu erfassen und um Antizipationseffekte zu entdecken</a:t>
            </a:r>
          </a:p>
          <a:p>
            <a:pPr marL="285750" indent="-285750" eaLnBrk="1" hangingPunct="1">
              <a:lnSpc>
                <a:spcPct val="125000"/>
              </a:lnSpc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Verbesserte Gruppenanpassung durch Kombination der DID-Logik mit Propensity Score Matching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4.4. Kritik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057400" y="6534150"/>
            <a:ext cx="5029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(4) Der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Difference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-in-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differences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 (DID) Schätzer</a:t>
            </a:r>
          </a:p>
        </p:txBody>
      </p:sp>
    </p:spTree>
    <p:extLst>
      <p:ext uri="{BB962C8B-B14F-4D97-AF65-F5344CB8AC3E}">
        <p14:creationId xmlns:p14="http://schemas.microsoft.com/office/powerpoint/2010/main" val="1776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9638"/>
            <a:ext cx="7772400" cy="2087562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(V) </a:t>
            </a:r>
            <a:r>
              <a:rPr lang="de-DE" altLang="de-DE" sz="3000" dirty="0" err="1" smtClean="0">
                <a:solidFill>
                  <a:schemeClr val="bg1"/>
                </a:solidFill>
                <a:latin typeface="Calibri" pitchFamily="34" charset="0"/>
              </a:rPr>
              <a:t>Difference</a:t>
            </a: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-in-</a:t>
            </a:r>
            <a:r>
              <a:rPr lang="de-DE" altLang="de-DE" sz="3000" dirty="0" err="1" smtClean="0">
                <a:solidFill>
                  <a:schemeClr val="bg1"/>
                </a:solidFill>
                <a:latin typeface="Calibri" pitchFamily="34" charset="0"/>
              </a:rPr>
              <a:t>difference</a:t>
            </a: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altLang="de-DE" sz="3000" dirty="0" err="1">
                <a:solidFill>
                  <a:schemeClr val="bg1"/>
                </a:solidFill>
                <a:latin typeface="Calibri" pitchFamily="34" charset="0"/>
              </a:rPr>
              <a:t>Propensity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 Score </a:t>
            </a:r>
            <a:r>
              <a:rPr lang="de-DE" altLang="de-DE" sz="3000" dirty="0" err="1">
                <a:solidFill>
                  <a:schemeClr val="bg1"/>
                </a:solidFill>
                <a:latin typeface="Calibri" pitchFamily="34" charset="0"/>
              </a:rPr>
              <a:t>Matching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 (DID-PSM</a:t>
            </a: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)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36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057400" y="6534150"/>
            <a:ext cx="5029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(5)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Difference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-in-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difference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Propensity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 Score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Matching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 (DID-PSM)</a:t>
            </a:r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3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Text Box 2"/>
          <p:cNvSpPr txBox="1">
            <a:spLocks noChangeArrowheads="1"/>
          </p:cNvSpPr>
          <p:nvPr/>
        </p:nvSpPr>
        <p:spPr bwMode="auto">
          <a:xfrm>
            <a:off x="609600" y="1143000"/>
            <a:ext cx="770572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 b="1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PSM-DID</a:t>
            </a: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: Kombination von </a:t>
            </a:r>
            <a:r>
              <a:rPr lang="de-DE" altLang="de-DE" sz="1800" b="1" dirty="0" err="1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PSMatching</a:t>
            </a: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und DID</a:t>
            </a:r>
          </a:p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 u="sng" dirty="0">
                <a:latin typeface="Calibri" pitchFamily="34" charset="0"/>
                <a:ea typeface="Calibri" pitchFamily="34" charset="0"/>
                <a:cs typeface="Calibri" pitchFamily="34" charset="0"/>
              </a:rPr>
              <a:t>Idee: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Der PSM-DID-Schätzer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bemisst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als Kausaleffekt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die zeitliche Veränderung der Outcome-Variablen der Treatment-Gruppe, die über die zeitliche Veränderung der Outcome-Variablen der durch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Matching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konstruierten Kontroll-Gruppe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hinausgeht.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 u="sng" dirty="0">
                <a:latin typeface="Calibri" pitchFamily="34" charset="0"/>
                <a:ea typeface="Calibri" pitchFamily="34" charset="0"/>
                <a:cs typeface="Calibri" pitchFamily="34" charset="0"/>
              </a:rPr>
              <a:t>Anwendungsbeispiel: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GB" sz="1800" dirty="0" smtClean="0">
                <a:latin typeface="Calibri" panose="020F0502020204030204" pitchFamily="34" charset="0"/>
              </a:rPr>
              <a:t>Gebel</a:t>
            </a:r>
            <a:r>
              <a:rPr lang="en-GB" sz="1800" dirty="0">
                <a:latin typeface="Calibri" panose="020F0502020204030204" pitchFamily="34" charset="0"/>
              </a:rPr>
              <a:t>, </a:t>
            </a:r>
            <a:r>
              <a:rPr lang="en-GB" sz="1800" dirty="0" smtClean="0">
                <a:latin typeface="Calibri" panose="020F0502020204030204" pitchFamily="34" charset="0"/>
              </a:rPr>
              <a:t>M. and J. </a:t>
            </a:r>
            <a:r>
              <a:rPr lang="en-GB" sz="1800" dirty="0" err="1">
                <a:latin typeface="Calibri" panose="020F0502020204030204" pitchFamily="34" charset="0"/>
              </a:rPr>
              <a:t>Voßemer</a:t>
            </a:r>
            <a:r>
              <a:rPr lang="en-GB" sz="1800" dirty="0">
                <a:latin typeface="Calibri" panose="020F0502020204030204" pitchFamily="34" charset="0"/>
              </a:rPr>
              <a:t>. 2014. The impact of employment transitions on health in Germany. A </a:t>
            </a:r>
            <a:r>
              <a:rPr lang="en-GB" sz="1800" dirty="0" smtClean="0">
                <a:latin typeface="Calibri" panose="020F0502020204030204" pitchFamily="34" charset="0"/>
              </a:rPr>
              <a:t>difference-in-differences </a:t>
            </a:r>
            <a:r>
              <a:rPr lang="en-GB" sz="1800" dirty="0">
                <a:latin typeface="Calibri" panose="020F0502020204030204" pitchFamily="34" charset="0"/>
              </a:rPr>
              <a:t>propensity score matching approach. </a:t>
            </a:r>
            <a:r>
              <a:rPr lang="en-GB" sz="1800" i="1" dirty="0">
                <a:latin typeface="Calibri" panose="020F0502020204030204" pitchFamily="34" charset="0"/>
              </a:rPr>
              <a:t>Social Science &amp; Medicine</a:t>
            </a:r>
            <a:r>
              <a:rPr lang="en-GB" sz="1800" dirty="0">
                <a:latin typeface="Calibri" panose="020F0502020204030204" pitchFamily="34" charset="0"/>
              </a:rPr>
              <a:t>, 108:128–136.</a:t>
            </a:r>
            <a:endParaRPr lang="de-DE" sz="18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057400" y="6534150"/>
            <a:ext cx="5029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(5)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Difference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-in-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difference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Propensity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 Score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Matching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 (DID-PSM)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5.1. Grundidee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3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Text Box 3"/>
          <p:cNvSpPr txBox="1">
            <a:spLocks noChangeArrowheads="1"/>
          </p:cNvSpPr>
          <p:nvPr/>
        </p:nvSpPr>
        <p:spPr bwMode="auto">
          <a:xfrm>
            <a:off x="609600" y="1095375"/>
            <a:ext cx="7705725" cy="41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indent="0"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 u="sng" dirty="0">
                <a:latin typeface="Calibri" pitchFamily="34" charset="0"/>
                <a:ea typeface="Calibri" pitchFamily="34" charset="0"/>
                <a:cs typeface="Calibri" pitchFamily="34" charset="0"/>
              </a:rPr>
              <a:t>Z</a:t>
            </a:r>
            <a:r>
              <a:rPr lang="de-DE" altLang="de-DE" sz="1800" u="sng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entrale Annahme: </a:t>
            </a:r>
            <a:endParaRPr lang="de-DE" altLang="de-DE" sz="1800" u="sng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grpSp>
        <p:nvGrpSpPr>
          <p:cNvPr id="236550" name="Group 6"/>
          <p:cNvGrpSpPr>
            <a:grpSpLocks/>
          </p:cNvGrpSpPr>
          <p:nvPr/>
        </p:nvGrpSpPr>
        <p:grpSpPr bwMode="auto">
          <a:xfrm>
            <a:off x="838200" y="1828800"/>
            <a:ext cx="7696200" cy="2720975"/>
            <a:chOff x="480" y="1982"/>
            <a:chExt cx="4848" cy="1714"/>
          </a:xfrm>
        </p:grpSpPr>
        <p:graphicFrame>
          <p:nvGraphicFramePr>
            <p:cNvPr id="7680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6119817"/>
                </p:ext>
              </p:extLst>
            </p:nvPr>
          </p:nvGraphicFramePr>
          <p:xfrm>
            <a:off x="623" y="1982"/>
            <a:ext cx="3383" cy="8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27" name="Formel" r:id="rId3" imgW="2628720" imgH="685800" progId="Equation.3">
                    <p:embed/>
                  </p:oleObj>
                </mc:Choice>
                <mc:Fallback>
                  <p:oleObj name="Formel" r:id="rId3" imgW="2628720" imgH="685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3" y="1982"/>
                          <a:ext cx="3383" cy="8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07" name="Text Box 5"/>
            <p:cNvSpPr txBox="1">
              <a:spLocks noChangeArrowheads="1"/>
            </p:cNvSpPr>
            <p:nvPr/>
          </p:nvSpPr>
          <p:spPr bwMode="auto">
            <a:xfrm>
              <a:off x="480" y="2990"/>
              <a:ext cx="4848" cy="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75000"/>
                </a:spcBef>
                <a:buFont typeface="Wingdings" pitchFamily="2" charset="2"/>
                <a:buNone/>
              </a:pPr>
              <a:r>
                <a:rPr lang="de-DE" altLang="de-DE" sz="1800">
                  <a:latin typeface="Calibri" pitchFamily="34" charset="0"/>
                  <a:ea typeface="Calibri" pitchFamily="34" charset="0"/>
                  <a:cs typeface="Calibri" pitchFamily="34" charset="0"/>
                  <a:sym typeface="Wingdings" pitchFamily="2" charset="2"/>
                </a:rPr>
                <a:t>Die durchschnittliche Outcome-Änderung im Zustand ohne Treatment ist identisch für Treatment- und Kontrollgruppe</a:t>
              </a:r>
              <a:r>
                <a:rPr lang="de-DE" altLang="de-DE" sz="1800">
                  <a:latin typeface="Calibri" pitchFamily="34" charset="0"/>
                  <a:ea typeface="Calibri" pitchFamily="34" charset="0"/>
                  <a:cs typeface="Calibri" pitchFamily="34" charset="0"/>
                </a:rPr>
                <a:t> konditional auf die beobachtbaren Kontrollvariablen X</a:t>
              </a:r>
            </a:p>
          </p:txBody>
        </p:sp>
      </p:grpSp>
      <p:sp>
        <p:nvSpPr>
          <p:cNvPr id="8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057400" y="6534150"/>
            <a:ext cx="5029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(5)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Difference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-in-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difference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Propensity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 Score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Matching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 (DID-PSM)</a:t>
            </a:r>
          </a:p>
        </p:txBody>
      </p:sp>
      <p:sp>
        <p:nvSpPr>
          <p:cNvPr id="11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5.2. Identifizierende Annahme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77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609600" y="1143000"/>
            <a:ext cx="770572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Unter Gültigkeit der Annahmen lässt sich der ATT identifizieren als:</a:t>
            </a:r>
          </a:p>
        </p:txBody>
      </p:sp>
      <p:graphicFrame>
        <p:nvGraphicFramePr>
          <p:cNvPr id="778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940015"/>
              </p:ext>
            </p:extLst>
          </p:nvPr>
        </p:nvGraphicFramePr>
        <p:xfrm>
          <a:off x="685800" y="1676400"/>
          <a:ext cx="6907212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1" name="Formel" r:id="rId3" imgW="3073320" imgH="482400" progId="Equation.3">
                  <p:embed/>
                </p:oleObj>
              </mc:Choice>
              <mc:Fallback>
                <p:oleObj name="Formel" r:id="rId3" imgW="3073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76400"/>
                        <a:ext cx="6907212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685800" y="2832100"/>
            <a:ext cx="7705725" cy="311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75000"/>
              </a:spcBef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w: Gewichte</a:t>
            </a:r>
          </a:p>
          <a:p>
            <a:pPr algn="just" eaLnBrk="1" hangingPunct="1">
              <a:lnSpc>
                <a:spcPct val="125000"/>
              </a:lnSpc>
              <a:spcBef>
                <a:spcPct val="75000"/>
              </a:spcBef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i: Index für Treatment-Gruppe (T)</a:t>
            </a:r>
          </a:p>
          <a:p>
            <a:pPr algn="just" eaLnBrk="1" hangingPunct="1">
              <a:lnSpc>
                <a:spcPct val="125000"/>
              </a:lnSpc>
              <a:spcBef>
                <a:spcPct val="75000"/>
              </a:spcBef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j: Index für Kontroll-Gruppe (C)</a:t>
            </a:r>
          </a:p>
          <a:p>
            <a:pPr marL="285750" indent="-285750" eaLnBrk="1" hangingPunct="1">
              <a:lnSpc>
                <a:spcPct val="125000"/>
              </a:lnSpc>
              <a:spcBef>
                <a:spcPct val="75000"/>
              </a:spcBef>
              <a:buFont typeface="Wingdings" panose="05000000000000000000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Verwendung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der beobachteten Outcome-Änderung (im Kontroll-Status) der durch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Matching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generierten Kontrollgruppe als Proxy für die hypothetische Outcome-Änderung für die Treatment-Gruppe im Kontrollstatus (, d.h. wenn das Treatment nicht stattgefunden hätte)</a:t>
            </a:r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057400" y="6534150"/>
            <a:ext cx="5029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(5)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Difference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-in-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difference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Propensity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 Score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Matching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 (DID-PSM)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5.3. Schätzformel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de-DE" altLang="de-DE" sz="3000" dirty="0" smtClean="0">
                <a:latin typeface="Calibri" pitchFamily="34" charset="0"/>
              </a:rPr>
              <a:t>Beispiel: Gebel/</a:t>
            </a:r>
            <a:r>
              <a:rPr lang="de-DE" altLang="de-DE" sz="3000" dirty="0" err="1" smtClean="0">
                <a:latin typeface="Calibri" pitchFamily="34" charset="0"/>
              </a:rPr>
              <a:t>Voßemer</a:t>
            </a:r>
            <a:r>
              <a:rPr lang="de-DE" altLang="de-DE" sz="3000" dirty="0" smtClean="0">
                <a:latin typeface="Calibri" pitchFamily="34" charset="0"/>
              </a:rPr>
              <a:t> (2014)</a:t>
            </a:r>
            <a:endParaRPr lang="de-DE" altLang="de-DE" sz="3000" dirty="0">
              <a:latin typeface="Calibri" pitchFamily="34" charset="0"/>
            </a:endParaRPr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382000" cy="46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81000" y="59436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anose="020F0502020204030204" pitchFamily="34" charset="0"/>
              </a:rPr>
              <a:t>… und viele weitere Kontrollvariablen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057400" y="6534150"/>
            <a:ext cx="5029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(5)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Difference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-in-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difference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Propensity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 Score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Matching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 (DID-PSM)</a:t>
            </a:r>
          </a:p>
        </p:txBody>
      </p:sp>
    </p:spTree>
    <p:extLst>
      <p:ext uri="{BB962C8B-B14F-4D97-AF65-F5344CB8AC3E}">
        <p14:creationId xmlns:p14="http://schemas.microsoft.com/office/powerpoint/2010/main" val="22657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de-DE" altLang="de-DE" sz="3000" dirty="0" smtClean="0">
                <a:latin typeface="Calibri" pitchFamily="34" charset="0"/>
              </a:rPr>
              <a:t>Beispiel: Gebel/</a:t>
            </a:r>
            <a:r>
              <a:rPr lang="de-DE" altLang="de-DE" sz="3000" dirty="0" err="1" smtClean="0">
                <a:latin typeface="Calibri" pitchFamily="34" charset="0"/>
              </a:rPr>
              <a:t>Voßemer</a:t>
            </a:r>
            <a:r>
              <a:rPr lang="de-DE" altLang="de-DE" sz="3000" dirty="0" smtClean="0">
                <a:latin typeface="Calibri" pitchFamily="34" charset="0"/>
              </a:rPr>
              <a:t> (2014)</a:t>
            </a:r>
            <a:endParaRPr lang="de-DE" altLang="de-DE" sz="3000" dirty="0">
              <a:latin typeface="Calibri" pitchFamily="34" charset="0"/>
            </a:endParaRPr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8360833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057400" y="6534150"/>
            <a:ext cx="5029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(5)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Difference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-in-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difference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Propensity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 Score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Matching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 (DID-PSM)</a:t>
            </a:r>
          </a:p>
        </p:txBody>
      </p:sp>
    </p:spTree>
    <p:extLst>
      <p:ext uri="{BB962C8B-B14F-4D97-AF65-F5344CB8AC3E}">
        <p14:creationId xmlns:p14="http://schemas.microsoft.com/office/powerpoint/2010/main" val="282590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9638"/>
            <a:ext cx="7772400" cy="2087562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(VI) Dynamik 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des Treatments I: PSM kombiniert mit Event </a:t>
            </a:r>
            <a:r>
              <a:rPr lang="de-DE" altLang="de-DE" sz="3000" dirty="0" err="1">
                <a:solidFill>
                  <a:schemeClr val="bg1"/>
                </a:solidFill>
                <a:latin typeface="Calibri" pitchFamily="34" charset="0"/>
              </a:rPr>
              <a:t>History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Analysis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36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057400" y="6534150"/>
            <a:ext cx="5029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(6) PSM kombiniert mit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mit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 Event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History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 Analysis</a:t>
            </a:r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00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9638"/>
            <a:ext cx="7772400" cy="2087562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(1) Motivation</a:t>
            </a:r>
          </a:p>
        </p:txBody>
      </p:sp>
      <p:sp>
        <p:nvSpPr>
          <p:cNvPr id="1536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Motivation</a:t>
            </a:r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02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0" y="303847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3033713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457200" y="1066800"/>
            <a:ext cx="770572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2563" indent="-182563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75000"/>
              </a:spcBef>
            </a:pP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Dynamisches PSM kombiniert mit Event </a:t>
            </a:r>
            <a:r>
              <a:rPr lang="de-DE" altLang="de-DE" sz="1800" b="1" dirty="0" err="1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History</a:t>
            </a: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Analysis (</a:t>
            </a:r>
            <a:r>
              <a:rPr lang="de-DE" altLang="de-DE" sz="1800" b="1" dirty="0" err="1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Sianesi</a:t>
            </a: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2004)</a:t>
            </a:r>
          </a:p>
          <a:p>
            <a:pPr marL="285750" indent="-285750" algn="just" eaLnBrk="1" hangingPunct="1">
              <a:lnSpc>
                <a:spcPct val="125000"/>
              </a:lnSpc>
              <a:spcBef>
                <a:spcPct val="75000"/>
              </a:spcBef>
              <a:buFont typeface="Wingdings" panose="05000000000000000000" pitchFamily="2" charset="2"/>
              <a:buChar char="ü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Zeitliche Lagerung des ersten Treatments wird beachtet („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timing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of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events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“), z.B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. können Arbeitslose zu unterschiedlichen Zeitpunkten einem Programm beitreten</a:t>
            </a:r>
          </a:p>
          <a:p>
            <a:pPr marL="285750" indent="-285750" algn="just" eaLnBrk="1" hangingPunct="1">
              <a:lnSpc>
                <a:spcPct val="125000"/>
              </a:lnSpc>
              <a:spcBef>
                <a:spcPct val="75000"/>
              </a:spcBef>
              <a:buFont typeface="Wingdings" panose="05000000000000000000" pitchFamily="2" charset="2"/>
              <a:buChar char="ü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Vergleich von Personen, die das Treatment zum Zeitpunkt t erfahren mit den Personen, die bis zum Zeitpunkt t noch kein Treatment erfahren haben (auch wenn letztere noch später ein Treatment erfahren können)</a:t>
            </a:r>
          </a:p>
          <a:p>
            <a:pPr marL="285750" indent="-285750" algn="just" eaLnBrk="1" hangingPunct="1">
              <a:lnSpc>
                <a:spcPct val="125000"/>
              </a:lnSpc>
              <a:spcBef>
                <a:spcPct val="75000"/>
              </a:spcBef>
              <a:buFont typeface="Wingdings" panose="05000000000000000000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Schätzung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des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Propensity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Scores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mit einem </a:t>
            </a: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Duration Model</a:t>
            </a:r>
            <a:r>
              <a:rPr lang="de-DE" altLang="de-DE" sz="1800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(Ereignisdatenanalyse)</a:t>
            </a:r>
          </a:p>
          <a:p>
            <a:pPr marL="285750" indent="-285750" algn="just" eaLnBrk="1" hangingPunct="1">
              <a:lnSpc>
                <a:spcPct val="125000"/>
              </a:lnSpc>
              <a:spcBef>
                <a:spcPct val="75000"/>
              </a:spcBef>
              <a:buFont typeface="Wingdings" panose="05000000000000000000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Geschätzter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Kausaleffekt ATT misst den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Outcomeeffekt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für diejenigen, die das Treatment in der Gelegenheit t nutzen verglichen mit denjenigen, die weiterhin im Ausgangstatus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verbleiben</a:t>
            </a:r>
          </a:p>
          <a:p>
            <a:pPr marL="285750" indent="-285750" algn="just" eaLnBrk="1" hangingPunct="1">
              <a:lnSpc>
                <a:spcPct val="125000"/>
              </a:lnSpc>
              <a:spcBef>
                <a:spcPct val="75000"/>
              </a:spcBef>
              <a:buFont typeface="Wingdings" panose="05000000000000000000" pitchFamily="2" charset="2"/>
              <a:buChar char="Ø"/>
            </a:pPr>
            <a:r>
              <a:rPr lang="de-DE" altLang="de-DE" sz="1800" b="1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ACHTUNG: Löst nicht das Problem von </a:t>
            </a:r>
            <a:r>
              <a:rPr lang="de-DE" altLang="de-DE" sz="1800" b="1" dirty="0" err="1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selection</a:t>
            </a:r>
            <a:r>
              <a:rPr lang="de-DE" altLang="de-DE" sz="1800" b="1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on </a:t>
            </a:r>
            <a:r>
              <a:rPr lang="de-DE" altLang="de-DE" sz="1800" b="1" dirty="0" err="1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unobservables</a:t>
            </a:r>
            <a:endParaRPr lang="de-DE" altLang="de-DE" sz="1800" b="1" dirty="0">
              <a:solidFill>
                <a:srgbClr val="FF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6. 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PSM kombiniert mit Event </a:t>
            </a:r>
            <a:r>
              <a:rPr lang="de-DE" altLang="de-DE" sz="3000" dirty="0" err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History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Analysis</a:t>
            </a:r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057400" y="6534150"/>
            <a:ext cx="5029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(6) PSM kombiniert mit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mit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 Event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History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109212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9638"/>
            <a:ext cx="7772400" cy="2087562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(VII) Dynamik 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des Treatments </a:t>
            </a: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II: Dynamic 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T</a:t>
            </a: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reatments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36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057400" y="6534150"/>
            <a:ext cx="5029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(7) Dynamic Treatments</a:t>
            </a:r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0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0" y="303847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3033713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457200" y="1212850"/>
            <a:ext cx="7705725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Lechner (2004, 2006): Dynamic Average Treatment </a:t>
            </a:r>
            <a:r>
              <a:rPr lang="de-DE" altLang="de-DE" sz="1800" b="1" dirty="0" err="1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Effects</a:t>
            </a:r>
            <a:endParaRPr lang="de-DE" altLang="de-DE" sz="1800" b="1" dirty="0">
              <a:solidFill>
                <a:srgbClr val="0033CC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285750" indent="-285750" algn="just" eaLnBrk="1" hangingPunct="1">
              <a:lnSpc>
                <a:spcPct val="125000"/>
              </a:lnSpc>
              <a:spcBef>
                <a:spcPct val="50000"/>
              </a:spcBef>
              <a:buFont typeface="Symbol" panose="05050102010706020507" pitchFamily="18" charset="2"/>
              <a:buChar char="-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Zeitliche Sequenz von Treatments wird beachtet</a:t>
            </a:r>
          </a:p>
          <a:p>
            <a:pPr marL="285750" indent="-285750" algn="just" eaLnBrk="1" hangingPunct="1">
              <a:lnSpc>
                <a:spcPct val="125000"/>
              </a:lnSpc>
              <a:spcBef>
                <a:spcPct val="50000"/>
              </a:spcBef>
              <a:buFont typeface="Symbol" panose="05050102010706020507" pitchFamily="18" charset="2"/>
              <a:buChar char="-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Teilnehmer können wiederholt Treatments erfahren zu unterschiedlichen Zeitpunkten</a:t>
            </a:r>
          </a:p>
          <a:p>
            <a:pPr marL="285750" indent="-285750" algn="just" eaLnBrk="1" hangingPunct="1">
              <a:lnSpc>
                <a:spcPct val="125000"/>
              </a:lnSpc>
              <a:spcBef>
                <a:spcPct val="50000"/>
              </a:spcBef>
              <a:buFont typeface="Symbol" panose="05050102010706020507" pitchFamily="18" charset="2"/>
              <a:buChar char="-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Selektion in spätere Treatments kann auf Basis der Ergebnisse früherer Treatments erfolgen</a:t>
            </a:r>
          </a:p>
          <a:p>
            <a:pPr marL="285750" indent="-285750" algn="just" eaLnBrk="1" hangingPunct="1">
              <a:lnSpc>
                <a:spcPct val="125000"/>
              </a:lnSpc>
              <a:spcBef>
                <a:spcPct val="50000"/>
              </a:spcBef>
              <a:buFont typeface="Symbol" panose="05050102010706020507" pitchFamily="18" charset="2"/>
              <a:buChar char="-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Dekomposition in statische (multiple)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treatment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Modelle, wenn Selektionsprozesse nicht durch frühere Ergebnisse beeinflusst werden</a:t>
            </a:r>
          </a:p>
          <a:p>
            <a:pPr marL="285750" indent="-285750" algn="just" eaLnBrk="1" hangingPunct="1">
              <a:lnSpc>
                <a:spcPct val="125000"/>
              </a:lnSpc>
              <a:spcBef>
                <a:spcPct val="50000"/>
              </a:spcBef>
              <a:buFont typeface="Symbol" panose="05050102010706020507" pitchFamily="18" charset="2"/>
              <a:buChar char="-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Notation und Implementierung sehr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komplex</a:t>
            </a:r>
          </a:p>
          <a:p>
            <a:pPr marL="285750" indent="-285750" algn="just" eaLnBrk="1" hangingPunct="1">
              <a:lnSpc>
                <a:spcPct val="125000"/>
              </a:lnSpc>
              <a:spcBef>
                <a:spcPct val="50000"/>
              </a:spcBef>
              <a:buFont typeface="Symbol" panose="05050102010706020507" pitchFamily="18" charset="2"/>
              <a:buChar char="-"/>
            </a:pPr>
            <a:r>
              <a:rPr lang="de-DE" altLang="de-DE" sz="1800" b="1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ACHTUNG: Löst nicht das Problem von </a:t>
            </a:r>
            <a:r>
              <a:rPr lang="de-DE" altLang="de-DE" sz="1800" b="1" dirty="0" err="1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selection</a:t>
            </a:r>
            <a:r>
              <a:rPr lang="de-DE" altLang="de-DE" sz="1800" b="1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on </a:t>
            </a:r>
            <a:r>
              <a:rPr lang="de-DE" altLang="de-DE" sz="1800" b="1" dirty="0" err="1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unobservables</a:t>
            </a:r>
            <a:endParaRPr lang="de-DE" altLang="de-DE" sz="1800" b="1" dirty="0">
              <a:solidFill>
                <a:srgbClr val="FF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285750" indent="-285750" algn="just" eaLnBrk="1" hangingPunct="1">
              <a:lnSpc>
                <a:spcPct val="125000"/>
              </a:lnSpc>
              <a:spcBef>
                <a:spcPct val="50000"/>
              </a:spcBef>
              <a:buFont typeface="Symbol" panose="05050102010706020507" pitchFamily="18" charset="2"/>
              <a:buChar char="-"/>
            </a:pP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7. Dynamic 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Treatments</a:t>
            </a:r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057400" y="6534150"/>
            <a:ext cx="5029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(7) Dynamic Treatments</a:t>
            </a:r>
          </a:p>
        </p:txBody>
      </p:sp>
    </p:spTree>
    <p:extLst>
      <p:ext uri="{BB962C8B-B14F-4D97-AF65-F5344CB8AC3E}">
        <p14:creationId xmlns:p14="http://schemas.microsoft.com/office/powerpoint/2010/main" val="44639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533400" y="2041525"/>
            <a:ext cx="3124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Querschnittsdaten</a:t>
            </a: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5486400" y="2041525"/>
            <a:ext cx="3124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Längsschnittdaten</a:t>
            </a:r>
          </a:p>
        </p:txBody>
      </p:sp>
      <p:sp>
        <p:nvSpPr>
          <p:cNvPr id="5126" name="Text Box 7"/>
          <p:cNvSpPr txBox="1">
            <a:spLocks noChangeArrowheads="1"/>
          </p:cNvSpPr>
          <p:nvPr/>
        </p:nvSpPr>
        <p:spPr bwMode="auto">
          <a:xfrm>
            <a:off x="0" y="4302125"/>
            <a:ext cx="1219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600">
                <a:latin typeface="Calibri" pitchFamily="34" charset="0"/>
                <a:ea typeface="Calibri" pitchFamily="34" charset="0"/>
                <a:cs typeface="Calibri" pitchFamily="34" charset="0"/>
              </a:rPr>
              <a:t>Regression</a:t>
            </a:r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1295400" y="4302125"/>
            <a:ext cx="1066800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16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Matching</a:t>
            </a:r>
          </a:p>
        </p:txBody>
      </p:sp>
      <p:sp>
        <p:nvSpPr>
          <p:cNvPr id="5128" name="Text Box 9"/>
          <p:cNvSpPr txBox="1">
            <a:spLocks noChangeArrowheads="1"/>
          </p:cNvSpPr>
          <p:nvPr/>
        </p:nvSpPr>
        <p:spPr bwMode="auto">
          <a:xfrm>
            <a:off x="2590800" y="4302125"/>
            <a:ext cx="5334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IV</a:t>
            </a:r>
          </a:p>
        </p:txBody>
      </p:sp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200400" y="4316413"/>
            <a:ext cx="1905000" cy="712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1600">
                <a:latin typeface="Calibri" pitchFamily="34" charset="0"/>
                <a:ea typeface="Calibri" pitchFamily="34" charset="0"/>
                <a:cs typeface="Calibri" pitchFamily="34" charset="0"/>
              </a:rPr>
              <a:t>Treatment effect</a:t>
            </a:r>
          </a:p>
          <a:p>
            <a:pPr algn="ctr" eaLnBrk="1" hangingPunct="1">
              <a:spcBef>
                <a:spcPct val="50000"/>
              </a:spcBef>
            </a:pPr>
            <a:r>
              <a:rPr lang="de-DE" altLang="de-DE" sz="1600">
                <a:latin typeface="Calibri" pitchFamily="34" charset="0"/>
                <a:ea typeface="Calibri" pitchFamily="34" charset="0"/>
                <a:cs typeface="Calibri" pitchFamily="34" charset="0"/>
              </a:rPr>
              <a:t>selection model</a:t>
            </a:r>
          </a:p>
        </p:txBody>
      </p:sp>
      <p:sp>
        <p:nvSpPr>
          <p:cNvPr id="5130" name="Text Box 11"/>
          <p:cNvSpPr txBox="1">
            <a:spLocks noChangeArrowheads="1"/>
          </p:cNvSpPr>
          <p:nvPr/>
        </p:nvSpPr>
        <p:spPr bwMode="auto">
          <a:xfrm>
            <a:off x="5181600" y="3505200"/>
            <a:ext cx="1981200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Vorher-Nachher Schätzer (FE)</a:t>
            </a:r>
          </a:p>
        </p:txBody>
      </p:sp>
      <p:sp>
        <p:nvSpPr>
          <p:cNvPr id="5131" name="Text Box 12"/>
          <p:cNvSpPr txBox="1">
            <a:spLocks noChangeArrowheads="1"/>
          </p:cNvSpPr>
          <p:nvPr/>
        </p:nvSpPr>
        <p:spPr bwMode="auto">
          <a:xfrm>
            <a:off x="7391400" y="3505200"/>
            <a:ext cx="1676400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16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Diff-in-Diff</a:t>
            </a:r>
          </a:p>
        </p:txBody>
      </p:sp>
      <p:sp>
        <p:nvSpPr>
          <p:cNvPr id="5132" name="Text Box 13"/>
          <p:cNvSpPr txBox="1">
            <a:spLocks noChangeArrowheads="1"/>
          </p:cNvSpPr>
          <p:nvPr/>
        </p:nvSpPr>
        <p:spPr bwMode="auto">
          <a:xfrm>
            <a:off x="2667000" y="1219200"/>
            <a:ext cx="36576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Nicht-experimentelle Daten</a:t>
            </a:r>
          </a:p>
        </p:txBody>
      </p:sp>
      <p:sp>
        <p:nvSpPr>
          <p:cNvPr id="5133" name="Text Box 14"/>
          <p:cNvSpPr txBox="1">
            <a:spLocks noChangeArrowheads="1"/>
          </p:cNvSpPr>
          <p:nvPr/>
        </p:nvSpPr>
        <p:spPr bwMode="auto">
          <a:xfrm>
            <a:off x="381000" y="2819400"/>
            <a:ext cx="1524000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Selection on observables</a:t>
            </a:r>
          </a:p>
        </p:txBody>
      </p:sp>
      <p:sp>
        <p:nvSpPr>
          <p:cNvPr id="5134" name="Text Box 15"/>
          <p:cNvSpPr txBox="1">
            <a:spLocks noChangeArrowheads="1"/>
          </p:cNvSpPr>
          <p:nvPr/>
        </p:nvSpPr>
        <p:spPr bwMode="auto">
          <a:xfrm>
            <a:off x="2514600" y="2819400"/>
            <a:ext cx="1524000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Selection on unobservables</a:t>
            </a:r>
          </a:p>
        </p:txBody>
      </p:sp>
      <p:sp>
        <p:nvSpPr>
          <p:cNvPr id="5135" name="Line 16"/>
          <p:cNvSpPr>
            <a:spLocks noChangeShapeType="1"/>
          </p:cNvSpPr>
          <p:nvPr/>
        </p:nvSpPr>
        <p:spPr bwMode="auto">
          <a:xfrm flipH="1">
            <a:off x="1905000" y="1600200"/>
            <a:ext cx="2286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5136" name="Line 17"/>
          <p:cNvSpPr>
            <a:spLocks noChangeShapeType="1"/>
          </p:cNvSpPr>
          <p:nvPr/>
        </p:nvSpPr>
        <p:spPr bwMode="auto">
          <a:xfrm>
            <a:off x="4267200" y="16002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5137" name="Line 18"/>
          <p:cNvSpPr>
            <a:spLocks noChangeShapeType="1"/>
          </p:cNvSpPr>
          <p:nvPr/>
        </p:nvSpPr>
        <p:spPr bwMode="auto">
          <a:xfrm flipH="1">
            <a:off x="914400" y="24384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5138" name="Line 19"/>
          <p:cNvSpPr>
            <a:spLocks noChangeShapeType="1"/>
          </p:cNvSpPr>
          <p:nvPr/>
        </p:nvSpPr>
        <p:spPr bwMode="auto">
          <a:xfrm>
            <a:off x="1752600" y="2438400"/>
            <a:ext cx="1371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5139" name="Line 20"/>
          <p:cNvSpPr>
            <a:spLocks noChangeShapeType="1"/>
          </p:cNvSpPr>
          <p:nvPr/>
        </p:nvSpPr>
        <p:spPr bwMode="auto">
          <a:xfrm flipH="1">
            <a:off x="533400" y="34290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5140" name="Line 21"/>
          <p:cNvSpPr>
            <a:spLocks noChangeShapeType="1"/>
          </p:cNvSpPr>
          <p:nvPr/>
        </p:nvSpPr>
        <p:spPr bwMode="auto">
          <a:xfrm>
            <a:off x="1066800" y="3429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5141" name="Line 22"/>
          <p:cNvSpPr>
            <a:spLocks noChangeShapeType="1"/>
          </p:cNvSpPr>
          <p:nvPr/>
        </p:nvSpPr>
        <p:spPr bwMode="auto">
          <a:xfrm flipH="1">
            <a:off x="2895600" y="3429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5142" name="Line 23"/>
          <p:cNvSpPr>
            <a:spLocks noChangeShapeType="1"/>
          </p:cNvSpPr>
          <p:nvPr/>
        </p:nvSpPr>
        <p:spPr bwMode="auto">
          <a:xfrm>
            <a:off x="3276600" y="34290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5143" name="Line 24"/>
          <p:cNvSpPr>
            <a:spLocks noChangeShapeType="1"/>
          </p:cNvSpPr>
          <p:nvPr/>
        </p:nvSpPr>
        <p:spPr bwMode="auto">
          <a:xfrm flipH="1">
            <a:off x="6172200" y="2362200"/>
            <a:ext cx="838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5144" name="Line 25"/>
          <p:cNvSpPr>
            <a:spLocks noChangeShapeType="1"/>
          </p:cNvSpPr>
          <p:nvPr/>
        </p:nvSpPr>
        <p:spPr bwMode="auto">
          <a:xfrm>
            <a:off x="7010400" y="2362200"/>
            <a:ext cx="1219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cxnSp>
        <p:nvCxnSpPr>
          <p:cNvPr id="5145" name="AutoShape 26"/>
          <p:cNvCxnSpPr>
            <a:cxnSpLocks noChangeShapeType="1"/>
            <a:stCxn id="5127" idx="2"/>
          </p:cNvCxnSpPr>
          <p:nvPr/>
        </p:nvCxnSpPr>
        <p:spPr bwMode="auto">
          <a:xfrm rot="16200000" flipH="1">
            <a:off x="4114800" y="2362200"/>
            <a:ext cx="1676400" cy="6248400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46" name="Line 27"/>
          <p:cNvSpPr>
            <a:spLocks noChangeShapeType="1"/>
          </p:cNvSpPr>
          <p:nvPr/>
        </p:nvSpPr>
        <p:spPr bwMode="auto">
          <a:xfrm flipV="1">
            <a:off x="8077200" y="3886200"/>
            <a:ext cx="0" cy="2438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5147" name="Text Box 28"/>
          <p:cNvSpPr txBox="1">
            <a:spLocks noChangeArrowheads="1"/>
          </p:cNvSpPr>
          <p:nvPr/>
        </p:nvSpPr>
        <p:spPr bwMode="auto">
          <a:xfrm>
            <a:off x="4267200" y="5943600"/>
            <a:ext cx="2438400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6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Diff-in-Diff PS Matching</a:t>
            </a:r>
          </a:p>
        </p:txBody>
      </p:sp>
      <p:sp>
        <p:nvSpPr>
          <p:cNvPr id="29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Motivation</a:t>
            </a: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1. Motivation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1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2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9638"/>
            <a:ext cx="7772400" cy="2087562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(2) Die Zeitdimension im kontrafaktischen Modell</a:t>
            </a:r>
          </a:p>
        </p:txBody>
      </p:sp>
      <p:sp>
        <p:nvSpPr>
          <p:cNvPr id="1536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057400" y="6534150"/>
            <a:ext cx="5029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Die Zeitdimension im kontrafaktischen Modell</a:t>
            </a:r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374113"/>
              </p:ext>
            </p:extLst>
          </p:nvPr>
        </p:nvGraphicFramePr>
        <p:xfrm>
          <a:off x="1143000" y="2220911"/>
          <a:ext cx="6783388" cy="3013613"/>
        </p:xfrm>
        <a:graphic>
          <a:graphicData uri="http://schemas.openxmlformats.org/drawingml/2006/table">
            <a:tbl>
              <a:tblPr/>
              <a:tblGrid>
                <a:gridCol w="2260600"/>
                <a:gridCol w="2262188"/>
                <a:gridCol w="2260600"/>
              </a:tblGrid>
              <a:tr h="9610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E(Y</a:t>
                      </a:r>
                      <a:r>
                        <a:rPr kumimoji="0" lang="de-DE" altLang="de-DE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kumimoji="0" lang="de-DE" altLang="de-DE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E(Y</a:t>
                      </a:r>
                      <a:r>
                        <a:rPr kumimoji="0" lang="de-DE" altLang="de-DE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kumimoji="0" lang="de-DE" altLang="de-DE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624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D=0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E(Y</a:t>
                      </a:r>
                      <a:r>
                        <a:rPr kumimoji="0" lang="de-DE" altLang="de-DE" sz="18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de-DE" altLang="de-D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|D=0)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Faktisch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=beobachtbar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1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E(Y</a:t>
                      </a:r>
                      <a:r>
                        <a:rPr kumimoji="0" lang="de-DE" altLang="de-DE" sz="1800" b="0" i="1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de-DE" altLang="de-DE" sz="1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|D=0)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(Kontrafaktisch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kumimoji="0" lang="de-DE" altLang="de-DE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unbeobachtar</a:t>
                      </a: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10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D=1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1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E(Y</a:t>
                      </a:r>
                      <a:r>
                        <a:rPr kumimoji="0" lang="de-DE" altLang="de-DE" sz="1800" b="0" i="1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de-DE" altLang="de-DE" sz="1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|D=1)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(Kontrafaktisch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kumimoji="0" lang="de-DE" altLang="de-DE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unbeobachtbar</a:t>
                      </a: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E(Y</a:t>
                      </a:r>
                      <a:r>
                        <a:rPr kumimoji="0" lang="de-DE" altLang="de-DE" sz="18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de-DE" altLang="de-D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|D=1)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Faktisch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=beobachtbar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533400" y="1120170"/>
            <a:ext cx="7705725" cy="41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err="1" smtClean="0">
                <a:latin typeface="Calibri" pitchFamily="34" charset="0"/>
              </a:rPr>
              <a:t>Kontrafaktisches</a:t>
            </a:r>
            <a:r>
              <a:rPr lang="en-GB" altLang="en-US" sz="1800" dirty="0" smtClean="0">
                <a:latin typeface="Calibri" pitchFamily="34" charset="0"/>
              </a:rPr>
              <a:t> Modell</a:t>
            </a:r>
            <a:endParaRPr lang="en-GB" altLang="en-US" sz="1800" dirty="0">
              <a:latin typeface="Calibri" pitchFamily="34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2.1. Kontrafaktisches Modell</a:t>
            </a: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057400" y="6534150"/>
            <a:ext cx="5029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Die Zeitdimension im kontrafaktischen Modell</a:t>
            </a:r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56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14" name="Group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424743"/>
              </p:ext>
            </p:extLst>
          </p:nvPr>
        </p:nvGraphicFramePr>
        <p:xfrm>
          <a:off x="228600" y="1752600"/>
          <a:ext cx="8686800" cy="4421309"/>
        </p:xfrm>
        <a:graphic>
          <a:graphicData uri="http://schemas.openxmlformats.org/drawingml/2006/table">
            <a:tbl>
              <a:tblPr/>
              <a:tblGrid>
                <a:gridCol w="2894922"/>
                <a:gridCol w="2896956"/>
                <a:gridCol w="2894922"/>
              </a:tblGrid>
              <a:tr h="175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r>
                        <a:rPr kumimoji="0" lang="de-DE" altLang="de-DE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kumimoji="0" lang="de-DE" altLang="de-DE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</a:t>
                      </a:r>
                      <a:endParaRPr kumimoji="0" lang="de-DE" alt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(Zufriedenheit, die man im Zustand als Unverheirateter hat/hätte)</a:t>
                      </a:r>
                      <a:endParaRPr kumimoji="0" lang="de-DE" altLang="de-DE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r>
                        <a:rPr kumimoji="0" lang="de-DE" altLang="de-DE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kumimoji="0" lang="de-DE" altLang="de-DE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(Zufriedenheit, die man im Zustand als Verheirateter hat/hätte)</a:t>
                      </a:r>
                      <a:endParaRPr kumimoji="0" lang="de-DE" altLang="de-DE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2907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kumimoji="0" lang="de-DE" altLang="de-DE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=0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(Unverheiratet)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Faktisch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=beobachtbar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(„Wie zufrieden ein Unverheirateter ist, im Zustand unverheiratet zu sein“)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(kontrafaktisch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kumimoji="0" lang="de-DE" altLang="de-DE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unbeobachtar</a:t>
                      </a: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(„Wie zufrieden ein Unverheirateter wäre, wenn er verheiratet wäre“)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88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kumimoji="0" lang="de-DE" altLang="de-DE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=1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(Verheiratet)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(kontrafaktisch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kumimoji="0" lang="de-DE" altLang="de-DE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unbeobachtbar</a:t>
                      </a: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(„Wie zufrieden ein Verheirateter wäre, wenn er unverheiratet wäre“)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Faktisch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=beobachtbar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(„Wie zufrieden ein Verheirateter ist, im Zustand verheiratet zu sein“)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28600" y="1104900"/>
            <a:ext cx="7999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de-DE" altLang="de-DE" i="1" u="sng" dirty="0" smtClean="0">
                <a:latin typeface="Calibri" panose="020F0502020204030204" pitchFamily="34" charset="0"/>
              </a:rPr>
              <a:t>Beispiel: Effekt der Heirat auf die Zufriedenheit:</a:t>
            </a:r>
            <a:endParaRPr lang="de-DE" altLang="de-DE" i="1" u="sng" baseline="30000" dirty="0">
              <a:latin typeface="Calibri" panose="020F050202020403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2.1. Kontrafaktisches Modell</a:t>
            </a: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057400" y="6534150"/>
            <a:ext cx="5029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Die Zeitdimension im kontrafaktischen Modell</a:t>
            </a:r>
          </a:p>
        </p:txBody>
      </p:sp>
      <p:sp>
        <p:nvSpPr>
          <p:cNvPr id="12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39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539750" y="838200"/>
            <a:ext cx="77057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graphicFrame>
        <p:nvGraphicFramePr>
          <p:cNvPr id="65540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91498063"/>
              </p:ext>
            </p:extLst>
          </p:nvPr>
        </p:nvGraphicFramePr>
        <p:xfrm>
          <a:off x="3581400" y="1828800"/>
          <a:ext cx="153511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2" name="Formel" r:id="rId3" imgW="812520" imgH="241200" progId="Equation.3">
                  <p:embed/>
                </p:oleObj>
              </mc:Choice>
              <mc:Fallback>
                <p:oleObj name="Formel" r:id="rId3" imgW="8125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828800"/>
                        <a:ext cx="1535113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41" name="Group 7"/>
          <p:cNvGrpSpPr>
            <a:grpSpLocks/>
          </p:cNvGrpSpPr>
          <p:nvPr/>
        </p:nvGrpSpPr>
        <p:grpSpPr bwMode="auto">
          <a:xfrm>
            <a:off x="609600" y="3473452"/>
            <a:ext cx="7467600" cy="690563"/>
            <a:chOff x="384" y="1728"/>
            <a:chExt cx="4704" cy="435"/>
          </a:xfrm>
        </p:grpSpPr>
        <p:sp>
          <p:nvSpPr>
            <p:cNvPr id="65548" name="Line 8"/>
            <p:cNvSpPr>
              <a:spLocks noChangeShapeType="1"/>
            </p:cNvSpPr>
            <p:nvPr/>
          </p:nvSpPr>
          <p:spPr bwMode="auto">
            <a:xfrm>
              <a:off x="2448" y="17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Caladea" panose="02040503050406030204" pitchFamily="18" charset="0"/>
              </a:endParaRPr>
            </a:p>
          </p:txBody>
        </p:sp>
        <p:sp>
          <p:nvSpPr>
            <p:cNvPr id="65549" name="Line 9"/>
            <p:cNvSpPr>
              <a:spLocks noChangeShapeType="1"/>
            </p:cNvSpPr>
            <p:nvPr/>
          </p:nvSpPr>
          <p:spPr bwMode="auto">
            <a:xfrm>
              <a:off x="3888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Caladea" panose="02040503050406030204" pitchFamily="18" charset="0"/>
              </a:endParaRPr>
            </a:p>
          </p:txBody>
        </p:sp>
        <p:sp>
          <p:nvSpPr>
            <p:cNvPr id="65550" name="Text Box 10"/>
            <p:cNvSpPr txBox="1">
              <a:spLocks noChangeArrowheads="1"/>
            </p:cNvSpPr>
            <p:nvPr/>
          </p:nvSpPr>
          <p:spPr bwMode="auto">
            <a:xfrm>
              <a:off x="1008" y="1930"/>
              <a:ext cx="2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de-DE" altLang="de-DE" sz="1800" dirty="0" smtClean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t1</a:t>
              </a:r>
              <a:endParaRPr lang="de-DE" alt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552" name="Text Box 12"/>
            <p:cNvSpPr txBox="1">
              <a:spLocks noChangeArrowheads="1"/>
            </p:cNvSpPr>
            <p:nvPr/>
          </p:nvSpPr>
          <p:spPr bwMode="auto">
            <a:xfrm>
              <a:off x="3792" y="1872"/>
              <a:ext cx="2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de-DE" altLang="de-DE" sz="1800" dirty="0" smtClean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t2</a:t>
              </a:r>
              <a:endParaRPr lang="de-DE" alt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553" name="Line 13"/>
            <p:cNvSpPr>
              <a:spLocks noChangeShapeType="1"/>
            </p:cNvSpPr>
            <p:nvPr/>
          </p:nvSpPr>
          <p:spPr bwMode="auto">
            <a:xfrm>
              <a:off x="384" y="1786"/>
              <a:ext cx="47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Caladea" panose="02040503050406030204" pitchFamily="18" charset="0"/>
              </a:endParaRPr>
            </a:p>
          </p:txBody>
        </p:sp>
        <p:sp>
          <p:nvSpPr>
            <p:cNvPr id="65554" name="Line 14"/>
            <p:cNvSpPr>
              <a:spLocks noChangeShapeType="1"/>
            </p:cNvSpPr>
            <p:nvPr/>
          </p:nvSpPr>
          <p:spPr bwMode="auto">
            <a:xfrm>
              <a:off x="1104" y="17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Caladea" panose="02040503050406030204" pitchFamily="18" charset="0"/>
              </a:endParaRPr>
            </a:p>
          </p:txBody>
        </p:sp>
      </p:grpSp>
      <p:sp>
        <p:nvSpPr>
          <p:cNvPr id="65542" name="Text Box 15"/>
          <p:cNvSpPr txBox="1">
            <a:spLocks noChangeArrowheads="1"/>
          </p:cNvSpPr>
          <p:nvPr/>
        </p:nvSpPr>
        <p:spPr bwMode="auto">
          <a:xfrm>
            <a:off x="539750" y="1069975"/>
            <a:ext cx="770572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Annahme: </a:t>
            </a:r>
            <a:r>
              <a:rPr lang="de-DE" altLang="de-DE" sz="1800" b="1" dirty="0" err="1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Unaffected</a:t>
            </a: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b="1" dirty="0" err="1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Period</a:t>
            </a: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b="1" dirty="0" err="1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Sampled</a:t>
            </a: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(UPS)</a:t>
            </a:r>
          </a:p>
          <a:p>
            <a:pPr eaLnBrk="1" hangingPunct="1">
              <a:lnSpc>
                <a:spcPct val="125000"/>
              </a:lnSpc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Es existiert eine Periode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t1, 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in der das Treatment keinen Effekt aufweist</a:t>
            </a:r>
          </a:p>
        </p:txBody>
      </p:sp>
      <p:graphicFrame>
        <p:nvGraphicFramePr>
          <p:cNvPr id="65543" name="Object 1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28705995"/>
              </p:ext>
            </p:extLst>
          </p:nvPr>
        </p:nvGraphicFramePr>
        <p:xfrm>
          <a:off x="685800" y="4308475"/>
          <a:ext cx="622617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3" name="Formel" r:id="rId5" imgW="4356000" imgH="761760" progId="Equation.3">
                  <p:embed/>
                </p:oleObj>
              </mc:Choice>
              <mc:Fallback>
                <p:oleObj name="Formel" r:id="rId5" imgW="435600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308475"/>
                        <a:ext cx="6226175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4" name="Text Box 17"/>
          <p:cNvSpPr txBox="1">
            <a:spLocks noChangeArrowheads="1"/>
          </p:cNvSpPr>
          <p:nvPr/>
        </p:nvSpPr>
        <p:spPr bwMode="auto">
          <a:xfrm>
            <a:off x="3200400" y="312420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1600" dirty="0">
                <a:latin typeface="Calibri" pitchFamily="34" charset="0"/>
                <a:ea typeface="Calibri" pitchFamily="34" charset="0"/>
                <a:cs typeface="Calibri" pitchFamily="34" charset="0"/>
              </a:rPr>
              <a:t>Treatment </a:t>
            </a:r>
            <a:r>
              <a:rPr lang="de-DE" altLang="de-DE" sz="1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</a:t>
            </a:r>
            <a:endParaRPr lang="de-DE" altLang="de-DE" sz="16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graphicFrame>
        <p:nvGraphicFramePr>
          <p:cNvPr id="6554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986958"/>
              </p:ext>
            </p:extLst>
          </p:nvPr>
        </p:nvGraphicFramePr>
        <p:xfrm>
          <a:off x="4089400" y="5791200"/>
          <a:ext cx="11969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4" name="Formel" r:id="rId7" imgW="583920" imgH="241200" progId="Equation.3">
                  <p:embed/>
                </p:oleObj>
              </mc:Choice>
              <mc:Fallback>
                <p:oleObj name="Formel" r:id="rId7" imgW="583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5791200"/>
                        <a:ext cx="11969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6" name="Text Box 19"/>
          <p:cNvSpPr txBox="1">
            <a:spLocks noChangeArrowheads="1"/>
          </p:cNvSpPr>
          <p:nvPr/>
        </p:nvSpPr>
        <p:spPr bwMode="auto">
          <a:xfrm>
            <a:off x="609600" y="5791200"/>
            <a:ext cx="32004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Individueller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Kausaleffekt in t2: 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2.2. Die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Zeitdimension</a:t>
            </a: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im</a:t>
            </a: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kontrafaktischen</a:t>
            </a: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Modell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533400" y="1828800"/>
            <a:ext cx="3200400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Individueller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Kausaleffekt in t1: 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3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057400" y="6534150"/>
            <a:ext cx="5029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Die Zeitdimension im kontrafaktischen Modell</a:t>
            </a:r>
          </a:p>
        </p:txBody>
      </p:sp>
      <p:sp>
        <p:nvSpPr>
          <p:cNvPr id="24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65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131205"/>
              </p:ext>
            </p:extLst>
          </p:nvPr>
        </p:nvGraphicFramePr>
        <p:xfrm>
          <a:off x="1117600" y="5224463"/>
          <a:ext cx="650081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2" name="Formel" r:id="rId3" imgW="3327120" imgH="419040" progId="Equation.3">
                  <p:embed/>
                </p:oleObj>
              </mc:Choice>
              <mc:Fallback>
                <p:oleObj name="Formel" r:id="rId3" imgW="3327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5224463"/>
                        <a:ext cx="6500813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609600" y="990600"/>
            <a:ext cx="770572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Folgende Outcomes können beobachtet werden:</a:t>
            </a:r>
          </a:p>
        </p:txBody>
      </p:sp>
      <p:graphicFrame>
        <p:nvGraphicFramePr>
          <p:cNvPr id="212997" name="Group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567185"/>
              </p:ext>
            </p:extLst>
          </p:nvPr>
        </p:nvGraphicFramePr>
        <p:xfrm>
          <a:off x="762000" y="1524000"/>
          <a:ext cx="7164388" cy="3321051"/>
        </p:xfrm>
        <a:graphic>
          <a:graphicData uri="http://schemas.openxmlformats.org/drawingml/2006/table">
            <a:tbl>
              <a:tblPr/>
              <a:tblGrid>
                <a:gridCol w="2387600"/>
                <a:gridCol w="2389188"/>
                <a:gridCol w="2387600"/>
              </a:tblGrid>
              <a:tr h="1106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t1</a:t>
                      </a:r>
                      <a:endParaRPr kumimoji="0" lang="de-DE" sz="18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t2</a:t>
                      </a:r>
                      <a:endParaRPr kumimoji="0" lang="de-DE" sz="18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8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D=0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(Kontroll-Gruppe)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  <a:r>
                        <a:rPr kumimoji="0" lang="de-DE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r>
                        <a:rPr kumimoji="0" lang="de-DE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  <a:r>
                        <a:rPr kumimoji="0" lang="de-DE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r>
                        <a:rPr kumimoji="0" lang="de-DE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6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 D=1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(Treatment-Gruppe)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  <a:r>
                        <a:rPr kumimoji="0" lang="de-DE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r>
                        <a:rPr kumimoji="0" lang="de-DE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  <a:r>
                        <a:rPr kumimoji="0" lang="de-DE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r>
                        <a:rPr kumimoji="0" lang="de-DE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2.2. Die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Zeitdimension</a:t>
            </a: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im</a:t>
            </a: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kontrafaktischen</a:t>
            </a: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Modell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057400" y="6534150"/>
            <a:ext cx="5029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Die Zeitdimension im kontrafaktischen Modell</a:t>
            </a:r>
          </a:p>
        </p:txBody>
      </p:sp>
      <p:sp>
        <p:nvSpPr>
          <p:cNvPr id="11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3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1653</Words>
  <Application>Microsoft Office PowerPoint</Application>
  <PresentationFormat>Bildschirmpräsentation (4:3)</PresentationFormat>
  <Paragraphs>268</Paragraphs>
  <Slides>32</Slides>
  <Notes>10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4" baseType="lpstr">
      <vt:lpstr>Standarddesign</vt:lpstr>
      <vt:lpstr>Formel</vt:lpstr>
      <vt:lpstr>(IV) Einführung in Propensity Score Matching (Kombination mit Längsschnittdaten)</vt:lpstr>
      <vt:lpstr>PowerPoint-Präsentation</vt:lpstr>
      <vt:lpstr>(1) Motivation</vt:lpstr>
      <vt:lpstr>PowerPoint-Präsentation</vt:lpstr>
      <vt:lpstr>(2) Die Zeitdimension im kontrafaktischen Modell</vt:lpstr>
      <vt:lpstr>PowerPoint-Präsentation</vt:lpstr>
      <vt:lpstr>PowerPoint-Präsentation</vt:lpstr>
      <vt:lpstr>PowerPoint-Präsentation</vt:lpstr>
      <vt:lpstr>PowerPoint-Präsentation</vt:lpstr>
      <vt:lpstr>(3) Der Vorher-Nachher-Schätzer</vt:lpstr>
      <vt:lpstr>PowerPoint-Präsentation</vt:lpstr>
      <vt:lpstr>PowerPoint-Präsentation</vt:lpstr>
      <vt:lpstr>PowerPoint-Präsentation</vt:lpstr>
      <vt:lpstr>PowerPoint-Präsentation</vt:lpstr>
      <vt:lpstr>(4) Der Difference-in-differences (DID) Schätzer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(V) Difference-in-difference Propensity Score Matching (DID-PSM)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(VI) Dynamik des Treatments I: PSM kombiniert mit Event History Analysis</vt:lpstr>
      <vt:lpstr>PowerPoint-Präsentation</vt:lpstr>
      <vt:lpstr>(VII) Dynamik des Treatments II: Dynamic Treatments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Michael Gebel</cp:lastModifiedBy>
  <cp:revision>616</cp:revision>
  <cp:lastPrinted>2014-10-10T15:27:09Z</cp:lastPrinted>
  <dcterms:created xsi:type="dcterms:W3CDTF">1601-01-01T00:00:00Z</dcterms:created>
  <dcterms:modified xsi:type="dcterms:W3CDTF">2017-11-16T06:50:53Z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