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05" r:id="rId2"/>
    <p:sldId id="833" r:id="rId3"/>
    <p:sldId id="837" r:id="rId4"/>
    <p:sldId id="841" r:id="rId5"/>
    <p:sldId id="834" r:id="rId6"/>
    <p:sldId id="840" r:id="rId7"/>
    <p:sldId id="836" r:id="rId8"/>
    <p:sldId id="830" r:id="rId9"/>
    <p:sldId id="825" r:id="rId10"/>
    <p:sldId id="831" r:id="rId11"/>
    <p:sldId id="838" r:id="rId12"/>
    <p:sldId id="839" r:id="rId13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60"/>
  </p:normalViewPr>
  <p:slideViewPr>
    <p:cSldViewPr>
      <p:cViewPr>
        <p:scale>
          <a:sx n="75" d="100"/>
          <a:sy n="75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288" y="-11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5358" cy="51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5" tIns="49518" rIns="99035" bIns="49518" numCol="1" anchor="t" anchorCtr="0" compatLnSpc="1">
            <a:prstTxWarp prst="textNoShape">
              <a:avLst/>
            </a:prstTxWarp>
          </a:bodyPr>
          <a:lstStyle>
            <a:lvl1pPr defTabSz="99063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67" y="1"/>
            <a:ext cx="3075358" cy="51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5" tIns="49518" rIns="99035" bIns="49518" numCol="1" anchor="t" anchorCtr="0" compatLnSpc="1">
            <a:prstTxWarp prst="textNoShape">
              <a:avLst/>
            </a:prstTxWarp>
          </a:bodyPr>
          <a:lstStyle>
            <a:lvl1pPr algn="r" defTabSz="99063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970"/>
            <a:ext cx="3075358" cy="5119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5" tIns="49518" rIns="99035" bIns="49518" numCol="1" anchor="b" anchorCtr="0" compatLnSpc="1">
            <a:prstTxWarp prst="textNoShape">
              <a:avLst/>
            </a:prstTxWarp>
          </a:bodyPr>
          <a:lstStyle>
            <a:lvl1pPr defTabSz="99063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67" y="9720970"/>
            <a:ext cx="3075358" cy="5119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5" tIns="49518" rIns="99035" bIns="49518" numCol="1" anchor="b" anchorCtr="0" compatLnSpc="1">
            <a:prstTxWarp prst="textNoShape">
              <a:avLst/>
            </a:prstTxWarp>
          </a:bodyPr>
          <a:lstStyle>
            <a:lvl1pPr algn="r" defTabSz="99063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DBDA4336-AF90-4B0E-9E4E-3438D0E823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4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5358" cy="51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5" tIns="49518" rIns="99035" bIns="49518" numCol="1" anchor="t" anchorCtr="0" compatLnSpc="1">
            <a:prstTxWarp prst="textNoShape">
              <a:avLst/>
            </a:prstTxWarp>
          </a:bodyPr>
          <a:lstStyle>
            <a:lvl1pPr defTabSz="99063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67" y="1"/>
            <a:ext cx="3075358" cy="51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5" tIns="49518" rIns="99035" bIns="49518" numCol="1" anchor="t" anchorCtr="0" compatLnSpc="1">
            <a:prstTxWarp prst="textNoShape">
              <a:avLst/>
            </a:prstTxWarp>
          </a:bodyPr>
          <a:lstStyle>
            <a:lvl1pPr algn="r" defTabSz="99063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926" y="4862149"/>
            <a:ext cx="5681451" cy="46044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5" tIns="49518" rIns="99035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970"/>
            <a:ext cx="3075358" cy="5119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5" tIns="49518" rIns="99035" bIns="49518" numCol="1" anchor="b" anchorCtr="0" compatLnSpc="1">
            <a:prstTxWarp prst="textNoShape">
              <a:avLst/>
            </a:prstTxWarp>
          </a:bodyPr>
          <a:lstStyle>
            <a:lvl1pPr defTabSz="99063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67" y="9720970"/>
            <a:ext cx="3075358" cy="5119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35" tIns="49518" rIns="99035" bIns="49518" numCol="1" anchor="b" anchorCtr="0" compatLnSpc="1">
            <a:prstTxWarp prst="textNoShape">
              <a:avLst/>
            </a:prstTxWarp>
          </a:bodyPr>
          <a:lstStyle>
            <a:lvl1pPr algn="r" defTabSz="99063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DB109AA-D5DE-4D56-B34C-4D7D6D2F73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35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  <a:lvl2pPr marL="752191" indent="-288535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2pPr>
            <a:lvl3pPr marL="1159141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3pPr>
            <a:lvl4pPr marL="1622797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4pPr>
            <a:lvl5pPr marL="2086453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5pPr>
            <a:lvl6pPr marL="2566787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3047121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527456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4007790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A5FD4-0DA2-4690-BBB3-25CCA73CE6CE}" type="slidenum">
              <a:rPr lang="de-DE" altLang="de-DE" sz="1400"/>
              <a:pPr>
                <a:spcBef>
                  <a:spcPct val="0"/>
                </a:spcBef>
              </a:pPr>
              <a:t>1</a:t>
            </a:fld>
            <a:endParaRPr lang="de-DE" altLang="de-DE" sz="14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2862" cy="38417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  <a:lvl2pPr marL="752191" indent="-286866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2pPr>
            <a:lvl3pPr marL="1157472" indent="-230160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3pPr>
            <a:lvl4pPr marL="1621128" indent="-230160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4pPr>
            <a:lvl5pPr marL="2084784" indent="-230160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5pPr>
            <a:lvl6pPr marL="2565119" indent="-230160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3045453" indent="-230160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525787" indent="-230160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4006122" indent="-230160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400"/>
              <a:pPr>
                <a:spcBef>
                  <a:spcPct val="0"/>
                </a:spcBef>
              </a:pPr>
              <a:t>11</a:t>
            </a:fld>
            <a:endParaRPr lang="de-DE" altLang="de-DE" sz="14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1275" cy="38417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52191" indent="-288535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59141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22797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86453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66787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047121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27456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07790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400"/>
              <a:pPr>
                <a:spcBef>
                  <a:spcPct val="0"/>
                </a:spcBef>
              </a:pPr>
              <a:t>12</a:t>
            </a:fld>
            <a:endParaRPr lang="de-DE" altLang="de-DE" sz="14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2862" cy="38417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52191" indent="-288535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59141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22797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86453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66787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047121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27456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07790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400"/>
              <a:pPr>
                <a:spcBef>
                  <a:spcPct val="0"/>
                </a:spcBef>
              </a:pPr>
              <a:t>2</a:t>
            </a:fld>
            <a:endParaRPr lang="de-DE" altLang="de-DE" sz="14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2862" cy="38417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  <a:lvl2pPr marL="752191" indent="-286866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2pPr>
            <a:lvl3pPr marL="1157472" indent="-230160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3pPr>
            <a:lvl4pPr marL="1621128" indent="-230160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4pPr>
            <a:lvl5pPr marL="2084784" indent="-230160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</a:defRPr>
            </a:lvl5pPr>
            <a:lvl6pPr marL="2565119" indent="-230160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6pPr>
            <a:lvl7pPr marL="3045453" indent="-230160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7pPr>
            <a:lvl8pPr marL="3525787" indent="-230160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8pPr>
            <a:lvl9pPr marL="4006122" indent="-230160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400"/>
              <a:pPr>
                <a:spcBef>
                  <a:spcPct val="0"/>
                </a:spcBef>
              </a:pPr>
              <a:t>3</a:t>
            </a:fld>
            <a:endParaRPr lang="de-DE" altLang="de-DE" sz="14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1275" cy="38417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52191" indent="-288535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59141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22797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86453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66787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047121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27456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07790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400"/>
              <a:pPr>
                <a:spcBef>
                  <a:spcPct val="0"/>
                </a:spcBef>
              </a:pPr>
              <a:t>4</a:t>
            </a:fld>
            <a:endParaRPr lang="de-DE" altLang="de-DE" sz="14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2862" cy="38417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52191" indent="-288535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59141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22797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86453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66787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047121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27456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07790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400"/>
              <a:pPr>
                <a:spcBef>
                  <a:spcPct val="0"/>
                </a:spcBef>
              </a:pPr>
              <a:t>5</a:t>
            </a:fld>
            <a:endParaRPr lang="de-DE" altLang="de-DE" sz="14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2862" cy="38417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52191" indent="-288535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59141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22797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86453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66787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047121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27456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07790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400"/>
              <a:pPr>
                <a:spcBef>
                  <a:spcPct val="0"/>
                </a:spcBef>
              </a:pPr>
              <a:t>6</a:t>
            </a:fld>
            <a:endParaRPr lang="de-DE" altLang="de-DE" sz="14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2862" cy="38417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52191" indent="-288535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59141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22797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86453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66787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047121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27456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07790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400"/>
              <a:pPr>
                <a:spcBef>
                  <a:spcPct val="0"/>
                </a:spcBef>
              </a:pPr>
              <a:t>7</a:t>
            </a:fld>
            <a:endParaRPr lang="de-DE" altLang="de-DE" sz="14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2862" cy="38417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52191" indent="-288535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59141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22797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86453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66787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047121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27456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07790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400"/>
              <a:pPr>
                <a:spcBef>
                  <a:spcPct val="0"/>
                </a:spcBef>
              </a:pPr>
              <a:t>9</a:t>
            </a:fld>
            <a:endParaRPr lang="de-DE" altLang="de-DE" sz="14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2862" cy="38417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52191" indent="-288535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59141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22797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86453" indent="-231829" defTabSz="989022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66787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3047121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527456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4007790" indent="-231829" defTabSz="98902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400"/>
              <a:pPr>
                <a:spcBef>
                  <a:spcPct val="0"/>
                </a:spcBef>
              </a:pPr>
              <a:t>10</a:t>
            </a:fld>
            <a:endParaRPr lang="de-DE" altLang="de-DE" sz="14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800100"/>
            <a:ext cx="5122862" cy="38417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4" y="4880433"/>
            <a:ext cx="5208835" cy="45596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B29C-6110-4495-95F9-D1099C48F7B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3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03B1-3096-468D-87E4-5C3498D4C8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F85A-F359-4355-89A2-CAF0F8F579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308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281F2-512F-4980-8B5D-9605B2F6AF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66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4EB-31EF-466B-AC31-7187661A6DA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5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93E5-DC04-4E45-8281-2FB2EF88001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18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6EDF-1CC1-4635-AA1C-59458C3328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5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FFB3-B2E1-48A8-BCF0-8969201738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1E76-DCC4-4C22-ADDB-244411758A4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41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AC35-406A-418A-8D33-355EC2A134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16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AB73-A5CB-4EF7-85E0-26E9EE95F1E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74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8A8-20BF-415A-B344-8AEDC64672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26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4FDAECA-5152-4AB2-8C3E-9111297910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087563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(VI) Regression </a:t>
            </a:r>
            <a:r>
              <a:rPr lang="de-DE" sz="3000" dirty="0" err="1" smtClean="0">
                <a:solidFill>
                  <a:schemeClr val="bg1"/>
                </a:solidFill>
                <a:latin typeface="Calibri" pitchFamily="34" charset="0"/>
              </a:rPr>
              <a:t>Discontinuity</a:t>
            </a: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 Design (RDD)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13317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165850"/>
            <a:ext cx="2862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7696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1800" dirty="0">
                <a:latin typeface="Calibri" pitchFamily="34" charset="0"/>
              </a:rPr>
              <a:t>GESIS Workshop „Einführung in Methoden der modernen Kausalanalyse“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15.–17. November 2017, </a:t>
            </a:r>
            <a:r>
              <a:rPr lang="de-DE" altLang="de-DE" sz="1800" dirty="0">
                <a:latin typeface="Calibri" pitchFamily="34" charset="0"/>
              </a:rPr>
              <a:t>GESIS, Köln</a:t>
            </a:r>
          </a:p>
          <a:p>
            <a:pPr eaLnBrk="1" hangingPunct="1">
              <a:lnSpc>
                <a:spcPct val="80000"/>
              </a:lnSpc>
            </a:pPr>
            <a:endParaRPr lang="de-DE" altLang="de-DE" sz="36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Prof. Dr. Michael Gebel</a:t>
            </a:r>
          </a:p>
          <a:p>
            <a:pPr eaLnBrk="1" hangingPunct="1">
              <a:lnSpc>
                <a:spcPct val="80000"/>
              </a:lnSpc>
            </a:pP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600" dirty="0" smtClean="0">
                <a:latin typeface="Calibri" pitchFamily="34" charset="0"/>
              </a:rPr>
              <a:t>Lehrstuhl für Soziologie, insbesondere Methoden der empirischen Sozialforschung</a:t>
            </a: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de-DE" altLang="de-DE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</a:t>
            </a:r>
            <a:r>
              <a:rPr lang="en-GB" altLang="de-DE" sz="30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sharp RDD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04800" y="6095999"/>
            <a:ext cx="410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alibri" panose="020F0502020204030204" pitchFamily="34" charset="0"/>
              </a:rPr>
              <a:t>Quelle: </a:t>
            </a:r>
            <a:r>
              <a:rPr lang="de-DE" sz="1400" dirty="0" err="1" smtClean="0">
                <a:latin typeface="Calibri" panose="020F0502020204030204" pitchFamily="34" charset="0"/>
              </a:rPr>
              <a:t>Winship</a:t>
            </a:r>
            <a:r>
              <a:rPr lang="de-DE" sz="1400" dirty="0" smtClean="0">
                <a:latin typeface="Calibri" panose="020F0502020204030204" pitchFamily="34" charset="0"/>
              </a:rPr>
              <a:t>/Morgan (1999) </a:t>
            </a:r>
            <a:r>
              <a:rPr lang="de-DE" sz="1400" dirty="0" err="1" smtClean="0">
                <a:latin typeface="Calibri" panose="020F0502020204030204" pitchFamily="34" charset="0"/>
              </a:rPr>
              <a:t>Figure</a:t>
            </a:r>
            <a:r>
              <a:rPr lang="de-DE" sz="1400" dirty="0" smtClean="0">
                <a:latin typeface="Calibri" panose="020F0502020204030204" pitchFamily="34" charset="0"/>
              </a:rPr>
              <a:t> 2</a:t>
            </a:r>
            <a:endParaRPr lang="de-DE" sz="1400" dirty="0">
              <a:latin typeface="Calibri" panose="020F0502020204030204" pitchFamily="34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47800"/>
            <a:ext cx="5667375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Figure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3: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The sharp RDD</a:t>
            </a:r>
          </a:p>
        </p:txBody>
      </p:sp>
    </p:spTree>
    <p:extLst>
      <p:ext uri="{BB962C8B-B14F-4D97-AF65-F5344CB8AC3E}">
        <p14:creationId xmlns:p14="http://schemas.microsoft.com/office/powerpoint/2010/main" val="40466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(2) The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fuzzy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 RDD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The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fuzzy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RDD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 The fuzzy RDD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Basic </a:t>
            </a:r>
            <a:r>
              <a:rPr lang="de-DE" altLang="de-DE" sz="1800" b="1" kern="0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idea</a:t>
            </a: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kern="0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s</a:t>
            </a:r>
            <a:r>
              <a:rPr lang="en-US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harp RDD:</a:t>
            </a: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Fuzzy RD exploits discontinuities in the </a:t>
            </a:r>
            <a:r>
              <a:rPr lang="en-US" sz="1800" u="sng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probability</a:t>
            </a: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of treatment </a:t>
            </a:r>
            <a:r>
              <a:rPr 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conditional</a:t>
            </a:r>
            <a:r>
              <a:rPr 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on a variable Z.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The discontinuity becomes an instrumental variable for treatment </a:t>
            </a:r>
            <a:r>
              <a:rPr 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status</a:t>
            </a:r>
            <a:r>
              <a:rPr 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Di is no longer deterministically related to crossing a threshold but there is a jump in the probability of treatment at specific value of Z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Assignment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rule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endParaRPr lang="de-DE" altLang="de-DE" sz="18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7875135"/>
              </p:ext>
            </p:extLst>
          </p:nvPr>
        </p:nvGraphicFramePr>
        <p:xfrm>
          <a:off x="2225675" y="4652963"/>
          <a:ext cx="33797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Formel" r:id="rId4" imgW="1981080" imgH="711000" progId="Equation.3">
                  <p:embed/>
                </p:oleObj>
              </mc:Choice>
              <mc:Fallback>
                <p:oleObj name="Formel" r:id="rId4" imgW="1981080" imgH="71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652963"/>
                        <a:ext cx="33797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The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fuzzy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RDD</a:t>
            </a:r>
          </a:p>
        </p:txBody>
      </p:sp>
    </p:spTree>
    <p:extLst>
      <p:ext uri="{BB962C8B-B14F-4D97-AF65-F5344CB8AC3E}">
        <p14:creationId xmlns:p14="http://schemas.microsoft.com/office/powerpoint/2010/main" val="22806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Outline</a:t>
            </a:r>
            <a:endParaRPr lang="de-DE" altLang="de-DE" sz="300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4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534150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Outline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sharp RDD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fuzzy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RDD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kern="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kern="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(1) The sharp RDD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The sharp RDD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The sharp RDD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Basic </a:t>
            </a:r>
            <a:r>
              <a:rPr lang="de-DE" altLang="de-DE" sz="1800" b="1" kern="0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idea</a:t>
            </a: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kern="0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s</a:t>
            </a:r>
            <a:r>
              <a:rPr lang="en-US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harp RDD:</a:t>
            </a: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Find a variable Z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that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related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treatment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D in a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sharply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discontinous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way</a:t>
            </a:r>
            <a:endParaRPr lang="de-DE" altLang="de-DE" sz="1800" kern="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selection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rule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assumed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deterministic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known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that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all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variation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in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relevant Z variable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exogenous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assign participants to conditions solely on the basis of quantitative indicators; no judgment, discretion or favoritism</a:t>
            </a:r>
            <a:endParaRPr lang="en-GB" altLang="de-DE" sz="18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Assignment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rule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</p:txBody>
      </p:sp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9930324"/>
              </p:ext>
            </p:extLst>
          </p:nvPr>
        </p:nvGraphicFramePr>
        <p:xfrm>
          <a:off x="2687637" y="4114800"/>
          <a:ext cx="20367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Formel" r:id="rId4" imgW="1193760" imgH="482400" progId="Equation.3">
                  <p:embed/>
                </p:oleObj>
              </mc:Choice>
              <mc:Fallback>
                <p:oleObj name="Formel" r:id="rId4" imgW="1193760" imgH="482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7" y="4114800"/>
                        <a:ext cx="20367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The sharp RDD</a:t>
            </a:r>
          </a:p>
        </p:txBody>
      </p:sp>
    </p:spTree>
    <p:extLst>
      <p:ext uri="{BB962C8B-B14F-4D97-AF65-F5344CB8AC3E}">
        <p14:creationId xmlns:p14="http://schemas.microsoft.com/office/powerpoint/2010/main" val="41043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The sharp RDD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Basic </a:t>
            </a:r>
            <a:r>
              <a:rPr lang="de-DE" altLang="de-DE" sz="1800" b="1" kern="0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idea</a:t>
            </a: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kern="0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s</a:t>
            </a:r>
            <a:r>
              <a:rPr lang="en-US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harp </a:t>
            </a:r>
            <a:r>
              <a:rPr lang="en-US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RDD</a:t>
            </a:r>
            <a:r>
              <a:rPr lang="en-US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1800" b="1" i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(continued)</a:t>
            </a:r>
            <a:r>
              <a:rPr lang="en-US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endParaRPr lang="de-DE" altLang="de-DE" sz="1800" b="1" kern="0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 </a:t>
            </a: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assume that the relationship between Y and Z in the absence of the treatment would be </a:t>
            </a: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smooth/continuous (=extrapolation assumption) 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 </a:t>
            </a: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can use a regression to estimate the relationship between Y and Z, and if there is a jump at the </a:t>
            </a: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threshold, </a:t>
            </a: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we attribute that jump to the treatment</a:t>
            </a: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RDD will capture the causal effects by distinguishing </a:t>
            </a: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nonlinear</a:t>
            </a: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, discontinuous function </a:t>
            </a: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at the threshold from </a:t>
            </a: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linear </a:t>
            </a:r>
            <a:r>
              <a:rPr 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relationship</a:t>
            </a:r>
            <a:r>
              <a:rPr 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between</a:t>
            </a:r>
            <a:r>
              <a:rPr 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Y </a:t>
            </a:r>
            <a:r>
              <a:rPr 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Z</a:t>
            </a:r>
            <a:endParaRPr lang="en-US" sz="18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Identification of local ATE focuses on comparing individuals around the cut-off value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Assumption that there </a:t>
            </a: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is no </a:t>
            </a:r>
            <a:r>
              <a:rPr lang="en-US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other (omitted) variable that also jumps discontinuously at the same </a:t>
            </a:r>
            <a:r>
              <a:rPr lang="en-US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threshold.</a:t>
            </a:r>
            <a:endParaRPr lang="en-US" sz="18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endParaRPr lang="de-DE" altLang="de-DE" sz="18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The sharp RDD</a:t>
            </a:r>
          </a:p>
        </p:txBody>
      </p:sp>
    </p:spTree>
    <p:extLst>
      <p:ext uri="{BB962C8B-B14F-4D97-AF65-F5344CB8AC3E}">
        <p14:creationId xmlns:p14="http://schemas.microsoft.com/office/powerpoint/2010/main" val="40362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The sharp RDD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de-DE" sz="1800" b="1" kern="0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Comparison</a:t>
            </a:r>
            <a:r>
              <a:rPr lang="de-DE" altLang="de-DE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on s</a:t>
            </a:r>
            <a:r>
              <a:rPr lang="en-US" sz="1800" b="1" kern="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harp </a:t>
            </a:r>
            <a:r>
              <a:rPr lang="en-US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RDD and PSM:</a:t>
            </a:r>
            <a:r>
              <a:rPr lang="de-DE" altLang="de-DE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de-DE" altLang="de-DE" sz="1800" b="1" kern="0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No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common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support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/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overlap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condition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With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a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certain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Z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you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either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belong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to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treament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or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group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Difference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between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PSM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sharp RDD: PSM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ensures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that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we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have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both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control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treatment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cases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over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range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Z,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whereas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inRDD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there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are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no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values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Z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that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contain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both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treated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controls</a:t>
            </a:r>
            <a:endParaRPr lang="de-DE" altLang="de-DE" sz="18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The sharp RDD</a:t>
            </a:r>
          </a:p>
        </p:txBody>
      </p:sp>
    </p:spTree>
    <p:extLst>
      <p:ext uri="{BB962C8B-B14F-4D97-AF65-F5344CB8AC3E}">
        <p14:creationId xmlns:p14="http://schemas.microsoft.com/office/powerpoint/2010/main" val="1533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The sharp RDD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spcAft>
                <a:spcPct val="60000"/>
              </a:spcAft>
              <a:buNone/>
            </a:pPr>
            <a:r>
              <a:rPr lang="de-DE" altLang="de-DE" sz="1800" b="1" kern="0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Estimation</a:t>
            </a:r>
            <a:r>
              <a:rPr lang="de-DE" altLang="de-DE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kern="0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kern="0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treatment</a:t>
            </a:r>
            <a:r>
              <a:rPr lang="de-DE" altLang="de-DE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kern="0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effect</a:t>
            </a:r>
            <a:r>
              <a:rPr lang="de-DE" altLang="de-DE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in sharp RDD</a:t>
            </a:r>
            <a:r>
              <a:rPr lang="en-US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r>
              <a:rPr lang="de-DE" altLang="de-DE" sz="1800" b="1" kern="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de-DE" altLang="de-DE" sz="1800" b="1" kern="0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jump on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vertical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axis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at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point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treatment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on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horizontal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axis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is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estimate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main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treatment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effect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see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Figure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 1)</a:t>
            </a:r>
            <a:endParaRPr lang="de-DE" altLang="de-DE" sz="1800" kern="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More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complex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treatment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effects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The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treatment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also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affects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slope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relationship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between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Z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Y, i.e.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size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treatment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effect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varies</a:t>
            </a:r>
            <a:r>
              <a:rPr lang="de-DE" altLang="de-DE" sz="18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with</a:t>
            </a:r>
            <a:r>
              <a:rPr lang="de-DE" altLang="de-DE" sz="18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Z </a:t>
            </a:r>
            <a:endParaRPr lang="de-DE" altLang="de-DE" sz="1800" kern="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4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Change in </a:t>
            </a:r>
            <a:r>
              <a:rPr lang="de-DE" altLang="de-DE" sz="14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de-DE" altLang="de-DE" sz="14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linear </a:t>
            </a:r>
            <a:r>
              <a:rPr lang="de-DE" altLang="de-DE" sz="1400" kern="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slope</a:t>
            </a:r>
            <a:r>
              <a:rPr lang="de-DE" altLang="de-DE" sz="1400" kern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de-DE" altLang="de-DE" sz="1400" kern="0" dirty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de-DE" altLang="de-DE" sz="1400" kern="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see</a:t>
            </a:r>
            <a:r>
              <a:rPr lang="de-DE" altLang="de-DE" sz="1400" kern="0" dirty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de-DE" sz="1400" kern="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Figure</a:t>
            </a:r>
            <a:r>
              <a:rPr lang="de-DE" altLang="de-DE" sz="1400" kern="0" dirty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de-DE" sz="14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2)</a:t>
            </a:r>
          </a:p>
          <a:p>
            <a:pPr lvl="1" eaLnBrk="1" hangingPunct="1">
              <a:lnSpc>
                <a:spcPct val="120000"/>
              </a:lnSpc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de-DE" altLang="de-DE" sz="14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Change in </a:t>
            </a:r>
            <a:r>
              <a:rPr lang="de-DE" altLang="de-DE" sz="1400" kern="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the</a:t>
            </a:r>
            <a:r>
              <a:rPr lang="de-DE" altLang="de-DE" sz="14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de-DE" sz="1400" kern="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functional</a:t>
            </a:r>
            <a:r>
              <a:rPr lang="de-DE" altLang="de-DE" sz="14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 form ( </a:t>
            </a:r>
            <a:r>
              <a:rPr lang="de-DE" altLang="de-DE" sz="1400" kern="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see</a:t>
            </a:r>
            <a:r>
              <a:rPr lang="de-DE" altLang="de-DE" sz="14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 </a:t>
            </a:r>
            <a:r>
              <a:rPr lang="de-DE" altLang="de-DE" sz="1400" kern="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Figure</a:t>
            </a:r>
            <a:r>
              <a:rPr lang="de-DE" altLang="de-DE" sz="1400" kern="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 3)</a:t>
            </a:r>
            <a:endParaRPr lang="en-GB" altLang="de-DE" sz="18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The sharp RDD</a:t>
            </a:r>
          </a:p>
        </p:txBody>
      </p:sp>
    </p:spTree>
    <p:extLst>
      <p:ext uri="{BB962C8B-B14F-4D97-AF65-F5344CB8AC3E}">
        <p14:creationId xmlns:p14="http://schemas.microsoft.com/office/powerpoint/2010/main" val="17966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Figure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1: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The sharp RDD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143000" y="541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V="1">
            <a:off x="1143000" y="1981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09600" y="1752600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6858000" y="5334000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Z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733800" y="5486400"/>
            <a:ext cx="457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Z‘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38862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1371600" y="4267200"/>
            <a:ext cx="2514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V="1">
            <a:off x="3924300" y="3695700"/>
            <a:ext cx="0" cy="5715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3962400" y="3276600"/>
            <a:ext cx="2514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41148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Intercept</a:t>
            </a:r>
            <a:r>
              <a:rPr lang="de-DE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shift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The sharp RDD</a:t>
            </a:r>
          </a:p>
        </p:txBody>
      </p:sp>
    </p:spTree>
    <p:extLst>
      <p:ext uri="{BB962C8B-B14F-4D97-AF65-F5344CB8AC3E}">
        <p14:creationId xmlns:p14="http://schemas.microsoft.com/office/powerpoint/2010/main" val="15579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The sharp RDD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386512" cy="41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04800" y="6096000"/>
            <a:ext cx="410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alibri" panose="020F0502020204030204" pitchFamily="34" charset="0"/>
              </a:rPr>
              <a:t>Quelle: </a:t>
            </a:r>
            <a:r>
              <a:rPr lang="de-DE" sz="1400" dirty="0" err="1" smtClean="0">
                <a:latin typeface="Calibri" panose="020F0502020204030204" pitchFamily="34" charset="0"/>
              </a:rPr>
              <a:t>Winship</a:t>
            </a:r>
            <a:r>
              <a:rPr lang="de-DE" sz="1400" dirty="0" smtClean="0">
                <a:latin typeface="Calibri" panose="020F0502020204030204" pitchFamily="34" charset="0"/>
              </a:rPr>
              <a:t>/Morgan (1999) </a:t>
            </a:r>
            <a:r>
              <a:rPr lang="de-DE" sz="1400" dirty="0" err="1" smtClean="0">
                <a:latin typeface="Calibri" panose="020F0502020204030204" pitchFamily="34" charset="0"/>
              </a:rPr>
              <a:t>Figure</a:t>
            </a:r>
            <a:r>
              <a:rPr lang="de-DE" sz="1400" dirty="0" smtClean="0">
                <a:latin typeface="Calibri" panose="020F0502020204030204" pitchFamily="34" charset="0"/>
              </a:rPr>
              <a:t> 1</a:t>
            </a:r>
            <a:endParaRPr lang="de-DE" sz="1400" dirty="0">
              <a:latin typeface="Calibri" panose="020F0502020204030204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Figure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2: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The sharp RDD</a:t>
            </a:r>
          </a:p>
        </p:txBody>
      </p:sp>
    </p:spTree>
    <p:extLst>
      <p:ext uri="{BB962C8B-B14F-4D97-AF65-F5344CB8AC3E}">
        <p14:creationId xmlns:p14="http://schemas.microsoft.com/office/powerpoint/2010/main" val="17362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639</Words>
  <Application>Microsoft Office PowerPoint</Application>
  <PresentationFormat>Bildschirmpräsentation (4:3)</PresentationFormat>
  <Paragraphs>87</Paragraphs>
  <Slides>12</Slides>
  <Notes>11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Standarddesign</vt:lpstr>
      <vt:lpstr>Formel</vt:lpstr>
      <vt:lpstr>(VI) Regression Discontinuity Design (RDD)</vt:lpstr>
      <vt:lpstr>PowerPoint-Präsentation</vt:lpstr>
      <vt:lpstr>(1) The sharp RDD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(2) The fuzzy RDD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Michael Gebel</cp:lastModifiedBy>
  <cp:revision>635</cp:revision>
  <cp:lastPrinted>2016-03-03T20:45:30Z</cp:lastPrinted>
  <dcterms:created xsi:type="dcterms:W3CDTF">1601-01-01T00:00:00Z</dcterms:created>
  <dcterms:modified xsi:type="dcterms:W3CDTF">2017-11-17T07:38:59Z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