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B600B9E-7198-49B1-86A9-8573A9141B9A}">
  <a:tblStyle styleId="{CB600B9E-7198-49B1-86A9-8573A9141B9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Thema vorstellen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Regel Fragen am Ende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nächste mh...Probleme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chemeClr val="dk1"/>
                </a:solidFill>
              </a:rPr>
              <a:t>Versuchen kurz zu halten! Nicht nochmal erklären!</a:t>
            </a:r>
          </a:p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chemeClr val="dk1"/>
                </a:solidFill>
              </a:rPr>
              <a:t>wenn 15min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chemeClr val="dk1"/>
                </a:solidFill>
              </a:rPr>
              <a:t>näshte Positionsdatenhaltung  7 GRID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nächste KOllision mit Terrain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chemeClr val="dk1"/>
                </a:solidFill>
              </a:rPr>
              <a:t>nächste KOllision mit Terrain wenig Mathe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Nächste Tiras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Aber das Beispiel ist jetzt für 2D ja?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aktuell: Präsentationsleitfaden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danach: Was haben wir gemacht?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Impulserhaltungssatz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Energieerhaltungssatz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vielleicht nochmal kurz sagen, dass es bei schnee eher sinn macht den unelastischen stoß zu realisieren (vielleicht noch zur Porjektabgabe)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das hab ich koplett nicht verstanden. Vielleicht auch dann viel mehr zeigen wo man gerade ist, sonst ist man mehr am suchen im Bild als zu verstehen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chemeClr val="dk1"/>
                </a:solidFill>
              </a:rPr>
              <a:t>aktuell:  Was haben wir gemacht?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danach: Was ist Partikelsystem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Fun Fact: Tomb Raider 2013 benutzt Partikelsystem zur Haardastellung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aktuell:  Was ist Partikelsystem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danach: Partikelsystem bezug auf Lawine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aktuell:  Partikelsystem bezug auf Lawine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danach: Wie haben wir gemacht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aktuell:  Wie haben wir gemacht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danach: Groben Überblick ROadmap. Wie haben wir gemacht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>
                <a:solidFill>
                  <a:schemeClr val="dk1"/>
                </a:solidFill>
              </a:rPr>
              <a:t>groben überblick wie wir gemacht in welchen phasen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de"/>
              <a:t>betonen nur opengl grafikbibliohek und obj loader von extern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alles selber keine physic library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nächste mit Zeit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nächste kurz OpenGL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nächste Objekte und erste Bewegung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0B34rURvc6wVkRFkwajMtTi03ZlE/view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hyperlink" Target="https://drive.google.com/file/d/0B34rURvc6wVkTmt4bkxGQ2wwU2s/vi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gif"/><Relationship Id="rId4" Type="http://schemas.openxmlformats.org/officeDocument/2006/relationships/hyperlink" Target="https://drive.google.com/file/d/0B34rURvc6wVkOVJ2Tk9zWndfd2M/vie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quora.com/Will-a-glass-ball-bounce-higher-than-a-rubber-ball" TargetMode="External"/><Relationship Id="rId10" Type="http://schemas.openxmlformats.org/officeDocument/2006/relationships/hyperlink" Target="https://www.youtube.com/watch?v=0pXYp72dwl0" TargetMode="External"/><Relationship Id="rId12" Type="http://schemas.openxmlformats.org/officeDocument/2006/relationships/hyperlink" Target="https://developer.mozilla.org/en-US/docs/Games/Techniques/3D_collision_detec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.wikipedia.org/wiki/Partikelsystem" TargetMode="External"/><Relationship Id="rId4" Type="http://schemas.openxmlformats.org/officeDocument/2006/relationships/hyperlink" Target="https://de.wikipedia.org/wiki/Schnee" TargetMode="External"/><Relationship Id="rId9" Type="http://schemas.openxmlformats.org/officeDocument/2006/relationships/hyperlink" Target="https://de.wikibooks.org/wiki/Blender_Dokumentation:_Partikel" TargetMode="External"/><Relationship Id="rId5" Type="http://schemas.openxmlformats.org/officeDocument/2006/relationships/hyperlink" Target="https://www.informatik.uni-augsburg.de/de/lehrstuehle/dbis/pmi/lectures/vorhergehende_semester/ss06/graphikprogrammierung/script/opengl.pdf" TargetMode="External"/><Relationship Id="rId6" Type="http://schemas.openxmlformats.org/officeDocument/2006/relationships/hyperlink" Target="https://developer.mozilla.org/en-US/docs/Games/Techniques/3D_collision_detection" TargetMode="External"/><Relationship Id="rId7" Type="http://schemas.openxmlformats.org/officeDocument/2006/relationships/hyperlink" Target="http://wemakemedia.de/3d-rendering-funken-mit-blender-2-68-cycles-sparks-particle/" TargetMode="External"/><Relationship Id="rId8" Type="http://schemas.openxmlformats.org/officeDocument/2006/relationships/hyperlink" Target="http://blenderdiplom.com/de/tutorials/508-tutorial-advanced-particle-trail-in-blender-264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hyperlink" Target="http://www.youtube.com/watch?v=0pXYp72dwl0" TargetMode="External"/><Relationship Id="rId6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0B34rURvc6wVkcUd1b2lrUExnZnM/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0B34rURvc6wVkM1psd1NQdDNXcWM/view" TargetMode="External"/><Relationship Id="rId5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Partikelsystem zur Visualisierung einer Lawine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259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Tiras Zemicael, Simon Rininsland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im Rahmen der Lehrveranstaltung 3D-Animation im Sommersemester 2017 an der HS-RM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Objekte und erste Bewegung / Gravitation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536625"/>
            <a:ext cx="3975600" cy="417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externer erweiterter OBJ-Loader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Modelle erstellt mit Blender</a:t>
            </a:r>
            <a:br>
              <a:rPr lang="de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Beschleunigung nur durch Gravitation.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Kollision zu spät (falsch </a:t>
            </a:r>
            <a:br>
              <a:rPr lang="de"/>
            </a:br>
            <a:r>
              <a:rPr lang="de"/>
              <a:t>translatiert</a:t>
            </a:r>
            <a:r>
              <a:rPr lang="de"/>
              <a:t>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Kollision </a:t>
            </a:r>
            <a:r>
              <a:rPr b="1" lang="de"/>
              <a:t>nur</a:t>
            </a:r>
            <a:r>
              <a:rPr lang="de"/>
              <a:t> auf der Y Achse und ab vorgegebenen Y Werten.</a:t>
            </a:r>
          </a:p>
        </p:txBody>
      </p:sp>
      <p:sp>
        <p:nvSpPr>
          <p:cNvPr id="123" name="Shape 123" title="BounceBall.mp4">
            <a:hlinkClick r:id="rId3"/>
          </p:cNvPr>
          <p:cNvSpPr/>
          <p:nvPr/>
        </p:nvSpPr>
        <p:spPr>
          <a:xfrm>
            <a:off x="4287225" y="1714499"/>
            <a:ext cx="4703674" cy="3527749"/>
          </a:xfrm>
          <a:prstGeom prst="rect">
            <a:avLst/>
          </a:prstGeom>
          <a:noFill/>
          <a:ln>
            <a:noFill/>
          </a:ln>
        </p:spPr>
      </p:sp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226" y="2389601"/>
            <a:ext cx="2151726" cy="114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24625" y="5825700"/>
            <a:ext cx="7839000" cy="7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Jetzt können wir endlich Objekt- und Terrainkollision implementieren, oder?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Probleme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Wie erkennen wir eine Kollision mit generische Terrains?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de"/>
              <a:t>Kein manuelles nachtragen ab welchen Y Werten man kollidieren will.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Wie erkennen wir Kollision mit anderen Bällen?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prüfen wir die Kollision in jedem Schritt mit allen Bällen?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Wie reagieren wir überhaupt auf die Kollisionen?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Hoppla. Auf einmal wird es kompliziert!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Erst einmal brauchen wir ein Modell, wo die Daten gehalten werden!</a:t>
            </a:r>
          </a:p>
        </p:txBody>
      </p:sp>
      <p:pic>
        <p:nvPicPr>
          <p:cNvPr descr="trollface.jp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224" y="692500"/>
            <a:ext cx="1545075" cy="15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Positionsdatenhaltung - unsere Welt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Welt ist in Grid abgebildet (128x128x128)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b="1" lang="de"/>
              <a:t>Datenhaltung:</a:t>
            </a:r>
            <a:br>
              <a:rPr lang="de"/>
            </a:br>
            <a:r>
              <a:rPr lang="de"/>
              <a:t>Modell wird zur Prüfung benötigt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b="1" lang="de"/>
              <a:t>Performance:</a:t>
            </a:r>
            <a:br>
              <a:rPr lang="de"/>
            </a:br>
            <a:r>
              <a:rPr lang="de"/>
              <a:t>Kollisionsprüfung nur mit Partikeln im </a:t>
            </a:r>
            <a:r>
              <a:rPr lang="de"/>
              <a:t>selben</a:t>
            </a:r>
            <a:r>
              <a:rPr lang="de"/>
              <a:t> Grid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Terrain hat eigene Struktur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2D Array mit Höhenwerten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099" y="3328950"/>
            <a:ext cx="4473651" cy="262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 title="TerrainHeightmap.mp4">
            <a:hlinkClick r:id="rId4"/>
          </p:cNvPr>
          <p:cNvSpPr/>
          <p:nvPr/>
        </p:nvSpPr>
        <p:spPr>
          <a:xfrm>
            <a:off x="311700" y="3328950"/>
            <a:ext cx="4166824" cy="3125099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Kollisionserkennung mit dem Terrain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536627"/>
            <a:ext cx="3862200" cy="365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aus Höhenprofil mit X,Z vom Partikel ein </a:t>
            </a:r>
            <a:r>
              <a:rPr b="1" lang="de"/>
              <a:t>Kollisionsdreieck berechnen</a:t>
            </a:r>
            <a:r>
              <a:rPr lang="de"/>
              <a:t> (hier rot)</a:t>
            </a:r>
            <a:br>
              <a:rPr lang="de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daraus die </a:t>
            </a:r>
            <a:r>
              <a:rPr b="1" lang="de"/>
              <a:t>Normale </a:t>
            </a:r>
            <a:r>
              <a:rPr lang="de"/>
              <a:t>für das </a:t>
            </a:r>
            <a:r>
              <a:rPr lang="de"/>
              <a:t>Dreieck </a:t>
            </a:r>
            <a:br>
              <a:rPr b="1" lang="de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aus einen Partikelpunkt und 2 Punkten des Kollisionsdreieckes, </a:t>
            </a:r>
            <a:r>
              <a:rPr b="1" lang="de"/>
              <a:t>Punktdreieck </a:t>
            </a:r>
            <a:r>
              <a:rPr lang="de"/>
              <a:t>und </a:t>
            </a:r>
            <a:r>
              <a:rPr b="1" lang="de"/>
              <a:t>Normale</a:t>
            </a:r>
          </a:p>
          <a:p>
            <a:pPr lvl="0" rtl="0">
              <a:spcBef>
                <a:spcPts val="0"/>
              </a:spcBef>
              <a:buNone/>
            </a:pPr>
            <a:br>
              <a:rPr lang="de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in-qimg-6f67f7e9babe78d0066cc1c31e3102b0.gif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9400" y="593366"/>
            <a:ext cx="796229" cy="7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 title="CollisionTerrain.mp4">
            <a:hlinkClick r:id="rId4"/>
          </p:cNvPr>
          <p:cNvSpPr/>
          <p:nvPr/>
        </p:nvSpPr>
        <p:spPr>
          <a:xfrm>
            <a:off x="4236874" y="1591800"/>
            <a:ext cx="4950500" cy="3712875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5367975"/>
            <a:ext cx="7811700" cy="105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Skalarprodukt beider Normalen ist der Winkel zueinander. </a:t>
            </a:r>
            <a:br>
              <a:rPr lang="de"/>
            </a:br>
            <a:r>
              <a:rPr lang="de"/>
              <a:t>Schräge ~ 0 bedeutet</a:t>
            </a:r>
            <a:br>
              <a:rPr lang="de"/>
            </a:br>
            <a:r>
              <a:rPr lang="de"/>
              <a:t>Parallelität =&gt; Kollisionsreaktion!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ein wenig Mathe: </a:t>
            </a:r>
            <a:r>
              <a:rPr lang="de"/>
              <a:t>Kollisionsreaktion mit dem Terrain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536625"/>
            <a:ext cx="8520600" cy="498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aus normale des Kollisionsdreieck (N) und eigenen Vektor (V), Ausgangsvektor berechnen (R):</a:t>
            </a:r>
            <a:br>
              <a:rPr lang="de"/>
            </a:br>
            <a:br>
              <a:rPr lang="de"/>
            </a:br>
            <a:br>
              <a:rPr lang="de"/>
            </a:br>
            <a:br>
              <a:rPr lang="de"/>
            </a:br>
            <a:br>
              <a:rPr lang="de"/>
            </a:br>
            <a:br>
              <a:rPr lang="de"/>
            </a:br>
            <a:br>
              <a:rPr lang="de"/>
            </a:br>
            <a:r>
              <a:rPr lang="de"/>
              <a:t>Skalarprodukt projiziert Vektor auf andere </a:t>
            </a:r>
            <a:br>
              <a:rPr lang="de"/>
            </a:br>
            <a:r>
              <a:rPr lang="de"/>
              <a:t>Achse! Hier </a:t>
            </a:r>
            <a:r>
              <a:rPr b="1" lang="de"/>
              <a:t>(V dot N)*N</a:t>
            </a:r>
            <a:br>
              <a:rPr b="1" lang="de"/>
            </a:br>
            <a:r>
              <a:rPr lang="de"/>
              <a:t>R’ = 2* (V dot N)*N - V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-	R’ negieren um Ausgangsvektor zu bekommen</a:t>
            </a:r>
            <a:br>
              <a:rPr lang="de"/>
            </a:br>
            <a:r>
              <a:rPr lang="de"/>
              <a:t>	</a:t>
            </a:r>
            <a:r>
              <a:rPr b="1" lang="de"/>
              <a:t>Kollisionsvektor(R) </a:t>
            </a:r>
            <a:r>
              <a:rPr lang="de"/>
              <a:t>= - 2* (V dot N)*N + V</a:t>
            </a:r>
            <a:br>
              <a:rPr lang="de"/>
            </a:br>
            <a:r>
              <a:rPr lang="de"/>
              <a:t>	neue Geschwindigkeit des Partikels = </a:t>
            </a:r>
            <a:r>
              <a:rPr lang="de"/>
              <a:t>Kollisionsvektor </a:t>
            </a:r>
            <a:r>
              <a:rPr lang="de"/>
              <a:t>* Elastizität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150" y="2583750"/>
            <a:ext cx="2494475" cy="12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500" y="2213876"/>
            <a:ext cx="2531799" cy="26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de"/>
              <a:t>Kollisionserkennung mit anderen Partikeln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V</a:t>
            </a:r>
            <a:r>
              <a:rPr lang="de"/>
              <a:t>erschiedene</a:t>
            </a:r>
            <a:r>
              <a:rPr lang="de"/>
              <a:t> Ansätze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Point Collision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de"/>
              <a:t>Abfrage ob p1 == p2</a:t>
            </a:r>
          </a:p>
          <a:p>
            <a:pPr indent="-228600" lvl="1" marL="914400" rtl="0">
              <a:spcBef>
                <a:spcPts val="1800"/>
              </a:spcBef>
              <a:spcAft>
                <a:spcPts val="400"/>
              </a:spcAft>
              <a:buChar char="-"/>
            </a:pPr>
            <a:r>
              <a:rPr lang="de"/>
              <a:t>Axis-aligned bounding boxes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Bounding Spheres (Bounding volume)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325" y="3090325"/>
            <a:ext cx="4714975" cy="300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Axis-aligned bounding boxes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536633"/>
            <a:ext cx="8520600" cy="10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einfaches verfahren in dem eine Box um das objekt erzeugt wird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Bounding box </a:t>
            </a:r>
            <a:r>
              <a:rPr lang="de"/>
              <a:t>erhält</a:t>
            </a:r>
            <a:r>
              <a:rPr lang="de"/>
              <a:t> folgende Eckkanten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x="803275" y="2614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{CB600B9E-7198-49B1-86A9-8573A9141B9A}</a:tableStyleId>
              </a:tblPr>
              <a:tblGrid>
                <a:gridCol w="1120375"/>
                <a:gridCol w="1120375"/>
                <a:gridCol w="1120375"/>
              </a:tblGrid>
              <a:tr h="39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" sz="1900"/>
                        <a:t>X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" sz="1900"/>
                        <a:t>Y</a:t>
                      </a:r>
                    </a:p>
                  </a:txBody>
                  <a:tcPr marT="121900" marB="121900" marR="91425" marL="91425"/>
                </a:tc>
              </a:tr>
              <a:tr h="39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 sz="1900"/>
                        <a:t>Point 1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 sz="1900"/>
                        <a:t>min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 sz="1900"/>
                        <a:t>min</a:t>
                      </a:r>
                    </a:p>
                  </a:txBody>
                  <a:tcPr marT="121900" marB="121900" marR="91425" marL="91425"/>
                </a:tc>
              </a:tr>
              <a:tr h="398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947"/>
                        <a:buFont typeface="Arial"/>
                        <a:buNone/>
                      </a:pPr>
                      <a:r>
                        <a:rPr lang="de" sz="1900">
                          <a:solidFill>
                            <a:schemeClr val="dk1"/>
                          </a:solidFill>
                        </a:rPr>
                        <a:t>Point 2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 sz="1900"/>
                        <a:t>min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 sz="1900"/>
                        <a:t>max</a:t>
                      </a:r>
                    </a:p>
                  </a:txBody>
                  <a:tcPr marT="121900" marB="121900" marR="91425" marL="91425"/>
                </a:tc>
              </a:tr>
              <a:tr h="398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947"/>
                        <a:buFont typeface="Arial"/>
                        <a:buNone/>
                      </a:pPr>
                      <a:r>
                        <a:rPr lang="de" sz="1900">
                          <a:solidFill>
                            <a:schemeClr val="dk1"/>
                          </a:solidFill>
                        </a:rPr>
                        <a:t>Point 3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 sz="1900"/>
                        <a:t>max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 sz="1900"/>
                        <a:t>min</a:t>
                      </a:r>
                    </a:p>
                  </a:txBody>
                  <a:tcPr marT="121900" marB="121900" marR="91425" marL="91425"/>
                </a:tc>
              </a:tr>
              <a:tr h="39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947"/>
                        <a:buFont typeface="Arial"/>
                        <a:buNone/>
                      </a:pPr>
                      <a:r>
                        <a:rPr lang="de" sz="1900">
                          <a:solidFill>
                            <a:schemeClr val="dk1"/>
                          </a:solidFill>
                        </a:rPr>
                        <a:t>Point 4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 sz="1900"/>
                        <a:t>max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 sz="1900"/>
                        <a:t>max</a:t>
                      </a:r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178" name="Shape 178"/>
          <p:cNvSpPr/>
          <p:nvPr/>
        </p:nvSpPr>
        <p:spPr>
          <a:xfrm>
            <a:off x="5136400" y="3391100"/>
            <a:ext cx="1463400" cy="17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084475" y="2391300"/>
            <a:ext cx="1463400" cy="17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4349100" y="5149633"/>
            <a:ext cx="4367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green.minX &lt;= red.maxX &amp; green.maxX &gt;= red.minX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Bounding Box Problem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Spheres Kollidieren trotz nicht vorhandener Kollision</a:t>
            </a:r>
          </a:p>
        </p:txBody>
      </p:sp>
      <p:sp>
        <p:nvSpPr>
          <p:cNvPr id="188" name="Shape 188"/>
          <p:cNvSpPr/>
          <p:nvPr/>
        </p:nvSpPr>
        <p:spPr>
          <a:xfrm>
            <a:off x="930650" y="3617808"/>
            <a:ext cx="1877700" cy="17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2365935" y="2286475"/>
            <a:ext cx="1877700" cy="17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2365935" y="2286475"/>
            <a:ext cx="1877700" cy="172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939760" y="3636775"/>
            <a:ext cx="1877700" cy="17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cxnSp>
        <p:nvCxnSpPr>
          <p:cNvPr id="193" name="Shape 193"/>
          <p:cNvCxnSpPr>
            <a:stCxn id="191" idx="7"/>
            <a:endCxn id="190" idx="3"/>
          </p:cNvCxnSpPr>
          <p:nvPr/>
        </p:nvCxnSpPr>
        <p:spPr>
          <a:xfrm flipH="1" rot="10800000">
            <a:off x="2542477" y="3758095"/>
            <a:ext cx="98400" cy="12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Kombinierter Ansatz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536625"/>
            <a:ext cx="52203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Axis-aligned bounding box vs. bounding Sphere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201" name="Shape 201"/>
          <p:cNvSpPr/>
          <p:nvPr/>
        </p:nvSpPr>
        <p:spPr>
          <a:xfrm>
            <a:off x="614825" y="1970275"/>
            <a:ext cx="2159700" cy="215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2102000" y="3457400"/>
            <a:ext cx="2604900" cy="17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949" y="2475476"/>
            <a:ext cx="4019350" cy="2195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Bounding Spheres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536625"/>
            <a:ext cx="4206600" cy="117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Kollision zweier Kugeln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Verfahren nur mit Kugeln Möglich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(Eier formen sind nicht möglich)</a:t>
            </a:r>
          </a:p>
        </p:txBody>
      </p:sp>
      <p:sp>
        <p:nvSpPr>
          <p:cNvPr id="210" name="Shape 210"/>
          <p:cNvSpPr/>
          <p:nvPr/>
        </p:nvSpPr>
        <p:spPr>
          <a:xfrm>
            <a:off x="4023400" y="2332300"/>
            <a:ext cx="1996800" cy="197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5097922" y="3322100"/>
            <a:ext cx="1996800" cy="197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2" name="Shape 212"/>
          <p:cNvCxnSpPr/>
          <p:nvPr/>
        </p:nvCxnSpPr>
        <p:spPr>
          <a:xfrm>
            <a:off x="5026735" y="3326900"/>
            <a:ext cx="1050900" cy="9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500" y="5440075"/>
            <a:ext cx="4923600" cy="48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Präsentationsleitfaden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Was haben wir gemacht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Wie haben wir es gemacht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de"/>
              <a:t>Welche Probleme gab es und wie haben wir sie gelöst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Kollision Reaktion</a:t>
            </a:r>
            <a:r>
              <a:rPr lang="de"/>
              <a:t> zweier </a:t>
            </a:r>
            <a:r>
              <a:rPr lang="de"/>
              <a:t>Sphären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Kollision kommt in </a:t>
            </a:r>
            <a:r>
              <a:rPr lang="de"/>
              <a:t>verschiedener</a:t>
            </a:r>
            <a:r>
              <a:rPr lang="de"/>
              <a:t> form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Elastischer Stoß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Unelastischer Stoß</a:t>
            </a: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00" y="3172189"/>
            <a:ext cx="7892398" cy="18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3184350" y="5181375"/>
            <a:ext cx="27753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800"/>
              <a:t>Elastischer gerader Stoß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Elastischer Schiefer Stoß</a:t>
            </a: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50" y="1656650"/>
            <a:ext cx="5924499" cy="431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de"/>
              <a:t>Elastischer Schiefer Stoß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536625"/>
            <a:ext cx="31458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x-achse = </a:t>
            </a:r>
            <a:r>
              <a:rPr lang="de"/>
              <a:t>Berührungsebene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y-achse = Stoßnormale</a:t>
            </a: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424" y="1536624"/>
            <a:ext cx="5305881" cy="455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Interessante Erkenntnisse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Berechnung der Position pro Frame. Mathematisch nie genau, immer mit Thresholds rechnen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Performance &gt; 1000 Flakes sehr schlecht.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de"/>
              <a:t>Ladezeit zu Beginn des Programms entsteht aus dem schreiben der Höhenmap in das Array (128x128 Stellen)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Quellen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000"/>
              <a:t>Informationen: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de" sz="1000" u="sng">
                <a:solidFill>
                  <a:schemeClr val="hlink"/>
                </a:solidFill>
                <a:hlinkClick r:id="rId3"/>
              </a:rPr>
              <a:t>https://de.wikipedia.org/wiki/Partikelsystem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de" sz="1000" u="sng">
                <a:solidFill>
                  <a:schemeClr val="hlink"/>
                </a:solidFill>
                <a:hlinkClick r:id="rId4"/>
              </a:rPr>
              <a:t>https://de.wikipedia.org/wiki/Schnee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de" sz="1000" u="sng">
                <a:solidFill>
                  <a:schemeClr val="hlink"/>
                </a:solidFill>
                <a:hlinkClick r:id="rId5"/>
              </a:rPr>
              <a:t>https://www.informatik.uni-augsburg.de/de/lehrstuehle/dbis/pmi/lectures/vorhergehende_semester/ss06/graphikprogrammierung/script/opengl.pdf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de" sz="1000" u="sng">
                <a:solidFill>
                  <a:schemeClr val="accent5"/>
                </a:solidFill>
                <a:hlinkClick r:id="rId6"/>
              </a:rPr>
              <a:t>https://developer.mozilla.org/en-US/docs/Games/Techniques/3D_collision_detection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de" sz="1000"/>
              <a:t>http://www.peterloos.de/index.php/m-wpf/m-wpf-animations/70-a-wpf-elasticimpact</a:t>
            </a:r>
            <a:br>
              <a:rPr lang="de" sz="1000"/>
            </a:br>
          </a:p>
          <a:p>
            <a:pPr lvl="0">
              <a:spcBef>
                <a:spcPts val="0"/>
              </a:spcBef>
              <a:buNone/>
            </a:pPr>
            <a:r>
              <a:rPr lang="de" sz="1000"/>
              <a:t>Bilder/Videos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de" sz="1000" u="sng">
                <a:solidFill>
                  <a:schemeClr val="accent5"/>
                </a:solidFill>
                <a:hlinkClick r:id="rId7"/>
              </a:rPr>
              <a:t>http://wemakemedia.de/3d-rendering-funken-mit-blender-2-68-cycles-sparks-particle/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de" sz="1000" u="sng">
                <a:solidFill>
                  <a:schemeClr val="accent5"/>
                </a:solidFill>
                <a:hlinkClick r:id="rId8"/>
              </a:rPr>
              <a:t>http://blenderdiplom.com/de/tutorials/508-tutorial-advanced-particle-trail-in-blender-264.html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de" sz="1000" u="sng">
                <a:solidFill>
                  <a:schemeClr val="accent5"/>
                </a:solidFill>
                <a:hlinkClick r:id="rId9"/>
              </a:rPr>
              <a:t>https://de.wikibooks.org/wiki/Blender_Dokumentation:_Partikel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de" sz="1000" u="sng">
                <a:solidFill>
                  <a:schemeClr val="hlink"/>
                </a:solidFill>
                <a:hlinkClick r:id="rId10"/>
              </a:rPr>
              <a:t>https://www.youtube.com/watch?v=0pXYp72dwl0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de" sz="1000" u="sng">
                <a:solidFill>
                  <a:schemeClr val="hlink"/>
                </a:solidFill>
                <a:hlinkClick r:id="rId11"/>
              </a:rPr>
              <a:t>https://www.quora.com/Will-a-glass-ball-bounce-higher-than-a-rubber-ball</a:t>
            </a:r>
            <a:r>
              <a:rPr lang="de" sz="1000"/>
              <a:t> 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de" sz="1000" u="sng">
                <a:solidFill>
                  <a:schemeClr val="hlink"/>
                </a:solidFill>
                <a:hlinkClick r:id="rId12"/>
              </a:rPr>
              <a:t>https://developer.mozilla.org/en-US/docs/Games/Techniques/3D_collision_detection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de" sz="1000"/>
              <a:t>http://www.peterloos.de/index.php/m-wpf/m-wpf-animations/70-a-wpf-elasticimpact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Was haben wir gemacht?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Lawine in einem Partikelsystem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Was ist ein Partikelsystem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Rauch, Feuer, Explosionen oder Asteroidenfelder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aber auch Haare oder Gras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besteht aus Emitterpartikeln mit verschiedenen</a:t>
            </a:r>
            <a:br>
              <a:rPr lang="de"/>
            </a:br>
            <a:r>
              <a:rPr lang="de"/>
              <a:t>physikalischen Eigenschaften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Krafteinflüsse (Gravitation oder Kollisionen)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Geschwindigkeit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Dämpfung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Lebensdauer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Helligkeit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Größe/Masse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de"/>
              <a:t>...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01" y="4910050"/>
            <a:ext cx="2449850" cy="155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374" y="1293550"/>
            <a:ext cx="2449849" cy="1378049"/>
          </a:xfrm>
          <a:prstGeom prst="rect">
            <a:avLst/>
          </a:prstGeom>
          <a:noFill/>
          <a:ln>
            <a:noFill/>
          </a:ln>
        </p:spPr>
      </p:pic>
      <p:sp>
        <p:nvSpPr>
          <p:cNvPr descr="my Video Shop: https://matthiasm.de/shop  my Instagram: https://www.instagram.com/matthiasm.de  music: Entering The Stronghold by Denny Schneidemesser (http://www.dennyschneidemesser.com)  Tools:  3ds max + particle flow + box#3 fumefx Krakatoa After Effects for post  Render time: about 9 Nights ( i guess something like 70 hours or so overall )" id="77" name="Shape 77" title="Entering The Stronghold | Audio Visual Animation    HD!">
            <a:hlinkClick r:id="rId5"/>
          </p:cNvPr>
          <p:cNvSpPr/>
          <p:nvPr/>
        </p:nvSpPr>
        <p:spPr>
          <a:xfrm>
            <a:off x="4172949" y="3170900"/>
            <a:ext cx="4392274" cy="3294225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Partikelsysteme im Bezug auf eine </a:t>
            </a:r>
            <a:r>
              <a:rPr lang="de"/>
              <a:t>Lawine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Physikalische Eigenschaften von Schnee im Partikelsystem: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Luftwiderstand (fallen mit 4km/h)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Oberfläche </a:t>
            </a:r>
            <a:r>
              <a:rPr lang="de"/>
              <a:t>proportional</a:t>
            </a:r>
            <a:r>
              <a:rPr lang="de"/>
              <a:t> zur Größe,</a:t>
            </a:r>
            <a:br>
              <a:rPr lang="de"/>
            </a:br>
            <a:r>
              <a:rPr lang="de"/>
              <a:t>daher immer etwa gleich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Reibung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sehr hoch bis zu </a:t>
            </a:r>
            <a:r>
              <a:rPr lang="de"/>
              <a:t>einem</a:t>
            </a:r>
            <a:r>
              <a:rPr lang="de"/>
              <a:t> bestimmten</a:t>
            </a:r>
            <a:br>
              <a:rPr lang="de"/>
            </a:br>
            <a:r>
              <a:rPr lang="de"/>
              <a:t>Wert, dann sehr gering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Elastizität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kaum Elastizität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Geschwindigkeit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Position</a:t>
            </a:r>
          </a:p>
        </p:txBody>
      </p:sp>
      <p:sp>
        <p:nvSpPr>
          <p:cNvPr id="85" name="Shape 85" title="HS-RM 3D-Animation Avalanche 17.07.2017 10_55_30.mp4">
            <a:hlinkClick r:id="rId3"/>
          </p:cNvPr>
          <p:cNvSpPr/>
          <p:nvPr/>
        </p:nvSpPr>
        <p:spPr>
          <a:xfrm>
            <a:off x="4299725" y="2013733"/>
            <a:ext cx="4844266" cy="36332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Wie</a:t>
            </a:r>
            <a:r>
              <a:rPr lang="de"/>
              <a:t> haben wir es gemacht?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Wie haben wir es gemacht.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OpenGL (Python). Endlich etwas sehen!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Erste Bewegung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de"/>
              <a:t>Beschleunigung/</a:t>
            </a:r>
            <a:r>
              <a:rPr lang="de"/>
              <a:t>Geschwindigkeit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de"/>
              <a:t>Gravitation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Modelle erstellen/einlesen/konvertieren/anzeigen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Welt in Datenstruktur abbilden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Kollisionen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de"/>
              <a:t>mit Terrain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de"/>
              <a:t>mit anderen Partikeln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Probleme lösen!!!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de"/>
              <a:t>Kollision mit Terrain lange nicht richtig.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Wie kamen wir zu diesem Ergebnis?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OpenGL (Python). Endlich etwas sehen!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Erste Bewegung.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de"/>
              <a:t>Beschleunigung/Geschwindigkeit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de"/>
              <a:t>Gravitation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Modelle erstellen/einlesen/konvertieren/anzeigen.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Welt in Datenstruktur abbilden.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Kollisionen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de"/>
              <a:t>mit Terrain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de"/>
              <a:t>mit anderen Partikeln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Probleme lösen!!!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de"/>
              <a:t>Kollision mit Terrain </a:t>
            </a:r>
            <a:r>
              <a:rPr lang="de"/>
              <a:t>lange nicht richtig.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5" name="Shape 105"/>
          <p:cNvCxnSpPr/>
          <p:nvPr/>
        </p:nvCxnSpPr>
        <p:spPr>
          <a:xfrm>
            <a:off x="5951375" y="1356875"/>
            <a:ext cx="20400" cy="47217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6" name="Shape 106"/>
          <p:cNvSpPr txBox="1"/>
          <p:nvPr/>
        </p:nvSpPr>
        <p:spPr>
          <a:xfrm>
            <a:off x="6065825" y="1202833"/>
            <a:ext cx="3002700" cy="5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dk2"/>
                </a:solidFill>
              </a:rPr>
              <a:t>Zeitaufwand (1 Tag ~ 7 hrs)</a:t>
            </a: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dk2"/>
                </a:solidFill>
              </a:rPr>
              <a:t>2 Tage</a:t>
            </a: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dk2"/>
                </a:solidFill>
              </a:rPr>
              <a:t>1 Tag davon</a:t>
            </a:r>
          </a:p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chemeClr val="dk2"/>
                </a:solidFill>
              </a:rPr>
              <a:t>1 / 2 Tag</a:t>
            </a:r>
          </a:p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chemeClr val="dk2"/>
                </a:solidFill>
              </a:rPr>
              <a:t>1 / 2 Tag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dk2"/>
                </a:solidFill>
              </a:rPr>
              <a:t>2 Tage</a:t>
            </a: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dk2"/>
                </a:solidFill>
              </a:rPr>
              <a:t>2 Tage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dk2"/>
                </a:solidFill>
              </a:rPr>
              <a:t>5 Tage davon</a:t>
            </a:r>
          </a:p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chemeClr val="dk2"/>
                </a:solidFill>
              </a:rPr>
              <a:t>3 Tage</a:t>
            </a:r>
          </a:p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chemeClr val="dk2"/>
                </a:solidFill>
              </a:rPr>
              <a:t>2 Tage</a:t>
            </a: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dk2"/>
                </a:solidFill>
              </a:rPr>
              <a:t>6 Tage davon</a:t>
            </a: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dk2"/>
                </a:solidFill>
              </a:rPr>
              <a:t>6 Tage</a:t>
            </a:r>
          </a:p>
          <a:p>
            <a:pPr lvl="0">
              <a:spcBef>
                <a:spcPts val="0"/>
              </a:spcBef>
              <a:buNone/>
            </a:pPr>
            <a:br>
              <a:rPr lang="de" sz="1800">
                <a:solidFill>
                  <a:schemeClr val="dk2"/>
                </a:solidFill>
              </a:rPr>
            </a:br>
          </a:p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dk2"/>
                </a:solidFill>
              </a:rPr>
              <a:t>Gesamt 18 Tage ~ 126 hrs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ganz kurz OpenGL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Was bietet OpenGL: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geometrische Figuren (Geraden, Polygone, Kugeln, Quader ...)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Transformationen (Rotation, Projektion, Translation …)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de"/>
              <a:t>Lichtquellen, Materialien, Texturen, Farbverläufe ...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Eine OpenGL Anwendung folgt immer demselben Prinzip: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Fenster (mit GLUT)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Aufbau / Ereignis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init Funktion, mousefunc ...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Hauptereignisschleife 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de"/>
              <a:t>display Funktion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749" y="710050"/>
            <a:ext cx="2431623" cy="14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 title="Rain.mp4">
            <a:hlinkClick r:id="rId4"/>
          </p:cNvPr>
          <p:cNvSpPr/>
          <p:nvPr/>
        </p:nvSpPr>
        <p:spPr>
          <a:xfrm>
            <a:off x="4667750" y="3570350"/>
            <a:ext cx="3931624" cy="2948775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90000" y="6519125"/>
            <a:ext cx="570600" cy="30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