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2B8F-55A9-41D7-A172-0AD85DE352A2}" type="datetimeFigureOut">
              <a:rPr lang="fr-FR" smtClean="0"/>
              <a:t>17/03/2018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70B4-02C5-49D0-B497-2F4F96BCA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1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2B8F-55A9-41D7-A172-0AD85DE352A2}" type="datetimeFigureOut">
              <a:rPr lang="fr-FR" smtClean="0"/>
              <a:t>17/03/2018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70B4-02C5-49D0-B497-2F4F96BCA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9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2B8F-55A9-41D7-A172-0AD85DE352A2}" type="datetimeFigureOut">
              <a:rPr lang="fr-FR" smtClean="0"/>
              <a:t>17/03/2018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70B4-02C5-49D0-B497-2F4F96BCA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0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2B8F-55A9-41D7-A172-0AD85DE352A2}" type="datetimeFigureOut">
              <a:rPr lang="fr-FR" smtClean="0"/>
              <a:t>17/03/2018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70B4-02C5-49D0-B497-2F4F96BCA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60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2B8F-55A9-41D7-A172-0AD85DE352A2}" type="datetimeFigureOut">
              <a:rPr lang="fr-FR" smtClean="0"/>
              <a:t>17/03/2018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70B4-02C5-49D0-B497-2F4F96BCA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9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2B8F-55A9-41D7-A172-0AD85DE352A2}" type="datetimeFigureOut">
              <a:rPr lang="fr-FR" smtClean="0"/>
              <a:t>17/03/2018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70B4-02C5-49D0-B497-2F4F96BCA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9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2B8F-55A9-41D7-A172-0AD85DE352A2}" type="datetimeFigureOut">
              <a:rPr lang="fr-FR" smtClean="0"/>
              <a:t>17/03/2018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70B4-02C5-49D0-B497-2F4F96BCA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2B8F-55A9-41D7-A172-0AD85DE352A2}" type="datetimeFigureOut">
              <a:rPr lang="fr-FR" smtClean="0"/>
              <a:t>17/03/2018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70B4-02C5-49D0-B497-2F4F96BCA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7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2B8F-55A9-41D7-A172-0AD85DE352A2}" type="datetimeFigureOut">
              <a:rPr lang="fr-FR" smtClean="0"/>
              <a:t>17/03/2018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70B4-02C5-49D0-B497-2F4F96BCA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3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2B8F-55A9-41D7-A172-0AD85DE352A2}" type="datetimeFigureOut">
              <a:rPr lang="fr-FR" smtClean="0"/>
              <a:t>17/03/2018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70B4-02C5-49D0-B497-2F4F96BCA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3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2B8F-55A9-41D7-A172-0AD85DE352A2}" type="datetimeFigureOut">
              <a:rPr lang="fr-FR" smtClean="0"/>
              <a:t>17/03/2018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70B4-02C5-49D0-B497-2F4F96BCA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2B8F-55A9-41D7-A172-0AD85DE352A2}" type="datetimeFigureOut">
              <a:rPr lang="fr-FR" smtClean="0"/>
              <a:t>17/03/2018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70B4-02C5-49D0-B497-2F4F96BCA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91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276889" y="1349964"/>
            <a:ext cx="5060849" cy="4325622"/>
            <a:chOff x="5019525" y="2176112"/>
            <a:chExt cx="2782871" cy="2714487"/>
          </a:xfrm>
        </p:grpSpPr>
        <p:grpSp>
          <p:nvGrpSpPr>
            <p:cNvPr id="5" name="Groupe 4"/>
            <p:cNvGrpSpPr/>
            <p:nvPr/>
          </p:nvGrpSpPr>
          <p:grpSpPr>
            <a:xfrm>
              <a:off x="5019525" y="2176112"/>
              <a:ext cx="2782871" cy="2714487"/>
              <a:chOff x="-638403" y="0"/>
              <a:chExt cx="3758909" cy="340674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6335" y="1907553"/>
                <a:ext cx="750080" cy="14827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fr-FR" sz="3200" b="1"/>
              </a:p>
            </p:txBody>
          </p:sp>
          <p:sp>
            <p:nvSpPr>
              <p:cNvPr id="9" name="Forme libre 8"/>
              <p:cNvSpPr/>
              <p:nvPr/>
            </p:nvSpPr>
            <p:spPr>
              <a:xfrm>
                <a:off x="919267" y="0"/>
                <a:ext cx="1829936" cy="1915568"/>
              </a:xfrm>
              <a:custGeom>
                <a:avLst/>
                <a:gdLst>
                  <a:gd name="connsiteX0" fmla="*/ 1603717 w 3981157"/>
                  <a:gd name="connsiteY0" fmla="*/ 3362179 h 3362179"/>
                  <a:gd name="connsiteX1" fmla="*/ 0 w 3981157"/>
                  <a:gd name="connsiteY1" fmla="*/ 3348111 h 3362179"/>
                  <a:gd name="connsiteX2" fmla="*/ 3981157 w 3981157"/>
                  <a:gd name="connsiteY2" fmla="*/ 0 h 3362179"/>
                  <a:gd name="connsiteX3" fmla="*/ 1603717 w 3981157"/>
                  <a:gd name="connsiteY3" fmla="*/ 3362179 h 336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1157" h="3362179">
                    <a:moveTo>
                      <a:pt x="1603717" y="3362179"/>
                    </a:moveTo>
                    <a:lnTo>
                      <a:pt x="0" y="3348111"/>
                    </a:lnTo>
                    <a:lnTo>
                      <a:pt x="3981157" y="0"/>
                    </a:lnTo>
                    <a:lnTo>
                      <a:pt x="1603717" y="3362179"/>
                    </a:lnTo>
                    <a:close/>
                  </a:path>
                </a:pathLst>
              </a:cu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fr-FR" sz="3200" b="1"/>
              </a:p>
            </p:txBody>
          </p:sp>
          <p:cxnSp>
            <p:nvCxnSpPr>
              <p:cNvPr id="10" name="Connecteur droit avec flèche 9"/>
              <p:cNvCxnSpPr/>
              <p:nvPr/>
            </p:nvCxnSpPr>
            <p:spPr>
              <a:xfrm flipV="1">
                <a:off x="779727" y="1907553"/>
                <a:ext cx="91" cy="14991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ZoneTexte 16"/>
              <p:cNvSpPr txBox="1"/>
              <p:nvPr/>
            </p:nvSpPr>
            <p:spPr>
              <a:xfrm>
                <a:off x="-55197" y="2521221"/>
                <a:ext cx="6164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Cornet</a:t>
                </a:r>
                <a:endParaRPr lang="fr-FR" sz="2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2" name="Connecteur droit avec flèche 11"/>
              <p:cNvCxnSpPr/>
              <p:nvPr/>
            </p:nvCxnSpPr>
            <p:spPr>
              <a:xfrm flipH="1">
                <a:off x="1656415" y="1923583"/>
                <a:ext cx="2973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ZoneTexte 28"/>
              <p:cNvSpPr txBox="1"/>
              <p:nvPr/>
            </p:nvSpPr>
            <p:spPr>
              <a:xfrm>
                <a:off x="1922916" y="1749493"/>
                <a:ext cx="8050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Ligule F</a:t>
                </a:r>
                <a:r>
                  <a:rPr lang="fr-FR" sz="1200" b="1" kern="120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endParaRPr lang="fr-FR" sz="2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" name="ZoneTexte 29"/>
              <p:cNvSpPr txBox="1"/>
              <p:nvPr/>
            </p:nvSpPr>
            <p:spPr>
              <a:xfrm>
                <a:off x="2084184" y="2452602"/>
                <a:ext cx="9518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fr-FR" sz="1200" b="1" kern="120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fr-FR" sz="1200" b="1" kern="12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Pointante</a:t>
                </a:r>
                <a:endParaRPr lang="fr-FR" sz="2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5" name="ZoneTexte 30"/>
              <p:cNvSpPr txBox="1"/>
              <p:nvPr/>
            </p:nvSpPr>
            <p:spPr>
              <a:xfrm>
                <a:off x="2183454" y="3128136"/>
                <a:ext cx="4122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fr-FR" sz="1200" b="1" kern="120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endParaRPr lang="fr-FR" sz="2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6" name="Groupe 15"/>
              <p:cNvGrpSpPr/>
              <p:nvPr/>
            </p:nvGrpSpPr>
            <p:grpSpPr>
              <a:xfrm>
                <a:off x="947636" y="113560"/>
                <a:ext cx="650284" cy="3265463"/>
                <a:chOff x="947636" y="113560"/>
                <a:chExt cx="650284" cy="326546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947636" y="2276468"/>
                  <a:ext cx="650284" cy="110255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3200" b="1"/>
                </a:p>
              </p:txBody>
            </p:sp>
            <p:sp>
              <p:nvSpPr>
                <p:cNvPr id="25" name="Triangle isocèle 24"/>
                <p:cNvSpPr/>
                <p:nvPr/>
              </p:nvSpPr>
              <p:spPr>
                <a:xfrm>
                  <a:off x="947636" y="113560"/>
                  <a:ext cx="650284" cy="2158900"/>
                </a:xfrm>
                <a:prstGeom prst="triangle">
                  <a:avLst>
                    <a:gd name="adj" fmla="val 4767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fr-FR" sz="3200" b="1"/>
                </a:p>
              </p:txBody>
            </p:sp>
            <p:cxnSp>
              <p:nvCxnSpPr>
                <p:cNvPr id="26" name="Connecteur droit 25"/>
                <p:cNvCxnSpPr/>
                <p:nvPr/>
              </p:nvCxnSpPr>
              <p:spPr>
                <a:xfrm>
                  <a:off x="953667" y="2282884"/>
                  <a:ext cx="644253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e 26"/>
                <p:cNvGrpSpPr/>
                <p:nvPr/>
              </p:nvGrpSpPr>
              <p:grpSpPr>
                <a:xfrm>
                  <a:off x="1036628" y="1912292"/>
                  <a:ext cx="459100" cy="1466731"/>
                  <a:chOff x="1036628" y="1912292"/>
                  <a:chExt cx="459100" cy="1466731"/>
                </a:xfrm>
              </p:grpSpPr>
              <p:sp>
                <p:nvSpPr>
                  <p:cNvPr id="28" name="Triangle isocèle 27"/>
                  <p:cNvSpPr/>
                  <p:nvPr/>
                </p:nvSpPr>
                <p:spPr>
                  <a:xfrm>
                    <a:off x="1036628" y="1912292"/>
                    <a:ext cx="459100" cy="1466731"/>
                  </a:xfrm>
                  <a:prstGeom prst="triangle">
                    <a:avLst>
                      <a:gd name="adj" fmla="val 47674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fr-FR" sz="3200" b="1"/>
                  </a:p>
                </p:txBody>
              </p:sp>
              <p:sp>
                <p:nvSpPr>
                  <p:cNvPr id="29" name="Triangle isocèle 28"/>
                  <p:cNvSpPr/>
                  <p:nvPr/>
                </p:nvSpPr>
                <p:spPr>
                  <a:xfrm>
                    <a:off x="1207981" y="3130561"/>
                    <a:ext cx="116392" cy="248462"/>
                  </a:xfrm>
                  <a:prstGeom prst="triangle">
                    <a:avLst>
                      <a:gd name="adj" fmla="val 47674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fr-FR" sz="3200" b="1"/>
                  </a:p>
                </p:txBody>
              </p:sp>
            </p:grpSp>
          </p:grpSp>
          <p:cxnSp>
            <p:nvCxnSpPr>
              <p:cNvPr id="17" name="Connecteur droit avec flèche 16"/>
              <p:cNvCxnSpPr/>
              <p:nvPr/>
            </p:nvCxnSpPr>
            <p:spPr>
              <a:xfrm flipH="1">
                <a:off x="2009248" y="1410223"/>
                <a:ext cx="2973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ZoneTexte 34"/>
              <p:cNvSpPr txBox="1"/>
              <p:nvPr/>
            </p:nvSpPr>
            <p:spPr>
              <a:xfrm>
                <a:off x="2278602" y="1147367"/>
                <a:ext cx="841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Limbe de</a:t>
                </a:r>
                <a:endParaRPr lang="fr-FR" sz="2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FR" sz="12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fr-FR" sz="1200" b="1" kern="120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n-2 </a:t>
                </a:r>
                <a:r>
                  <a:rPr lang="fr-FR" sz="12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ligulée</a:t>
                </a:r>
                <a:endParaRPr lang="fr-FR" sz="2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9" name="Connecteur droit avec flèche 18"/>
              <p:cNvCxnSpPr/>
              <p:nvPr/>
            </p:nvCxnSpPr>
            <p:spPr>
              <a:xfrm flipV="1">
                <a:off x="663784" y="1088934"/>
                <a:ext cx="428255" cy="8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36"/>
              <p:cNvSpPr txBox="1"/>
              <p:nvPr/>
            </p:nvSpPr>
            <p:spPr>
              <a:xfrm>
                <a:off x="-638403" y="764059"/>
                <a:ext cx="10404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fr-FR" sz="1200" b="1" kern="120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n-1 </a:t>
                </a:r>
                <a:r>
                  <a:rPr lang="fr-FR" sz="12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émergée</a:t>
                </a:r>
                <a:endParaRPr lang="fr-FR" sz="2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FR" sz="12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croissance</a:t>
                </a:r>
                <a:endParaRPr lang="fr-FR" sz="2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1" name="Connecteur droit avec flèche 20"/>
              <p:cNvCxnSpPr/>
              <p:nvPr/>
            </p:nvCxnSpPr>
            <p:spPr>
              <a:xfrm flipH="1">
                <a:off x="1396547" y="2645656"/>
                <a:ext cx="6876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/>
              <p:cNvCxnSpPr>
                <a:stCxn id="15" idx="1"/>
              </p:cNvCxnSpPr>
              <p:nvPr/>
            </p:nvCxnSpPr>
            <p:spPr>
              <a:xfrm flipH="1" flipV="1">
                <a:off x="1293509" y="3254792"/>
                <a:ext cx="889945" cy="11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>
                <a:off x="906335" y="1907553"/>
                <a:ext cx="750080" cy="16030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iangle isocèle 5"/>
            <p:cNvSpPr/>
            <p:nvPr/>
          </p:nvSpPr>
          <p:spPr>
            <a:xfrm>
              <a:off x="6231231" y="2266596"/>
              <a:ext cx="409652" cy="1433226"/>
            </a:xfrm>
            <a:prstGeom prst="triangle">
              <a:avLst>
                <a:gd name="adj" fmla="val 47674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3200" b="1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6163156" y="3696046"/>
              <a:ext cx="555314" cy="12773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avec flèche 29"/>
          <p:cNvCxnSpPr/>
          <p:nvPr/>
        </p:nvCxnSpPr>
        <p:spPr>
          <a:xfrm flipV="1">
            <a:off x="4318774" y="1494153"/>
            <a:ext cx="37206" cy="225304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399202" y="1660539"/>
            <a:ext cx="80502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Lstar</a:t>
            </a:r>
            <a:r>
              <a:rPr lang="fr-FR" b="1" dirty="0" smtClean="0">
                <a:solidFill>
                  <a:srgbClr val="FF0000"/>
                </a:solidFill>
              </a:rPr>
              <a:t> ?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402187" y="3736830"/>
            <a:ext cx="1009879" cy="18826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3200" b="1"/>
          </a:p>
        </p:txBody>
      </p:sp>
      <p:sp>
        <p:nvSpPr>
          <p:cNvPr id="39" name="Forme libre 38"/>
          <p:cNvSpPr/>
          <p:nvPr/>
        </p:nvSpPr>
        <p:spPr>
          <a:xfrm>
            <a:off x="8419598" y="1314766"/>
            <a:ext cx="2463755" cy="2432241"/>
          </a:xfrm>
          <a:custGeom>
            <a:avLst/>
            <a:gdLst>
              <a:gd name="connsiteX0" fmla="*/ 1603717 w 3981157"/>
              <a:gd name="connsiteY0" fmla="*/ 3362179 h 3362179"/>
              <a:gd name="connsiteX1" fmla="*/ 0 w 3981157"/>
              <a:gd name="connsiteY1" fmla="*/ 3348111 h 3362179"/>
              <a:gd name="connsiteX2" fmla="*/ 3981157 w 3981157"/>
              <a:gd name="connsiteY2" fmla="*/ 0 h 3362179"/>
              <a:gd name="connsiteX3" fmla="*/ 1603717 w 3981157"/>
              <a:gd name="connsiteY3" fmla="*/ 3362179 h 336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1157" h="3362179">
                <a:moveTo>
                  <a:pt x="1603717" y="3362179"/>
                </a:moveTo>
                <a:lnTo>
                  <a:pt x="0" y="3348111"/>
                </a:lnTo>
                <a:lnTo>
                  <a:pt x="3981157" y="0"/>
                </a:lnTo>
                <a:lnTo>
                  <a:pt x="1603717" y="3362179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3200" b="1"/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8231727" y="3736830"/>
            <a:ext cx="123" cy="19035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16"/>
          <p:cNvSpPr txBox="1"/>
          <p:nvPr/>
        </p:nvSpPr>
        <p:spPr>
          <a:xfrm>
            <a:off x="7107618" y="4516019"/>
            <a:ext cx="829972" cy="351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Cornet</a:t>
            </a:r>
            <a:endParaRPr lang="fr-FR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 flipH="1">
            <a:off x="9412066" y="3757184"/>
            <a:ext cx="400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28"/>
          <p:cNvSpPr txBox="1"/>
          <p:nvPr/>
        </p:nvSpPr>
        <p:spPr>
          <a:xfrm>
            <a:off x="9770872" y="3536138"/>
            <a:ext cx="1083868" cy="351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Ligule F</a:t>
            </a:r>
            <a:r>
              <a:rPr lang="fr-FR" sz="1200" b="1" kern="1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endParaRPr lang="fr-FR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" name="ZoneTexte 29"/>
          <p:cNvSpPr txBox="1"/>
          <p:nvPr/>
        </p:nvSpPr>
        <p:spPr>
          <a:xfrm>
            <a:off x="9987997" y="4428892"/>
            <a:ext cx="1281563" cy="351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1200" b="1" kern="1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fr-FR" sz="12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Pointante</a:t>
            </a:r>
            <a:endParaRPr lang="fr-FR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" name="ZoneTexte 30"/>
          <p:cNvSpPr txBox="1"/>
          <p:nvPr/>
        </p:nvSpPr>
        <p:spPr>
          <a:xfrm>
            <a:off x="10121651" y="5286633"/>
            <a:ext cx="555099" cy="351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1200" b="1" kern="1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endParaRPr lang="fr-FR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457793" y="4205250"/>
            <a:ext cx="875517" cy="1399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3200" b="1"/>
          </a:p>
        </p:txBody>
      </p:sp>
      <p:sp>
        <p:nvSpPr>
          <p:cNvPr id="55" name="Triangle isocèle 54"/>
          <p:cNvSpPr/>
          <p:nvPr/>
        </p:nvSpPr>
        <p:spPr>
          <a:xfrm>
            <a:off x="8457793" y="1458956"/>
            <a:ext cx="875517" cy="2741205"/>
          </a:xfrm>
          <a:prstGeom prst="triangle">
            <a:avLst>
              <a:gd name="adj" fmla="val 4767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3200" b="1"/>
          </a:p>
        </p:txBody>
      </p:sp>
      <p:cxnSp>
        <p:nvCxnSpPr>
          <p:cNvPr id="56" name="Connecteur droit 55"/>
          <p:cNvCxnSpPr/>
          <p:nvPr/>
        </p:nvCxnSpPr>
        <p:spPr>
          <a:xfrm>
            <a:off x="8465913" y="4213397"/>
            <a:ext cx="867397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9887106" y="3105359"/>
            <a:ext cx="400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34"/>
          <p:cNvSpPr txBox="1"/>
          <p:nvPr/>
        </p:nvSpPr>
        <p:spPr>
          <a:xfrm>
            <a:off x="10249754" y="2771605"/>
            <a:ext cx="1133507" cy="58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Limbe de</a:t>
            </a:r>
            <a:endParaRPr lang="fr-FR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1200" b="1" kern="1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n-2 </a:t>
            </a:r>
            <a:r>
              <a:rPr lang="fr-F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ligulée</a:t>
            </a:r>
            <a:endParaRPr lang="fr-FR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8075626" y="2697411"/>
            <a:ext cx="576586" cy="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ZoneTexte 36"/>
          <p:cNvSpPr txBox="1"/>
          <p:nvPr/>
        </p:nvSpPr>
        <p:spPr>
          <a:xfrm>
            <a:off x="6322412" y="2284909"/>
            <a:ext cx="1400784" cy="58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1200" b="1" kern="1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fr-F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émergée</a:t>
            </a:r>
            <a:endParaRPr lang="fr-FR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croissance</a:t>
            </a:r>
            <a:endParaRPr lang="fr-FR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flipH="1">
            <a:off x="9062190" y="4674017"/>
            <a:ext cx="925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5" idx="1"/>
          </p:cNvCxnSpPr>
          <p:nvPr/>
        </p:nvCxnSpPr>
        <p:spPr>
          <a:xfrm flipH="1" flipV="1">
            <a:off x="8923463" y="5447451"/>
            <a:ext cx="1198187" cy="1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8402187" y="3736830"/>
            <a:ext cx="1009879" cy="2035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riangle isocèle 35"/>
          <p:cNvSpPr/>
          <p:nvPr/>
        </p:nvSpPr>
        <p:spPr>
          <a:xfrm>
            <a:off x="8516045" y="866785"/>
            <a:ext cx="732457" cy="2876147"/>
          </a:xfrm>
          <a:prstGeom prst="triangle">
            <a:avLst>
              <a:gd name="adj" fmla="val 4767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3200" b="1"/>
          </a:p>
        </p:txBody>
      </p:sp>
      <p:cxnSp>
        <p:nvCxnSpPr>
          <p:cNvPr id="60" name="Connecteur droit avec flèche 59"/>
          <p:cNvCxnSpPr/>
          <p:nvPr/>
        </p:nvCxnSpPr>
        <p:spPr>
          <a:xfrm flipV="1">
            <a:off x="9364297" y="1458955"/>
            <a:ext cx="37206" cy="225304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9444725" y="1625341"/>
            <a:ext cx="80502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Lstar</a:t>
            </a:r>
            <a:r>
              <a:rPr lang="fr-FR" b="1" dirty="0" smtClean="0">
                <a:solidFill>
                  <a:srgbClr val="FF0000"/>
                </a:solidFill>
              </a:rPr>
              <a:t> ?</a:t>
            </a:r>
            <a:endParaRPr lang="fr-FR" b="1" dirty="0">
              <a:solidFill>
                <a:srgbClr val="FF0000"/>
              </a:solidFill>
            </a:endParaRPr>
          </a:p>
        </p:txBody>
      </p:sp>
      <p:grpSp>
        <p:nvGrpSpPr>
          <p:cNvPr id="57" name="Groupe 56"/>
          <p:cNvGrpSpPr/>
          <p:nvPr/>
        </p:nvGrpSpPr>
        <p:grpSpPr>
          <a:xfrm>
            <a:off x="8578905" y="3336516"/>
            <a:ext cx="618114" cy="2268674"/>
            <a:chOff x="1037591" y="1592276"/>
            <a:chExt cx="459100" cy="1786747"/>
          </a:xfrm>
        </p:grpSpPr>
        <p:sp>
          <p:nvSpPr>
            <p:cNvPr id="58" name="Triangle isocèle 57"/>
            <p:cNvSpPr/>
            <p:nvPr/>
          </p:nvSpPr>
          <p:spPr>
            <a:xfrm>
              <a:off x="1037591" y="1592276"/>
              <a:ext cx="459100" cy="1786747"/>
            </a:xfrm>
            <a:prstGeom prst="triangle">
              <a:avLst>
                <a:gd name="adj" fmla="val 47674"/>
              </a:avLst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3200" b="1"/>
            </a:p>
          </p:txBody>
        </p:sp>
        <p:sp>
          <p:nvSpPr>
            <p:cNvPr id="59" name="Triangle isocèle 58"/>
            <p:cNvSpPr/>
            <p:nvPr/>
          </p:nvSpPr>
          <p:spPr>
            <a:xfrm>
              <a:off x="1207981" y="3130561"/>
              <a:ext cx="116392" cy="248462"/>
            </a:xfrm>
            <a:prstGeom prst="triangle">
              <a:avLst>
                <a:gd name="adj" fmla="val 47674"/>
              </a:avLst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3200" b="1"/>
            </a:p>
          </p:txBody>
        </p:sp>
      </p:grpSp>
      <p:cxnSp>
        <p:nvCxnSpPr>
          <p:cNvPr id="37" name="Connecteur droit 36"/>
          <p:cNvCxnSpPr/>
          <p:nvPr/>
        </p:nvCxnSpPr>
        <p:spPr>
          <a:xfrm>
            <a:off x="8402186" y="3736830"/>
            <a:ext cx="1009878" cy="2035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H="1" flipV="1">
            <a:off x="8683199" y="3303951"/>
            <a:ext cx="10293" cy="45430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6943357" y="3178710"/>
            <a:ext cx="115989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FF0000"/>
                </a:solidFill>
              </a:rPr>
              <a:t>Longueur dernière visible ?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4270" y="5523326"/>
            <a:ext cx="11018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 </a:t>
            </a:r>
          </a:p>
          <a:p>
            <a:pPr>
              <a:spcAft>
                <a:spcPts val="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 estimation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longueurs visible feuille n+1 au moment de l'apparition feuille n 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Lstar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Aft>
                <a:spcPts val="0"/>
              </a:spcAft>
              <a:buAutoNum type="arabicParenR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calcul stade phyllo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 =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Nombre_feuille_visibles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longueur dernière visible /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Lstar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0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847" y="1938047"/>
            <a:ext cx="55867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fr-FR" dirty="0" smtClean="0"/>
              <a:t>« 3</a:t>
            </a:r>
            <a:r>
              <a:rPr lang="fr-FR" dirty="0"/>
              <a:t>) régression phyllo </a:t>
            </a:r>
            <a:r>
              <a:rPr lang="fr-FR" dirty="0" err="1"/>
              <a:t>decimal</a:t>
            </a:r>
            <a:r>
              <a:rPr lang="fr-FR" dirty="0"/>
              <a:t> pointe = f(temps thermique). Construction échelle </a:t>
            </a:r>
            <a:r>
              <a:rPr lang="fr-FR" dirty="0" err="1"/>
              <a:t>phyllochronique</a:t>
            </a:r>
            <a:r>
              <a:rPr lang="fr-FR" dirty="0"/>
              <a:t> (</a:t>
            </a:r>
            <a:r>
              <a:rPr lang="fr-FR" dirty="0" err="1"/>
              <a:t>phyll</a:t>
            </a:r>
            <a:r>
              <a:rPr lang="fr-FR" dirty="0"/>
              <a:t>)  et temps depuis apparition (noté </a:t>
            </a:r>
            <a:r>
              <a:rPr lang="fr-FR" dirty="0" err="1"/>
              <a:t>xn</a:t>
            </a:r>
            <a:r>
              <a:rPr lang="fr-FR" dirty="0"/>
              <a:t> = </a:t>
            </a:r>
            <a:r>
              <a:rPr lang="fr-FR" dirty="0" err="1"/>
              <a:t>phyll</a:t>
            </a:r>
            <a:r>
              <a:rPr lang="fr-FR" dirty="0"/>
              <a:t> - n</a:t>
            </a:r>
            <a:r>
              <a:rPr lang="fr-FR" dirty="0" smtClean="0"/>
              <a:t>) »</a:t>
            </a:r>
            <a:endParaRPr lang="fr-FR" dirty="0"/>
          </a:p>
          <a:p>
            <a:pPr>
              <a:spcAft>
                <a:spcPts val="0"/>
              </a:spcAft>
            </a:pPr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Je crois comprendre que </a:t>
            </a:r>
            <a:r>
              <a:rPr lang="fr-FR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phyll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= valeurs estimées par la régression linéaire. Est-ce bien cela ?</a:t>
            </a:r>
            <a:endParaRPr lang="fr-FR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Pour info j'ai remis l'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echelle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phyllochronique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brute (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xn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 »</a:t>
            </a:r>
          </a:p>
          <a:p>
            <a:pPr>
              <a:spcAft>
                <a:spcPts val="0"/>
              </a:spcAft>
            </a:pPr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Brut = valeurs issues qui ne sont PAS calculées à partir de </a:t>
            </a:r>
            <a:r>
              <a:rPr lang="fr-FR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phyll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mais de phyllo </a:t>
            </a:r>
            <a:r>
              <a:rPr lang="fr-FR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decimal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pointe ?</a:t>
            </a:r>
          </a:p>
          <a:p>
            <a:pPr>
              <a:spcAft>
                <a:spcPts val="0"/>
              </a:spcAft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558" y="793751"/>
            <a:ext cx="5866436" cy="54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7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12" y="653143"/>
            <a:ext cx="5333728" cy="5839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48912" y="2476139"/>
            <a:ext cx="56167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 4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lineaire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cinetique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Longueur feuille normalisée = f(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et estimation de l'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ecart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phyllochronique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moyen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intercept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lineaire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apparition (noté dx0n) et du temps depuis l'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intercept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xon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 »</a:t>
            </a:r>
          </a:p>
          <a:p>
            <a:pPr>
              <a:spcAft>
                <a:spcPts val="0"/>
              </a:spcAft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fr-FR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on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fr-FR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xn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– dx0n ?</a:t>
            </a:r>
            <a:endParaRPr lang="fr-FR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496698" y="630757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xn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9699638" y="3474720"/>
            <a:ext cx="1612796" cy="23317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9800986" y="5590903"/>
            <a:ext cx="0" cy="2155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499325" y="5845909"/>
            <a:ext cx="60332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12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x0n ?</a:t>
            </a:r>
            <a:endParaRPr lang="fr-F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82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42</Words>
  <Application>Microsoft Office PowerPoint</Application>
  <PresentationFormat>Grand écran</PresentationFormat>
  <Paragraphs>36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Company>INRA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 Gauthier</dc:creator>
  <cp:lastModifiedBy>Marion Gauthier</cp:lastModifiedBy>
  <cp:revision>6</cp:revision>
  <dcterms:created xsi:type="dcterms:W3CDTF">2018-01-10T19:23:04Z</dcterms:created>
  <dcterms:modified xsi:type="dcterms:W3CDTF">2018-03-17T14:52:37Z</dcterms:modified>
</cp:coreProperties>
</file>