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5" r:id="rId3"/>
  </p:sldMasterIdLst>
  <p:notesMasterIdLst>
    <p:notesMasterId r:id="rId25"/>
  </p:notesMasterIdLst>
  <p:handoutMasterIdLst>
    <p:handoutMasterId r:id="rId26"/>
  </p:handoutMasterIdLst>
  <p:sldIdLst>
    <p:sldId id="1064" r:id="rId4"/>
    <p:sldId id="1049" r:id="rId5"/>
    <p:sldId id="278" r:id="rId6"/>
    <p:sldId id="1073" r:id="rId7"/>
    <p:sldId id="1054" r:id="rId8"/>
    <p:sldId id="1053" r:id="rId9"/>
    <p:sldId id="1062" r:id="rId10"/>
    <p:sldId id="1052" r:id="rId11"/>
    <p:sldId id="1055" r:id="rId12"/>
    <p:sldId id="1056" r:id="rId13"/>
    <p:sldId id="1065" r:id="rId14"/>
    <p:sldId id="1061" r:id="rId15"/>
    <p:sldId id="1057" r:id="rId16"/>
    <p:sldId id="1058" r:id="rId17"/>
    <p:sldId id="1066" r:id="rId18"/>
    <p:sldId id="1069" r:id="rId19"/>
    <p:sldId id="1067" r:id="rId20"/>
    <p:sldId id="1072" r:id="rId21"/>
    <p:sldId id="1071" r:id="rId22"/>
    <p:sldId id="1075" r:id="rId23"/>
    <p:sldId id="1070" r:id="rId2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BFDFF"/>
    <a:srgbClr val="FF99FF"/>
    <a:srgbClr val="FF7C80"/>
    <a:srgbClr val="F20062"/>
    <a:srgbClr val="FA0065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5652" autoAdjust="0"/>
  </p:normalViewPr>
  <p:slideViewPr>
    <p:cSldViewPr>
      <p:cViewPr varScale="1">
        <p:scale>
          <a:sx n="117" d="100"/>
          <a:sy n="117" d="100"/>
        </p:scale>
        <p:origin x="-120" y="-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3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24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DBDBDC1-D53C-468F-8153-0BC6A6281877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FA3257-F3DD-4748-9A5C-5D3ADCAA9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55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F6591C-04E1-4959-A672-176F797B4037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2F8D987-254C-40A1-B1B4-A68392B35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EBA7-A4B2-4525-87C9-5A09224984C5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336F7-E066-4385-BFF6-DB5D94680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94D6C-5FDA-4929-9BB9-A936BE3C9F24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595D-015A-4347-9D0F-AE8AF077D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996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5332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48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72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8817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6542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829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2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FAE6C-BC43-42DB-8079-717F59934359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7632-C40D-4DB7-A797-2184ADB74E4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22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EBA7-A4B2-4525-87C9-5A09224984C5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336F7-E066-4385-BFF6-DB5D9468094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27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94D6C-5FDA-4929-9BB9-A936BE3C9F24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595D-015A-4347-9D0F-AE8AF077DBB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7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60743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6389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822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0395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525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5185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856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FAE6C-BC43-42DB-8079-717F59934359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7632-C40D-4DB7-A797-2184ADB74E4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710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6EBA7-A4B2-4525-87C9-5A09224984C5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336F7-E066-4385-BFF6-DB5D9468094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81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94D6C-5FDA-4929-9BB9-A936BE3C9F24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2020/6/19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5595D-015A-4347-9D0F-AE8AF077DBB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FAE6C-BC43-42DB-8079-717F59934359}" type="datetimeFigureOut">
              <a:rPr lang="zh-CN" altLang="en-US"/>
              <a:pPr>
                <a:defRPr/>
              </a:pPr>
              <a:t>2020/6/19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37632-C40D-4DB7-A797-2184ADB74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9" name="直接连接符 4">
            <a:extLst>
              <a:ext uri="{FF2B5EF4-FFF2-40B4-BE49-F238E27FC236}">
                <a16:creationId xmlns:a16="http://schemas.microsoft.com/office/drawing/2014/main" xmlns="" id="{0EF2D620-DC32-C84C-A7AA-8E070AEDC937}"/>
              </a:ext>
            </a:extLst>
          </p:cNvPr>
          <p:cNvCxnSpPr/>
          <p:nvPr userDrawn="1"/>
        </p:nvCxnSpPr>
        <p:spPr>
          <a:xfrm>
            <a:off x="0" y="71370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9" name="直接连接符 4">
            <a:extLst>
              <a:ext uri="{FF2B5EF4-FFF2-40B4-BE49-F238E27FC236}">
                <a16:creationId xmlns:a16="http://schemas.microsoft.com/office/drawing/2014/main" xmlns="" id="{0EF2D620-DC32-C84C-A7AA-8E070AEDC937}"/>
              </a:ext>
            </a:extLst>
          </p:cNvPr>
          <p:cNvCxnSpPr/>
          <p:nvPr userDrawn="1"/>
        </p:nvCxnSpPr>
        <p:spPr>
          <a:xfrm>
            <a:off x="0" y="71370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9" name="直接连接符 4">
            <a:extLst>
              <a:ext uri="{FF2B5EF4-FFF2-40B4-BE49-F238E27FC236}">
                <a16:creationId xmlns:a16="http://schemas.microsoft.com/office/drawing/2014/main" xmlns="" id="{0EF2D620-DC32-C84C-A7AA-8E070AEDC937}"/>
              </a:ext>
            </a:extLst>
          </p:cNvPr>
          <p:cNvCxnSpPr/>
          <p:nvPr userDrawn="1"/>
        </p:nvCxnSpPr>
        <p:spPr>
          <a:xfrm>
            <a:off x="0" y="71370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E8DE6E-4121-B741-8F15-4EDB435E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案例征集要求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提供风湿肾内科常见疾病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痛风高尿酸血症经典临床案例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，要求具有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讨论价值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临床参考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价值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案例资料和诊疗经过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真实可靠，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临床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诊断明确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、诊断依据可靠、治疗规范合理，值得借鉴和推广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病史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资料完整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，展现诊疗过程各个方面（如患者基本信息、主诉、病史、体格检查、实验室检查、影像学检查、治疗方案及效果）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</a:t>
            </a:r>
            <a:r>
              <a:rPr lang="zh-CN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保护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患者</a:t>
            </a:r>
            <a:r>
              <a:rPr lang="zh-CN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个人隐私</a:t>
            </a:r>
            <a:r>
              <a:rPr lang="zh-CN" altLang="en-US" sz="1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勿出现任何可识别的个人信息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如姓名、住院号、检查号、手机号等）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从一个经典案例出发，引发真实世界小样本的患者数据分析</a:t>
            </a:r>
            <a:endParaRPr lang="en-US" altLang="zh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0000"/>
              <a:buFont typeface="Wingdings" pitchFamily="2" charset="2"/>
              <a:buChar char="l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以下为案例模版，供参考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94"/>
            <a:ext cx="1944216" cy="698748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案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23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00DB3F-C197-FC41-8DFF-E9CFD1B7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9028"/>
            <a:ext cx="8291264" cy="33944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zh-C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5000"/>
              <a:buFont typeface="Wingdings" pitchFamily="2" charset="2"/>
              <a:buChar char="n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5000"/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诊断需明确、具体，确定临床分型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分期和有无合并症</a:t>
            </a:r>
            <a:endParaRPr lang="zh-C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11FC6A-72B0-CC44-9C0C-960A7B9F1263}"/>
              </a:ext>
            </a:extLst>
          </p:cNvPr>
          <p:cNvSpPr txBox="1"/>
          <p:nvPr/>
        </p:nvSpPr>
        <p:spPr>
          <a:xfrm>
            <a:off x="458376" y="101036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诊断名称书写标准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b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kumimoji="1" lang="zh-CN" altLang="en-US" sz="240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初步诊断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396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鉴别诊断</a:t>
            </a:r>
            <a:endParaRPr kumimoji="1"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83568" y="134761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注意鉴别诊断，如化脓性关节炎、类风湿关节炎</a:t>
            </a:r>
          </a:p>
        </p:txBody>
      </p:sp>
    </p:spTree>
    <p:extLst>
      <p:ext uri="{BB962C8B-B14F-4D97-AF65-F5344CB8AC3E}">
        <p14:creationId xmlns:p14="http://schemas.microsoft.com/office/powerpoint/2010/main" val="176482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893D7D-96F2-AC47-A99F-B49973FF6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9582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总结案例得出初步诊断的依据及鉴别诊断依据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案例小结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924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28B891-DBCA-EA4F-BDBB-74337789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74514"/>
            <a:ext cx="8229600" cy="378546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根据临床依据的规范化治疗推荐以下方案：非药物治疗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药物治疗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手术治疗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非药物治疗，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如患者教育、慢病管理、伴发疾病治疗</a:t>
            </a: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Font typeface="Wingdings" pitchFamily="2" charset="2"/>
              <a:buChar char="n"/>
            </a:pP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药物治疗：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治疗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有针对性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勿使用产品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名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，请使用</a:t>
            </a:r>
            <a:r>
              <a:rPr lang="zh-CN" altLang="zh-CN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化学名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注意用药时间和剂量的规范使用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降酸治疗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预防痛风发作治疗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痛风急性发作期治疗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合并症治疗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</a:t>
            </a:r>
            <a:endParaRPr lang="en-US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zh-CN" altLang="zh-CN" sz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诊治经过</a:t>
            </a:r>
          </a:p>
        </p:txBody>
      </p:sp>
    </p:spTree>
    <p:extLst>
      <p:ext uri="{BB962C8B-B14F-4D97-AF65-F5344CB8AC3E}">
        <p14:creationId xmlns:p14="http://schemas.microsoft.com/office/powerpoint/2010/main" val="333852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812575-0E29-6F49-94E5-E8A58CE3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31590"/>
            <a:ext cx="8229600" cy="857250"/>
          </a:xfrm>
        </p:spPr>
        <p:txBody>
          <a:bodyPr/>
          <a:lstStyle/>
          <a:p>
            <a:pPr algn="l"/>
            <a:r>
              <a:rPr kumimoji="1"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复诊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、病情监测、用药复查、持续随访（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≥</a:t>
            </a:r>
            <a:r>
              <a:rPr kumimoji="1"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1</a:t>
            </a:r>
            <a:r>
              <a:rPr kumimoji="1"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次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）情况等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病情变化</a:t>
            </a:r>
          </a:p>
        </p:txBody>
      </p:sp>
    </p:spTree>
    <p:extLst>
      <p:ext uri="{BB962C8B-B14F-4D97-AF65-F5344CB8AC3E}">
        <p14:creationId xmlns:p14="http://schemas.microsoft.com/office/powerpoint/2010/main" val="366357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4F263E-0CF5-B243-9B45-EE4BEF75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1590"/>
            <a:ext cx="8229600" cy="33944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病情变化</a:t>
            </a:r>
          </a:p>
          <a:p>
            <a:pPr lvl="0">
              <a:buClr>
                <a:schemeClr val="accent6">
                  <a:lumMod val="50000"/>
                </a:schemeClr>
              </a:buClr>
              <a:buSzPct val="70000"/>
              <a:buFont typeface="Wingdings" pitchFamily="2" charset="2"/>
              <a:buChar char="n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方案及建议</a:t>
            </a:r>
            <a:endParaRPr kumimoji="1" lang="zh-CN" altLang="en-US" sz="20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转归</a:t>
            </a:r>
          </a:p>
        </p:txBody>
      </p:sp>
    </p:spTree>
    <p:extLst>
      <p:ext uri="{BB962C8B-B14F-4D97-AF65-F5344CB8AC3E}">
        <p14:creationId xmlns:p14="http://schemas.microsoft.com/office/powerpoint/2010/main" val="372889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最终诊断</a:t>
            </a:r>
          </a:p>
        </p:txBody>
      </p:sp>
    </p:spTree>
    <p:extLst>
      <p:ext uri="{BB962C8B-B14F-4D97-AF65-F5344CB8AC3E}">
        <p14:creationId xmlns:p14="http://schemas.microsoft.com/office/powerpoint/2010/main" val="4236663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诊疗体会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D1C47097-411E-1B41-9D40-D54C6E72699A}"/>
              </a:ext>
            </a:extLst>
          </p:cNvPr>
          <p:cNvSpPr txBox="1">
            <a:spLocks/>
          </p:cNvSpPr>
          <p:nvPr/>
        </p:nvSpPr>
        <p:spPr bwMode="auto">
          <a:xfrm>
            <a:off x="309861" y="1131590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Ø"/>
            </a:pPr>
            <a:r>
              <a:rPr lang="zh-CN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治疗有效性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Ø"/>
            </a:pPr>
            <a:r>
              <a:rPr lang="zh-CN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几项关键性检查对于诊断、鉴别诊断及治疗过程管理中的意义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Ø"/>
            </a:pPr>
            <a:r>
              <a:rPr lang="zh-CN" altLang="zh-CN" sz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治疗及未解决问题及困惑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69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3BEEAAC0-C531-4559-B69D-C6C395F1C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89459"/>
              </p:ext>
            </p:extLst>
          </p:nvPr>
        </p:nvGraphicFramePr>
        <p:xfrm>
          <a:off x="323528" y="915566"/>
          <a:ext cx="8348155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615">
                  <a:extLst>
                    <a:ext uri="{9D8B030D-6E8A-4147-A177-3AD203B41FA5}">
                      <a16:colId xmlns:a16="http://schemas.microsoft.com/office/drawing/2014/main" xmlns="" val="191057278"/>
                    </a:ext>
                  </a:extLst>
                </a:gridCol>
                <a:gridCol w="827886">
                  <a:extLst>
                    <a:ext uri="{9D8B030D-6E8A-4147-A177-3AD203B41FA5}">
                      <a16:colId xmlns:a16="http://schemas.microsoft.com/office/drawing/2014/main" xmlns="" val="371177676"/>
                    </a:ext>
                  </a:extLst>
                </a:gridCol>
                <a:gridCol w="812700">
                  <a:extLst>
                    <a:ext uri="{9D8B030D-6E8A-4147-A177-3AD203B41FA5}">
                      <a16:colId xmlns:a16="http://schemas.microsoft.com/office/drawing/2014/main" xmlns="" val="2252745680"/>
                    </a:ext>
                  </a:extLst>
                </a:gridCol>
                <a:gridCol w="812700">
                  <a:extLst>
                    <a:ext uri="{9D8B030D-6E8A-4147-A177-3AD203B41FA5}">
                      <a16:colId xmlns:a16="http://schemas.microsoft.com/office/drawing/2014/main" xmlns="" val="2606300386"/>
                    </a:ext>
                  </a:extLst>
                </a:gridCol>
                <a:gridCol w="1126805">
                  <a:extLst>
                    <a:ext uri="{9D8B030D-6E8A-4147-A177-3AD203B41FA5}">
                      <a16:colId xmlns:a16="http://schemas.microsoft.com/office/drawing/2014/main" xmlns="" val="187683563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1765484347"/>
                    </a:ext>
                  </a:extLst>
                </a:gridCol>
                <a:gridCol w="1342836">
                  <a:extLst>
                    <a:ext uri="{9D8B030D-6E8A-4147-A177-3AD203B41FA5}">
                      <a16:colId xmlns:a16="http://schemas.microsoft.com/office/drawing/2014/main" xmlns="" val="873821034"/>
                    </a:ext>
                  </a:extLst>
                </a:gridCol>
                <a:gridCol w="961421">
                  <a:extLst>
                    <a:ext uri="{9D8B030D-6E8A-4147-A177-3AD203B41FA5}">
                      <a16:colId xmlns:a16="http://schemas.microsoft.com/office/drawing/2014/main" xmlns="" val="1568884120"/>
                    </a:ext>
                  </a:extLst>
                </a:gridCol>
              </a:tblGrid>
              <a:tr h="460249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就诊基本信息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3843398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痛风石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sUA</a:t>
                      </a:r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</a:t>
                      </a:r>
                    </a:p>
                    <a:p>
                      <a:pPr algn="ctr"/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0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μmol</a:t>
                      </a:r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/L)</a:t>
                      </a:r>
                      <a:endParaRPr lang="zh-CN" altLang="en-US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</a:t>
                      </a:r>
                      <a:endParaRPr lang="en-US" altLang="zh-CN" sz="11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ml·min</a:t>
                      </a:r>
                      <a:r>
                        <a:rPr lang="en-US" altLang="zh-CN" sz="10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·(1.73 m</a:t>
                      </a:r>
                      <a:r>
                        <a:rPr lang="en-US" altLang="zh-CN" sz="10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0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痛风发作次数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合并症情况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227634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CKD2</a:t>
                      </a:r>
                      <a:r>
                        <a:rPr lang="zh-CN" altLang="en-US" sz="11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61967899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46400325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5911004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1202194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503161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1153742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9303531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4142630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731767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0908681"/>
                  </a:ext>
                </a:extLst>
              </a:tr>
              <a:tr h="263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914439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315ABDE-B249-48BC-9530-DCE83968D33B}"/>
              </a:ext>
            </a:extLst>
          </p:cNvPr>
          <p:cNvSpPr/>
          <p:nvPr/>
        </p:nvSpPr>
        <p:spPr>
          <a:xfrm>
            <a:off x="107504" y="36988"/>
            <a:ext cx="91450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基于一个经典案例引发的真实世界小样本患者数据分析（≥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例）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9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96428E3D-BC78-4D75-9AA3-2356BCFE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14892"/>
              </p:ext>
            </p:extLst>
          </p:nvPr>
        </p:nvGraphicFramePr>
        <p:xfrm>
          <a:off x="288119" y="736699"/>
          <a:ext cx="8567761" cy="423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872">
                  <a:extLst>
                    <a:ext uri="{9D8B030D-6E8A-4147-A177-3AD203B41FA5}">
                      <a16:colId xmlns:a16="http://schemas.microsoft.com/office/drawing/2014/main" xmlns="" val="19105727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46325543"/>
                    </a:ext>
                  </a:extLst>
                </a:gridCol>
                <a:gridCol w="714026">
                  <a:extLst>
                    <a:ext uri="{9D8B030D-6E8A-4147-A177-3AD203B41FA5}">
                      <a16:colId xmlns:a16="http://schemas.microsoft.com/office/drawing/2014/main" xmlns="" val="3506109386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xmlns="" val="371177676"/>
                    </a:ext>
                  </a:extLst>
                </a:gridCol>
                <a:gridCol w="1182098">
                  <a:extLst>
                    <a:ext uri="{9D8B030D-6E8A-4147-A177-3AD203B41FA5}">
                      <a16:colId xmlns:a16="http://schemas.microsoft.com/office/drawing/2014/main" xmlns="" val="2252745680"/>
                    </a:ext>
                  </a:extLst>
                </a:gridCol>
                <a:gridCol w="1502568">
                  <a:extLst>
                    <a:ext uri="{9D8B030D-6E8A-4147-A177-3AD203B41FA5}">
                      <a16:colId xmlns:a16="http://schemas.microsoft.com/office/drawing/2014/main" xmlns="" val="2606300386"/>
                    </a:ext>
                  </a:extLst>
                </a:gridCol>
                <a:gridCol w="1377570">
                  <a:extLst>
                    <a:ext uri="{9D8B030D-6E8A-4147-A177-3AD203B41FA5}">
                      <a16:colId xmlns:a16="http://schemas.microsoft.com/office/drawing/2014/main" xmlns="" val="1765484347"/>
                    </a:ext>
                  </a:extLst>
                </a:gridCol>
              </a:tblGrid>
              <a:tr h="301198"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治疗前后对比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73843398"/>
                  </a:ext>
                </a:extLst>
              </a:tr>
              <a:tr h="24607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用药方案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达标时间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sUA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</a:t>
                      </a:r>
                      <a:r>
                        <a:rPr lang="en-US" altLang="zh-CN" sz="11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100" b="0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μmol</a:t>
                      </a:r>
                      <a:r>
                        <a:rPr lang="en-US" altLang="zh-CN" sz="11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/L)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eGFR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ml·min</a:t>
                      </a:r>
                      <a:r>
                        <a:rPr lang="en-US" altLang="zh-CN" sz="11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·(1.73 m</a:t>
                      </a:r>
                      <a:r>
                        <a:rPr lang="en-US" altLang="zh-CN" sz="11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en-US" altLang="zh-CN" sz="1100" baseline="300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1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1550060"/>
                  </a:ext>
                </a:extLst>
              </a:tr>
              <a:tr h="246074"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治疗前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治疗后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治疗前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治疗后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227634"/>
                  </a:ext>
                </a:extLst>
              </a:tr>
              <a:tr h="4183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20mg/d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非布司他治疗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周后，升至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40mg/d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继续治疗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周，达标后以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20mg/d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维持治疗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620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360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61967899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355193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85911004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01202194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503161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1153742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9303531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4142630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3731767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0908681"/>
                  </a:ext>
                </a:extLst>
              </a:tr>
              <a:tr h="2460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914439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50E7341-DE48-4E8E-9EB5-852104513313}"/>
              </a:ext>
            </a:extLst>
          </p:cNvPr>
          <p:cNvSpPr/>
          <p:nvPr/>
        </p:nvSpPr>
        <p:spPr>
          <a:xfrm>
            <a:off x="107504" y="36988"/>
            <a:ext cx="914501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70000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基于一个经典案例引发的真实世界小样本患者数据分析（≥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例）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52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099D03-A7F9-1745-802B-C2E007A7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275606"/>
            <a:ext cx="8229600" cy="1152128"/>
          </a:xfrm>
        </p:spPr>
        <p:txBody>
          <a:bodyPr/>
          <a:lstStyle/>
          <a:p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小发现，大思考，临床从此而不同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82D9BF-19D3-9E4A-9728-E5EE5CCC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227934"/>
            <a:ext cx="4464496" cy="43204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（标题可自行修改，建议选用有吸引力的标题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E538A49A-3D1C-3A43-A1CA-DF992BA9F06E}"/>
              </a:ext>
            </a:extLst>
          </p:cNvPr>
          <p:cNvSpPr txBox="1">
            <a:spLocks/>
          </p:cNvSpPr>
          <p:nvPr/>
        </p:nvSpPr>
        <p:spPr>
          <a:xfrm>
            <a:off x="4067944" y="2765742"/>
            <a:ext cx="1800200" cy="90318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姓名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医院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001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442C4E7-77B1-4231-BD42-D4FA444B5ABC}"/>
              </a:ext>
            </a:extLst>
          </p:cNvPr>
          <p:cNvSpPr/>
          <p:nvPr/>
        </p:nvSpPr>
        <p:spPr>
          <a:xfrm>
            <a:off x="251520" y="165869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真实世界小样本患者数据分析带来的思考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191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843808" y="2222376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25390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8" y="1087726"/>
            <a:ext cx="2276475" cy="28860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1"/>
          <p:cNvSpPr txBox="1"/>
          <p:nvPr/>
        </p:nvSpPr>
        <p:spPr>
          <a:xfrm>
            <a:off x="179512" y="267494"/>
            <a:ext cx="2769235" cy="450673"/>
          </a:xfrm>
          <a:prstGeom prst="rect">
            <a:avLst/>
          </a:prstGeom>
        </p:spPr>
        <p:txBody>
          <a:bodyPr lIns="91434" tIns="45717" rIns="91434" bIns="45717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医生简介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3330340" y="1002497"/>
            <a:ext cx="5051934" cy="90318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教授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大学附属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医院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0352" y="1851670"/>
            <a:ext cx="5399304" cy="154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学历，职称。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中华医学会呼吸分</a:t>
            </a: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</a:t>
            </a:r>
            <a:r>
              <a:rPr lang="zh-CN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慢阻肺学组委员兼秘书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中国医师协会医师分会慢阻肺工作委员会委员兼秘书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社会任职</a:t>
            </a:r>
            <a:endParaRPr lang="en-US" altLang="zh-CN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4227" y="3635247"/>
            <a:ext cx="101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医生照片</a:t>
            </a:r>
          </a:p>
        </p:txBody>
      </p:sp>
    </p:spTree>
    <p:extLst>
      <p:ext uri="{BB962C8B-B14F-4D97-AF65-F5344CB8AC3E}">
        <p14:creationId xmlns:p14="http://schemas.microsoft.com/office/powerpoint/2010/main" val="315907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1575468-793F-4112-96C2-214CBA7CCC80}"/>
              </a:ext>
            </a:extLst>
          </p:cNvPr>
          <p:cNvSpPr txBox="1"/>
          <p:nvPr/>
        </p:nvSpPr>
        <p:spPr>
          <a:xfrm>
            <a:off x="2483768" y="1923678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典型案例分析</a:t>
            </a:r>
          </a:p>
        </p:txBody>
      </p:sp>
    </p:spTree>
    <p:extLst>
      <p:ext uri="{BB962C8B-B14F-4D97-AF65-F5344CB8AC3E}">
        <p14:creationId xmlns:p14="http://schemas.microsoft.com/office/powerpoint/2010/main" val="2080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CE2A8D-88E7-F54A-AD60-E62ABB76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7574"/>
            <a:ext cx="8229600" cy="3394472"/>
          </a:xfrm>
        </p:spPr>
        <p:txBody>
          <a:bodyPr/>
          <a:lstStyle/>
          <a:p>
            <a:pPr marL="0" lvl="0" indent="0">
              <a:buNone/>
            </a:pPr>
            <a:endParaRPr lang="zh-CN" altLang="zh-CN" dirty="0"/>
          </a:p>
          <a:p>
            <a:pPr lv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基本信息——年龄、性别</a:t>
            </a:r>
          </a:p>
          <a:p>
            <a:pPr lv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患者主诉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：症状、体征、持续时间等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zh-CN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就诊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zh-CN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主要症状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为主</a:t>
            </a:r>
          </a:p>
          <a:p>
            <a:pPr lvl="0">
              <a:lnSpc>
                <a:spcPct val="150000"/>
              </a:lnSpc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Char char="l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病史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基本信息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797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1ACB08-91FC-0843-A75A-8DD4995F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9582"/>
            <a:ext cx="8229600" cy="33944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Font typeface="Wingdings" pitchFamily="2" charset="2"/>
              <a:buChar char="l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既往史（按</a:t>
            </a:r>
            <a:r>
              <a:rPr lang="zh-CN" altLang="zh-CN" sz="20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顺序写明既往健康情况）</a:t>
            </a: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Font typeface="Wingdings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</a:t>
            </a: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史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：生活习性、喝酒、饮食等</a:t>
            </a:r>
            <a:endParaRPr lang="zh-C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65000"/>
              <a:buFont typeface="Wingdings" pitchFamily="2" charset="2"/>
              <a:buChar char="l"/>
            </a:pPr>
            <a:r>
              <a:rPr lang="zh-C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家族史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既往史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90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CD6CA8-F142-7A4F-8D84-92B499E6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一般检查：体温、呼吸、脉搏、血压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头颈检查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胸腹检查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脊柱、四肢、</a:t>
            </a:r>
            <a:r>
              <a:rPr kumimoji="1"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关节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体格检查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690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33BD89-FDF5-5344-AA0D-DA11CA08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48" y="1131590"/>
            <a:ext cx="8640960" cy="2955751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Clr>
                <a:schemeClr val="accent6">
                  <a:lumMod val="50000"/>
                </a:schemeClr>
              </a:buClr>
              <a:buSzPct val="70000"/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主要包括血常规、尿常规、血气分析、体液检查、肝功、肾功等项目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4000"/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血尿酸测定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、血常规及血沉、血脂、血糖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4000"/>
              <a:buFont typeface="Wingdings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尿常规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、尿尿酸测定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4000"/>
              <a:buFont typeface="Wingdings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关节液、滑膜液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穿刺、镜检（鉴别晶体、炎性）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4000"/>
              <a:buFont typeface="Wingdings" pitchFamily="2" charset="2"/>
              <a:buChar char="Ø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组织学检查</a:t>
            </a: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（尿酸盐结晶）</a:t>
            </a:r>
            <a:endParaRPr lang="en-US" altLang="zh-CN" sz="1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4000"/>
              <a:buFont typeface="Wingdings" pitchFamily="2" charset="2"/>
              <a:buChar char="Ø"/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生化：肾功能检查（内生肌酐清除率、尿素氮、血肌酐）、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反应蛋白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实验室检查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0191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F9339D-B224-AA4F-AE5C-A2D87637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56" y="1018530"/>
            <a:ext cx="8637887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痛风病提供可诊断痛风的影像学证据（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胶片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）如尿酸结晶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、痛风石、关节炎症、骨侵蚀；其他合并症也提供相应影像学依据，下列供参考：</a:t>
            </a:r>
          </a:p>
          <a:p>
            <a:pPr lvl="0"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线片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超声检查</a:t>
            </a: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lang="en-US" altLang="zh-CN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DECT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C00000"/>
              </a:buClr>
              <a:buSzPct val="55000"/>
              <a:buFont typeface="Wingdings" pitchFamily="2" charset="2"/>
              <a:buChar char="l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MRI</a:t>
            </a:r>
            <a:endParaRPr kumimoji="1" lang="zh-CN" altLang="en-US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2ACF74F9-BC0B-0B4E-9409-0F58FF6AE7B6}"/>
              </a:ext>
            </a:extLst>
          </p:cNvPr>
          <p:cNvSpPr txBox="1">
            <a:spLocks/>
          </p:cNvSpPr>
          <p:nvPr/>
        </p:nvSpPr>
        <p:spPr bwMode="auto">
          <a:xfrm>
            <a:off x="251520" y="794"/>
            <a:ext cx="3240360" cy="6987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影像学检查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94777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cct</Template>
  <TotalTime>9479</TotalTime>
  <Words>769</Words>
  <Application>Microsoft Office PowerPoint</Application>
  <PresentationFormat>全屏显示(16:9)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自定义设计方案</vt:lpstr>
      <vt:lpstr>1_自定义设计方案</vt:lpstr>
      <vt:lpstr>2_自定义设计方案</vt:lpstr>
      <vt:lpstr>案例说明</vt:lpstr>
      <vt:lpstr>小发现，大思考，临床从此而不同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复诊、病情监测、用药复查、持续随访（≥1次）情况等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Microsoft.com</dc:creator>
  <cp:lastModifiedBy>Windows 用户</cp:lastModifiedBy>
  <cp:revision>2410</cp:revision>
  <dcterms:created xsi:type="dcterms:W3CDTF">2011-09-05T01:23:00Z</dcterms:created>
  <dcterms:modified xsi:type="dcterms:W3CDTF">2020-06-19T02:07:04Z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  <property fmtid="{D5CDD505-2E9C-101B-9397-08002B2CF9AE}" pid="4" name="DLPManualFileClassification">
    <vt:lpwstr>{80FC78AB-ED66-44D6-AF0C-DE8ED0319DA5}</vt:lpwstr>
  </property>
  <property fmtid="{D5CDD505-2E9C-101B-9397-08002B2CF9AE}" pid="5" name="DLPManualFileClassificationLastModifiedBy">
    <vt:lpwstr>ASTELLAS\ACN04123</vt:lpwstr>
  </property>
  <property fmtid="{D5CDD505-2E9C-101B-9397-08002B2CF9AE}" pid="6" name="DLPManualFileClassificationLastModificationDate">
    <vt:lpwstr>1591619065</vt:lpwstr>
  </property>
  <property fmtid="{D5CDD505-2E9C-101B-9397-08002B2CF9AE}" pid="7" name="DLPManualFileClassificationVersion">
    <vt:lpwstr>11.4.0.45</vt:lpwstr>
  </property>
</Properties>
</file>