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260" r:id="rId3"/>
    <p:sldId id="268" r:id="rId4"/>
    <p:sldId id="259" r:id="rId5"/>
    <p:sldId id="269" r:id="rId6"/>
    <p:sldId id="272" r:id="rId7"/>
    <p:sldId id="295" r:id="rId8"/>
    <p:sldId id="277" r:id="rId9"/>
    <p:sldId id="278" r:id="rId10"/>
    <p:sldId id="297" r:id="rId11"/>
    <p:sldId id="340" r:id="rId12"/>
    <p:sldId id="310" r:id="rId13"/>
    <p:sldId id="337" r:id="rId14"/>
    <p:sldId id="344" r:id="rId15"/>
    <p:sldId id="347" r:id="rId16"/>
    <p:sldId id="343" r:id="rId17"/>
    <p:sldId id="348" r:id="rId18"/>
    <p:sldId id="326" r:id="rId19"/>
    <p:sldId id="328" r:id="rId20"/>
    <p:sldId id="329" r:id="rId21"/>
    <p:sldId id="330" r:id="rId22"/>
    <p:sldId id="356" r:id="rId23"/>
    <p:sldId id="349" r:id="rId24"/>
    <p:sldId id="350" r:id="rId25"/>
    <p:sldId id="332" r:id="rId26"/>
    <p:sldId id="351" r:id="rId27"/>
    <p:sldId id="352" r:id="rId28"/>
    <p:sldId id="353" r:id="rId29"/>
    <p:sldId id="354" r:id="rId30"/>
    <p:sldId id="355" r:id="rId31"/>
    <p:sldId id="357" r:id="rId32"/>
    <p:sldId id="284" r:id="rId33"/>
    <p:sldId id="285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19"/>
    <a:srgbClr val="E5EA1A"/>
    <a:srgbClr val="B6C8E7"/>
    <a:srgbClr val="F8F43A"/>
    <a:srgbClr val="FFD54F"/>
    <a:srgbClr val="F8DC0C"/>
    <a:srgbClr val="C6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5300" autoAdjust="0"/>
  </p:normalViewPr>
  <p:slideViewPr>
    <p:cSldViewPr snapToGrid="0">
      <p:cViewPr varScale="1">
        <p:scale>
          <a:sx n="105" d="100"/>
          <a:sy n="105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Gap between supply and demand</a:t>
            </a:r>
          </a:p>
        </c:rich>
      </c:tx>
      <c:layout>
        <c:manualLayout>
          <c:xMode val="edge"/>
          <c:yMode val="edge"/>
          <c:x val="0.16625000356013084"/>
          <c:y val="2.84148117876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Data center traffic per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7</c:v>
                </c:pt>
                <c:pt idx="1">
                  <c:v>9</c:v>
                </c:pt>
                <c:pt idx="2">
                  <c:v>12</c:v>
                </c:pt>
                <c:pt idx="3">
                  <c:v>14</c:v>
                </c:pt>
                <c:pt idx="4">
                  <c:v>17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47DB-BD1B-9C88146E866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Useable data created per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Feuil1!$C$2:$C$7</c:f>
              <c:numCache>
                <c:formatCode>General</c:formatCode>
                <c:ptCount val="6"/>
                <c:pt idx="0">
                  <c:v>22</c:v>
                </c:pt>
                <c:pt idx="1">
                  <c:v>31</c:v>
                </c:pt>
                <c:pt idx="2">
                  <c:v>40</c:v>
                </c:pt>
                <c:pt idx="3">
                  <c:v>52</c:v>
                </c:pt>
                <c:pt idx="4">
                  <c:v>67</c:v>
                </c:pt>
                <c:pt idx="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47DB-BD1B-9C88146E8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757648"/>
        <c:axId val="337753488"/>
      </c:barChart>
      <c:catAx>
        <c:axId val="33775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7753488"/>
        <c:crosses val="autoZero"/>
        <c:auto val="1"/>
        <c:lblAlgn val="ctr"/>
        <c:lblOffset val="100"/>
        <c:noMultiLvlLbl val="0"/>
      </c:catAx>
      <c:valAx>
        <c:axId val="33775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Zettabytes per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775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5T08:53:23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5T08:54:4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126 628 24575,'0'-45'0,"-2"0"0,-12-68 0,9 80 0,2-1 0,2-52 0,-1-16 0,-22-25 0,23 124 0,1 1 0,-1-1 0,1 1 0,-1 0 0,0-1 0,0 1 0,0 0 0,0 0 0,0 0 0,0 0 0,0 0 0,-1 0 0,1 0 0,-1 0 0,-2-2 0,3 4 0,0-1 0,0 0 0,0 1 0,0-1 0,0 0 0,0 1 0,0 0 0,0-1 0,-1 1 0,1 0 0,0-1 0,0 1 0,-1 0 0,1 0 0,0 0 0,0 0 0,-1 0 0,1 0 0,0 1 0,0-1 0,-2 1 0,1 0 0,0 0 0,1 0 0,-1 0 0,0 0 0,0 1 0,1-1 0,-1 1 0,1-1 0,-1 1 0,1-1 0,-1 1 0,1 0 0,0 0 0,0 0 0,0 0 0,0 0 0,0 0 0,1 0 0,-1 0 0,1 0 0,-1 0 0,1 0 0,0 0 0,-1 1 0,1-1 0,0 0 0,1 0 0,-1 0 0,0 0 0,1 0 0,0 3 0,1 5 0,1-1 0,1 1 0,-1-1 0,2 0 0,-1 0 0,1-1 0,0 1 0,1-1 0,0 0 0,0 0 0,11 9 0,-16-16 0,1 0 0,-1-1 0,0 1 0,0 0 0,1-1 0,-1 1 0,0-1 0,0 1 0,1-1 0,-1 0 0,1 0 0,-1 1 0,0-1 0,1 0 0,-1 0 0,0 0 0,1-1 0,-1 1 0,1 0 0,-1 0 0,0-1 0,1 1 0,0-1 0,29-21 0,-29 19 0,0 1 0,0 0 0,1 0 0,-1 0 0,1 0 0,-1 0 0,1 1 0,0-1 0,0 1 0,0 0 0,0-1 0,0 1 0,0 1 0,4-2 0,-7 2 0,1 0 0,-1 0 0,0 0 0,1 0 0,-1 0 0,1 0 0,-1 0 0,1 0 0,-1 0 0,1 0 0,-1 1 0,1-1 0,-1 0 0,1 0 0,-1 0 0,0 1 0,1-1 0,-1 0 0,1 0 0,-1 1 0,0-1 0,1 0 0,-1 1 0,0-1 0,1 0 0,-1 1 0,0-1 0,0 1 0,1-1 0,-1 0 0,0 1 0,0-1 0,0 1 0,0-1 0,0 1 0,1-1 0,-1 1 0,0-1 0,0 1 0,0-1 0,0 0 0,0 1 0,0-1 0,0 1 0,-1-1 0,1 1 0,0-1 0,0 1 0,0-1 0,0 1 0,-1-1 0,1 0 0,0 1 0,0-1 0,-1 1 0,1-1 0,0 0 0,-1 1 0,1-1 0,0 0 0,-1 1 0,-28 34 0,14-17 0,11-10 0,1 1 0,0-1 0,1 1 0,-1-1 0,2 1 0,-1 0 0,1 0 0,1 0 0,-1 0 0,2-1 0,-1 1 0,1 0 0,0 0 0,1 0 0,0 0 0,4 9 0,1-14 0,-2-14 0,-1-17 0,-3-123 0,-1 420-1365,0-248-5461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5T08:54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46 700 24575,'6'-1'0,"0"0"0,0 0 0,0-1 0,0 0 0,0 0 0,0 0 0,-1-1 0,1 0 0,10-7 0,20-9 0,-33 18 0,0 0 0,0-1 0,1 0 0,-1 0 0,-1 0 0,1 0 0,0 0 0,0 0 0,-1-1 0,1 0 0,-1 1 0,0-1 0,0 0 0,0 0 0,0 0 0,0 0 0,-1 0 0,1-1 0,-1 1 0,0 0 0,0-1 0,0 1 0,-1-1 0,1 1 0,-1-1 0,0 0 0,0 1 0,0-1 0,-1-5 0,0 2 0,0-1 0,-1 1 0,0-1 0,0 1 0,-1-1 0,1 1 0,-2 0 0,1 0 0,-1 1 0,0-1 0,0 1 0,-10-11 0,5 8 0,1 0 0,1 0 0,0-1 0,0 0 0,1-1 0,0 1 0,1-1 0,0 0 0,0-1 0,1 1 0,-4-21 0,4 0 0,1 0 0,2-64 0,0-22 0,1 116 0,0 1 0,0-1 0,0 1 0,0-1 0,0 0 0,-1 1 0,1-1 0,0 0 0,-1 1 0,1-1 0,-1 1 0,0-1 0,0 1 0,1-1 0,-1 1 0,0 0 0,0-1 0,0 1 0,0 0 0,0 0 0,-1 0 0,1 0 0,0 0 0,-1 0 0,1 0 0,-3-1 0,3 2 0,0 0 0,-1 1 0,1-1 0,0 0 0,0 1 0,0 0 0,-1-1 0,1 1 0,0 0 0,0-1 0,0 1 0,0 0 0,0 0 0,0 0 0,0 0 0,0 0 0,0 0 0,1 0 0,-1 0 0,0 0 0,1 0 0,-1 1 0,1-1 0,-1 0 0,1 0 0,-1 1 0,1-1 0,0 0 0,0 0 0,0 1 0,0-1 0,0 3 0,-1-2 0,1 1 0,-1 0 0,1 0 0,0-1 0,0 1 0,0 0 0,0 0 0,0 0 0,1-1 0,-1 1 0,1 0 0,0 0 0,0-1 0,0 1 0,0-1 0,0 1 0,0-1 0,1 1 0,-1-1 0,1 0 0,0 0 0,0 0 0,0 0 0,0 0 0,0 0 0,2 2 0,-1-3 0,-1 0 0,0 0 0,0-1 0,1 1 0,-1 0 0,0-1 0,1 0 0,-1 1 0,0-1 0,1 0 0,-1 0 0,0 0 0,1-1 0,-1 1 0,1 0 0,-1-1 0,0 0 0,0 0 0,1 1 0,-1-1 0,0 0 0,0-1 0,0 1 0,0 0 0,0-1 0,0 1 0,0-1 0,-1 1 0,1-1 0,2-3 0,-3 4 0,0 0 0,0 1 0,-1-1 0,1 0 0,0 1 0,-1-1 0,1 0 0,0 0 0,-1 0 0,1 0 0,-1 1 0,1-1 0,-1 0 0,0 0 0,1 0 0,-1 0 0,0 0 0,0 0 0,0 0 0,0 0 0,0 0 0,0 0 0,0 0 0,0-2 0,-1 2 0,1 1 0,-1-1 0,0 0 0,0 1 0,1-1 0,-1 1 0,0-1 0,0 1 0,0-1 0,0 1 0,0-1 0,0 1 0,0 0 0,0 0 0,0 0 0,0-1 0,0 1 0,0 0 0,-1 0 0,-4 0 0,0 1 0,0-1 0,1 1 0,-1 0 0,1 0 0,-1 0 0,-9 5 0,11-5 0,1 1 0,0 0 0,-1 0 0,1 0 0,0 0 0,0 0 0,0 1 0,1 0 0,-1-1 0,1 1 0,-1 0 0,1 0 0,0 0 0,0 0 0,0 1 0,0-1 0,1 0 0,-1 1 0,1 0 0,0-1 0,0 1 0,0 0 0,1-1 0,-1 1 0,1 0 0,0 7 0,3 1 0,0 0 0,0 1 0,1-2 0,1 1 0,0 0 0,9 16 0,-3-8 0,13 45 0,-22-56 0,1 1 0,0 0 0,1-1 0,0 0 0,0 0 0,1 0 0,0-1 0,1 1 0,0-1 0,7 7 0,-3-5 0,-1 0 0,-1 0 0,1 1 0,7 15 0,-13-21 0,0 0 0,0 0 0,-1 1 0,0 0 0,0-1 0,-1 1 0,1 0 0,-1 0 0,-1 0 0,1 0 0,-1 11 0,0-16 0,0-1 0,0 0 0,0 1 0,0-1 0,0 0 0,0 1 0,0-1 0,0 0 0,0 1 0,0-1 0,0 0 0,-1 1 0,1-1 0,0 0 0,0 0 0,0 1 0,0-1 0,-1 0 0,1 1 0,0-1 0,0 0 0,0 0 0,-1 0 0,1 1 0,0-1 0,0 0 0,-1 0 0,1 0 0,0 1 0,-1-1 0,1 0 0,0 0 0,-1 0 0,1 0 0,0 0 0,-1 0 0,1 0 0,0 0 0,-1 0 0,-15-8 0,-14-20 0,28 26 0,-6-6 0,1 0 0,0-1 0,0 0 0,1 0 0,0 0 0,0-1 0,1 1 0,1-2 0,-1 1 0,2 0 0,-1-1 0,-1-13 0,-8-35 0,-25-138 0,31 167 0,5 22 0,0 1 0,1-1 0,-1 0 0,1 0 0,1 0 0,0-14 0,0 21 0,0 0 0,1 0 0,-1 0 0,0 0 0,1 0 0,-1-1 0,1 1 0,-1 0 0,1 0 0,-1 0 0,1 0 0,0 1 0,0-1 0,0 0 0,-1 0 0,1 0 0,0 0 0,0 1 0,0-1 0,1 0 0,1 0 0,-1 0 0,1 1 0,-1-1 0,1 1 0,0-1 0,-1 1 0,1 0 0,-1 0 0,1 1 0,0-1 0,-1 0 0,1 1 0,2 0 0,4 2-114,0-1 1,1 1-1,-1 1 0,-1 0 0,1 0 1,-1 1-1,1 0 0,-1 1 0,-1-1 1,1 1-1,13 14 0,-9-7-6712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5T08:49:16.1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53 942,'-2'-47,"-3"-1,-12-53,-4-37,14-350,8 369,2 193,14 83,-8-58,-6-62,0 1,3-1,16 58,-7-56,-10-29,-1 0,0 0,0 1,2 13,-4-5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5T08:49:17.0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252 186,'-4'45,"-1"1,-3-1,-2-1,-1 0,-24 56,9-21,-76 235,93-287,-23 46,31-70,-5 5,3-15,5-20,8-20,3 0,30-75,-5 17,6-26,92-300,-102 348,-29 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5T08:51:20.3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BF099-7654-435E-8EB6-0CF7434E653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D943-35F8-44F4-8CFF-E216A54592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D943-35F8-44F4-8CFF-E216A54592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D943-35F8-44F4-8CFF-E216A54592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D943-35F8-44F4-8CFF-E216A54592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D943-35F8-44F4-8CFF-E216A54592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0D943-35F8-44F4-8CFF-E216A54592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8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6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5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8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2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1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16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8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8" Type="http://schemas.openxmlformats.org/officeDocument/2006/relationships/customXml" Target="../ink/ink3.xml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" Type="http://schemas.openxmlformats.org/officeDocument/2006/relationships/image" Target="../media/image35.png"/><Relationship Id="rId12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10" Type="http://schemas.openxmlformats.org/officeDocument/2006/relationships/customXml" Target="../ink/ink5.xml"/><Relationship Id="rId4" Type="http://schemas.openxmlformats.org/officeDocument/2006/relationships/customXml" Target="../ink/ink4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68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g-one.de/research/articles/an-overview-on-traditional-data-center-outsourcing-service-providers?searchTerms=service+provide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hotonics.intec.ugent.be/research/topics.asp?ID=1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9.jp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2BFDC66-5279-42A9-99C1-F0E2A0C58C1D}"/>
              </a:ext>
            </a:extLst>
          </p:cNvPr>
          <p:cNvSpPr txBox="1"/>
          <p:nvPr/>
        </p:nvSpPr>
        <p:spPr>
          <a:xfrm>
            <a:off x="6754327" y="982619"/>
            <a:ext cx="5138808" cy="3592768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Research presentation: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032250" algn="l"/>
              </a:tabLst>
              <a:defRPr/>
            </a:pPr>
            <a:r>
              <a:rPr kumimoji="0" lang="en-US" sz="3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High </a:t>
            </a:r>
            <a:r>
              <a:rPr lang="en-US" sz="3800" i="1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rPr>
              <a:t>performance</a:t>
            </a:r>
            <a:r>
              <a:rPr kumimoji="0" lang="en-US" sz="3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silicon AWG with geometrically improved interface between slab and waveguide array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C84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6A4F7-1AFB-4548-8096-0873DA0D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814271C6-A991-4D76-98E4-40048841B5C5}"/>
              </a:ext>
            </a:extLst>
          </p:cNvPr>
          <p:cNvSpPr txBox="1"/>
          <p:nvPr/>
        </p:nvSpPr>
        <p:spPr>
          <a:xfrm>
            <a:off x="7272800" y="5537560"/>
            <a:ext cx="4724071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Santacatterina Simon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11E2C8B2-9CE4-4B12-A770-75C6ADC2523A}"/>
              </a:ext>
            </a:extLst>
          </p:cNvPr>
          <p:cNvSpPr txBox="1">
            <a:spLocks/>
          </p:cNvSpPr>
          <p:nvPr/>
        </p:nvSpPr>
        <p:spPr>
          <a:xfrm>
            <a:off x="-186530" y="6060780"/>
            <a:ext cx="6294112" cy="566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 Light"/>
              </a:rPr>
              <a:t>    School of integrated design engineering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DEBAFA98-709E-46C5-BC20-BC7ADB895BB9}"/>
              </a:ext>
            </a:extLst>
          </p:cNvPr>
          <p:cNvSpPr txBox="1">
            <a:spLocks/>
          </p:cNvSpPr>
          <p:nvPr/>
        </p:nvSpPr>
        <p:spPr>
          <a:xfrm>
            <a:off x="-374015" y="5494723"/>
            <a:ext cx="6881954" cy="566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Calibri"/>
              </a:rPr>
              <a:t>Tsuda Hiroyuki’s Laboratory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78F8F7AA-76D8-4D1B-BE86-9A325589CD8B}"/>
              </a:ext>
            </a:extLst>
          </p:cNvPr>
          <p:cNvSpPr txBox="1"/>
          <p:nvPr/>
        </p:nvSpPr>
        <p:spPr>
          <a:xfrm>
            <a:off x="7467929" y="6036733"/>
            <a:ext cx="4724071" cy="492443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81923479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6BD1D8-9F07-4096-9E7D-C863F1E2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32" y="1078482"/>
            <a:ext cx="3810000" cy="381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2BFDEF0C-B7A9-4C84-8A10-B5C3B1772ACA}"/>
                  </a:ext>
                </a:extLst>
              </p14:cNvPr>
              <p14:cNvContentPartPr/>
              <p14:nvPr/>
            </p14:nvContentPartPr>
            <p14:xfrm>
              <a:off x="1654632" y="3108672"/>
              <a:ext cx="360" cy="3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2BFDEF0C-B7A9-4C84-8A10-B5C3B1772A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632" y="29286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B843BA-2CE5-4C79-B648-EB460263288E}"/>
              </a:ext>
            </a:extLst>
          </p:cNvPr>
          <p:cNvSpPr/>
          <p:nvPr/>
        </p:nvSpPr>
        <p:spPr>
          <a:xfrm>
            <a:off x="273000" y="205649"/>
            <a:ext cx="7454698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Proposal of new AWG structure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52CEB4F-61BB-4F96-9B38-ED558868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4" y="1792943"/>
            <a:ext cx="1110553" cy="2240758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085A710D-DDBD-4525-8E94-AE66761A00F9}"/>
              </a:ext>
            </a:extLst>
          </p:cNvPr>
          <p:cNvSpPr txBox="1">
            <a:spLocks/>
          </p:cNvSpPr>
          <p:nvPr/>
        </p:nvSpPr>
        <p:spPr>
          <a:xfrm>
            <a:off x="1929567" y="1482248"/>
            <a:ext cx="2539506" cy="54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Adiabatic transition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79E38EB-EAEF-422F-846C-45894341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44" y="1821573"/>
            <a:ext cx="2511088" cy="220417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587A291-5B81-4CA1-91B1-ECDBFD163F96}"/>
              </a:ext>
            </a:extLst>
          </p:cNvPr>
          <p:cNvSpPr/>
          <p:nvPr/>
        </p:nvSpPr>
        <p:spPr>
          <a:xfrm>
            <a:off x="670064" y="1792943"/>
            <a:ext cx="1118249" cy="225242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56E44AAF-2BFA-4C97-B701-0573A513BFF3}"/>
              </a:ext>
            </a:extLst>
          </p:cNvPr>
          <p:cNvSpPr txBox="1">
            <a:spLocks/>
          </p:cNvSpPr>
          <p:nvPr/>
        </p:nvSpPr>
        <p:spPr>
          <a:xfrm>
            <a:off x="5632264" y="3534468"/>
            <a:ext cx="1476184" cy="549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improvements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295112-3EF4-4D77-8603-E27A03CEEFFA}"/>
              </a:ext>
            </a:extLst>
          </p:cNvPr>
          <p:cNvSpPr/>
          <p:nvPr/>
        </p:nvSpPr>
        <p:spPr>
          <a:xfrm>
            <a:off x="1532692" y="3780757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1A6E048-FDB8-4F96-B677-1131FF79FA78}"/>
              </a:ext>
            </a:extLst>
          </p:cNvPr>
          <p:cNvSpPr txBox="1">
            <a:spLocks/>
          </p:cNvSpPr>
          <p:nvPr/>
        </p:nvSpPr>
        <p:spPr>
          <a:xfrm>
            <a:off x="734807" y="4025750"/>
            <a:ext cx="954005" cy="401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Tapers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DDF078-66C9-4903-ACBB-C8BDE189020A}"/>
              </a:ext>
            </a:extLst>
          </p:cNvPr>
          <p:cNvSpPr txBox="1">
            <a:spLocks/>
          </p:cNvSpPr>
          <p:nvPr/>
        </p:nvSpPr>
        <p:spPr>
          <a:xfrm>
            <a:off x="2637710" y="4076096"/>
            <a:ext cx="954005" cy="401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Etching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03AAC98-E212-40CE-A148-4745FB14F658}"/>
              </a:ext>
            </a:extLst>
          </p:cNvPr>
          <p:cNvSpPr txBox="1">
            <a:spLocks/>
          </p:cNvSpPr>
          <p:nvPr/>
        </p:nvSpPr>
        <p:spPr>
          <a:xfrm>
            <a:off x="306308" y="5106136"/>
            <a:ext cx="6161504" cy="742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Tapers : mode-size converter to reduce planar waveguide and single mode waveguide mismatching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88D75A8-DB10-482E-BF1C-7B8EED9060A5}"/>
              </a:ext>
            </a:extLst>
          </p:cNvPr>
          <p:cNvSpPr txBox="1">
            <a:spLocks/>
          </p:cNvSpPr>
          <p:nvPr/>
        </p:nvSpPr>
        <p:spPr>
          <a:xfrm>
            <a:off x="273000" y="5878568"/>
            <a:ext cx="6508969" cy="80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Etching : suppressing multimode generation and the scattering due to the optical field mismatch effect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F2107-AD8E-4D45-9DDE-63387CEF5D8A}"/>
              </a:ext>
            </a:extLst>
          </p:cNvPr>
          <p:cNvSpPr/>
          <p:nvPr/>
        </p:nvSpPr>
        <p:spPr>
          <a:xfrm>
            <a:off x="3996821" y="3737542"/>
            <a:ext cx="457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</a:t>
            </a:r>
          </a:p>
        </p:txBody>
      </p:sp>
      <p:sp>
        <p:nvSpPr>
          <p:cNvPr id="62" name="Espace réservé du contenu 2">
            <a:extLst>
              <a:ext uri="{FF2B5EF4-FFF2-40B4-BE49-F238E27FC236}">
                <a16:creationId xmlns:a16="http://schemas.microsoft.com/office/drawing/2014/main" id="{F5B70D43-8B45-4262-9505-C4F99D2C823B}"/>
              </a:ext>
            </a:extLst>
          </p:cNvPr>
          <p:cNvSpPr txBox="1">
            <a:spLocks/>
          </p:cNvSpPr>
          <p:nvPr/>
        </p:nvSpPr>
        <p:spPr>
          <a:xfrm>
            <a:off x="7108448" y="3682340"/>
            <a:ext cx="4948031" cy="56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 etching and parameters optimization</a:t>
            </a:r>
          </a:p>
        </p:txBody>
      </p:sp>
      <p:sp>
        <p:nvSpPr>
          <p:cNvPr id="72" name="Espace réservé du contenu 2">
            <a:extLst>
              <a:ext uri="{FF2B5EF4-FFF2-40B4-BE49-F238E27FC236}">
                <a16:creationId xmlns:a16="http://schemas.microsoft.com/office/drawing/2014/main" id="{63A9F8A5-2611-4F51-8039-F812B853ED5D}"/>
              </a:ext>
            </a:extLst>
          </p:cNvPr>
          <p:cNvSpPr txBox="1">
            <a:spLocks/>
          </p:cNvSpPr>
          <p:nvPr/>
        </p:nvSpPr>
        <p:spPr>
          <a:xfrm>
            <a:off x="7551096" y="738399"/>
            <a:ext cx="3903382" cy="520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New 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 structure : 2 stages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DA0652A-0C23-4376-A190-5E4150641628}"/>
              </a:ext>
            </a:extLst>
          </p:cNvPr>
          <p:cNvSpPr/>
          <p:nvPr/>
        </p:nvSpPr>
        <p:spPr>
          <a:xfrm>
            <a:off x="1844960" y="1836086"/>
            <a:ext cx="2539506" cy="219145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E4A164F-61CF-4901-8327-07741C2CC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59" y="4107761"/>
            <a:ext cx="3269305" cy="217080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8A06A77-5675-4843-A610-E8C338F49E9F}"/>
              </a:ext>
            </a:extLst>
          </p:cNvPr>
          <p:cNvSpPr/>
          <p:nvPr/>
        </p:nvSpPr>
        <p:spPr>
          <a:xfrm>
            <a:off x="10655128" y="5943726"/>
            <a:ext cx="508858" cy="339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F94A39C-34D9-4B40-AF07-DD671BBBEE33}"/>
              </a:ext>
            </a:extLst>
          </p:cNvPr>
          <p:cNvCxnSpPr>
            <a:cxnSpLocks/>
          </p:cNvCxnSpPr>
          <p:nvPr/>
        </p:nvCxnSpPr>
        <p:spPr>
          <a:xfrm flipH="1">
            <a:off x="10533681" y="4811801"/>
            <a:ext cx="520233" cy="389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77C77-C76C-48F2-84FA-B326FC7FCE91}"/>
              </a:ext>
            </a:extLst>
          </p:cNvPr>
          <p:cNvSpPr/>
          <p:nvPr/>
        </p:nvSpPr>
        <p:spPr>
          <a:xfrm>
            <a:off x="7822717" y="4084011"/>
            <a:ext cx="3253368" cy="2170803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28EB6-CC4A-4FC8-B0EC-FE84FB16D166}"/>
              </a:ext>
            </a:extLst>
          </p:cNvPr>
          <p:cNvSpPr txBox="1"/>
          <p:nvPr/>
        </p:nvSpPr>
        <p:spPr>
          <a:xfrm rot="21393154">
            <a:off x="8967891" y="4887641"/>
            <a:ext cx="28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7F2EF6D-6E6D-4DAB-9989-84693280B97F}"/>
              </a:ext>
            </a:extLst>
          </p:cNvPr>
          <p:cNvCxnSpPr>
            <a:cxnSpLocks/>
          </p:cNvCxnSpPr>
          <p:nvPr/>
        </p:nvCxnSpPr>
        <p:spPr>
          <a:xfrm rot="-300000" flipH="1" flipV="1">
            <a:off x="9269811" y="4944108"/>
            <a:ext cx="2073" cy="214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32A4A9E-6E28-47CE-A26C-B54A3AFFFAF3}"/>
              </a:ext>
            </a:extLst>
          </p:cNvPr>
          <p:cNvCxnSpPr>
            <a:cxnSpLocks/>
          </p:cNvCxnSpPr>
          <p:nvPr/>
        </p:nvCxnSpPr>
        <p:spPr>
          <a:xfrm rot="660000" flipH="1">
            <a:off x="9162229" y="5321157"/>
            <a:ext cx="289997" cy="8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5018EAE-CA72-4A48-A18C-17804EB4DBC8}"/>
              </a:ext>
            </a:extLst>
          </p:cNvPr>
          <p:cNvSpPr txBox="1"/>
          <p:nvPr/>
        </p:nvSpPr>
        <p:spPr>
          <a:xfrm rot="21393154">
            <a:off x="9133635" y="5335468"/>
            <a:ext cx="2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A30BE9C-1382-4CD5-A0EB-A00A6F8F9E03}"/>
              </a:ext>
            </a:extLst>
          </p:cNvPr>
          <p:cNvCxnSpPr>
            <a:cxnSpLocks/>
          </p:cNvCxnSpPr>
          <p:nvPr/>
        </p:nvCxnSpPr>
        <p:spPr>
          <a:xfrm flipH="1" flipV="1">
            <a:off x="9478172" y="5068221"/>
            <a:ext cx="24615" cy="28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44165A0-697F-437C-AF4C-D1163D78F191}"/>
              </a:ext>
            </a:extLst>
          </p:cNvPr>
          <p:cNvSpPr txBox="1"/>
          <p:nvPr/>
        </p:nvSpPr>
        <p:spPr>
          <a:xfrm rot="15996388">
            <a:off x="9391063" y="5064987"/>
            <a:ext cx="553998" cy="27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85068B-A556-47AE-BD52-686C711ABD1D}"/>
              </a:ext>
            </a:extLst>
          </p:cNvPr>
          <p:cNvSpPr/>
          <p:nvPr/>
        </p:nvSpPr>
        <p:spPr>
          <a:xfrm>
            <a:off x="11076085" y="4331018"/>
            <a:ext cx="964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Etched regions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BCAF39D-D9F6-4B37-B293-BFD4D07CF269}"/>
              </a:ext>
            </a:extLst>
          </p:cNvPr>
          <p:cNvCxnSpPr>
            <a:cxnSpLocks/>
          </p:cNvCxnSpPr>
          <p:nvPr/>
        </p:nvCxnSpPr>
        <p:spPr>
          <a:xfrm flipH="1">
            <a:off x="8319237" y="4015245"/>
            <a:ext cx="201276" cy="1279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du contenu 2">
            <a:extLst>
              <a:ext uri="{FF2B5EF4-FFF2-40B4-BE49-F238E27FC236}">
                <a16:creationId xmlns:a16="http://schemas.microsoft.com/office/drawing/2014/main" id="{ADC4D5CE-3EEC-439E-9A17-C45CA7255B77}"/>
              </a:ext>
            </a:extLst>
          </p:cNvPr>
          <p:cNvSpPr txBox="1">
            <a:spLocks/>
          </p:cNvSpPr>
          <p:nvPr/>
        </p:nvSpPr>
        <p:spPr>
          <a:xfrm>
            <a:off x="348300" y="1065386"/>
            <a:ext cx="2617638" cy="54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Background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127EB38-61F8-4A37-9746-154A6C56C12E}"/>
              </a:ext>
            </a:extLst>
          </p:cNvPr>
          <p:cNvSpPr txBox="1"/>
          <p:nvPr/>
        </p:nvSpPr>
        <p:spPr>
          <a:xfrm>
            <a:off x="7667234" y="6381449"/>
            <a:ext cx="3671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Wavefront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M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atching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ethod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(WMM)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CDFC498-0AA4-473A-AE6B-FB55B1DDFE23}"/>
              </a:ext>
            </a:extLst>
          </p:cNvPr>
          <p:cNvCxnSpPr>
            <a:cxnSpLocks/>
          </p:cNvCxnSpPr>
          <p:nvPr/>
        </p:nvCxnSpPr>
        <p:spPr>
          <a:xfrm flipH="1">
            <a:off x="8325111" y="4027537"/>
            <a:ext cx="201276" cy="1279023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3227DB46-E758-4119-8E28-E740D8741A04}"/>
              </a:ext>
            </a:extLst>
          </p:cNvPr>
          <p:cNvSpPr txBox="1"/>
          <p:nvPr/>
        </p:nvSpPr>
        <p:spPr>
          <a:xfrm>
            <a:off x="273000" y="4573298"/>
            <a:ext cx="2870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strike="noStrike" baseline="0" dirty="0"/>
              <a:t>Smoother transition </a:t>
            </a:r>
            <a:endParaRPr lang="en-US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4597C36-D1E1-4D32-A970-86F9D53D7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489" y="1126884"/>
            <a:ext cx="3527366" cy="2452688"/>
          </a:xfrm>
          <a:prstGeom prst="rect">
            <a:avLst/>
          </a:prstGeom>
        </p:spPr>
      </p:pic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44BB02E-4540-4C80-B4B2-7960D4EF75BF}"/>
              </a:ext>
            </a:extLst>
          </p:cNvPr>
          <p:cNvCxnSpPr>
            <a:cxnSpLocks/>
          </p:cNvCxnSpPr>
          <p:nvPr/>
        </p:nvCxnSpPr>
        <p:spPr>
          <a:xfrm flipV="1">
            <a:off x="6352938" y="1997215"/>
            <a:ext cx="738092" cy="144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BC22CF8-BBFB-467D-8671-95A6D2BB6825}"/>
              </a:ext>
            </a:extLst>
          </p:cNvPr>
          <p:cNvCxnSpPr>
            <a:cxnSpLocks/>
          </p:cNvCxnSpPr>
          <p:nvPr/>
        </p:nvCxnSpPr>
        <p:spPr>
          <a:xfrm>
            <a:off x="6370445" y="4010755"/>
            <a:ext cx="811123" cy="15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5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4597C36-D1E1-4D32-A970-86F9D53D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2" y="2069816"/>
            <a:ext cx="3550026" cy="3777404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E080D6F-826A-46E2-AA09-7BC9228E6242}"/>
              </a:ext>
            </a:extLst>
          </p:cNvPr>
          <p:cNvCxnSpPr>
            <a:cxnSpLocks/>
          </p:cNvCxnSpPr>
          <p:nvPr/>
        </p:nvCxnSpPr>
        <p:spPr>
          <a:xfrm flipV="1">
            <a:off x="2353018" y="5119850"/>
            <a:ext cx="0" cy="289078"/>
          </a:xfrm>
          <a:prstGeom prst="straightConnector1">
            <a:avLst/>
          </a:prstGeom>
          <a:ln w="38100">
            <a:solidFill>
              <a:srgbClr val="D3E1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B9171-5832-445E-8349-5CF058A905CD}"/>
              </a:ext>
            </a:extLst>
          </p:cNvPr>
          <p:cNvSpPr/>
          <p:nvPr/>
        </p:nvSpPr>
        <p:spPr>
          <a:xfrm>
            <a:off x="1970843" y="5433159"/>
            <a:ext cx="22400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i="1" dirty="0">
                <a:solidFill>
                  <a:srgbClr val="D3E119"/>
                </a:solidFill>
                <a:latin typeface="Calibri" panose="020F0502020204030204"/>
              </a:rPr>
              <a:t>launched wave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D3E1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4A1F9E1-ABFC-4464-8523-1CA129434760}"/>
              </a:ext>
            </a:extLst>
          </p:cNvPr>
          <p:cNvCxnSpPr>
            <a:cxnSpLocks/>
          </p:cNvCxnSpPr>
          <p:nvPr/>
        </p:nvCxnSpPr>
        <p:spPr>
          <a:xfrm flipV="1">
            <a:off x="1497873" y="2665210"/>
            <a:ext cx="0" cy="261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96BF0A5-9141-42FD-854C-E42B95603C58}"/>
              </a:ext>
            </a:extLst>
          </p:cNvPr>
          <p:cNvSpPr/>
          <p:nvPr/>
        </p:nvSpPr>
        <p:spPr>
          <a:xfrm>
            <a:off x="1112242" y="2069816"/>
            <a:ext cx="2285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measured waves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137885-2CB3-4055-9585-61ED2AC5132C}"/>
              </a:ext>
            </a:extLst>
          </p:cNvPr>
          <p:cNvSpPr/>
          <p:nvPr/>
        </p:nvSpPr>
        <p:spPr>
          <a:xfrm>
            <a:off x="1088570" y="2665210"/>
            <a:ext cx="818607" cy="2434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8BAE85B-5654-48CA-A997-9B7E5DA9B5BD}"/>
              </a:ext>
            </a:extLst>
          </p:cNvPr>
          <p:cNvSpPr/>
          <p:nvPr/>
        </p:nvSpPr>
        <p:spPr>
          <a:xfrm rot="20842829">
            <a:off x="1946289" y="5131021"/>
            <a:ext cx="808308" cy="272406"/>
          </a:xfrm>
          <a:prstGeom prst="ellipse">
            <a:avLst/>
          </a:prstGeom>
          <a:noFill/>
          <a:ln w="28575">
            <a:solidFill>
              <a:srgbClr val="D3E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EDCBAA-AD3C-472C-AE0F-3A180BC54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8" y="2081034"/>
            <a:ext cx="2364748" cy="37563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1FE1C-B948-4E73-9543-B2EF7F9A3048}"/>
              </a:ext>
            </a:extLst>
          </p:cNvPr>
          <p:cNvSpPr txBox="1"/>
          <p:nvPr/>
        </p:nvSpPr>
        <p:spPr>
          <a:xfrm>
            <a:off x="3670007" y="1695926"/>
            <a:ext cx="316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C3E71E-4ECA-4CDC-BC42-BEB1B7957D01}"/>
              </a:ext>
            </a:extLst>
          </p:cNvPr>
          <p:cNvSpPr txBox="1"/>
          <p:nvPr/>
        </p:nvSpPr>
        <p:spPr>
          <a:xfrm>
            <a:off x="459215" y="1631632"/>
            <a:ext cx="33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Crosstalk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13095E-498C-45F4-9456-883E372CB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40" y="2050602"/>
            <a:ext cx="3162300" cy="8667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34DFB25-4F83-4FF6-8613-BD73E9521815}"/>
              </a:ext>
            </a:extLst>
          </p:cNvPr>
          <p:cNvSpPr txBox="1"/>
          <p:nvPr/>
        </p:nvSpPr>
        <p:spPr>
          <a:xfrm>
            <a:off x="7900771" y="967078"/>
            <a:ext cx="316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Metrics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930569-BE65-4188-A1C2-BEC8D4108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216" y="4917697"/>
            <a:ext cx="3886200" cy="866775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94D13F0E-A267-4E11-AE16-F6FA571A109C}"/>
              </a:ext>
            </a:extLst>
          </p:cNvPr>
          <p:cNvSpPr/>
          <p:nvPr/>
        </p:nvSpPr>
        <p:spPr>
          <a:xfrm>
            <a:off x="2653422" y="2673919"/>
            <a:ext cx="818607" cy="2434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EA3384E-2EC0-42C5-B8D9-EEA6F4EFFEBD}"/>
              </a:ext>
            </a:extLst>
          </p:cNvPr>
          <p:cNvCxnSpPr>
            <a:cxnSpLocks/>
          </p:cNvCxnSpPr>
          <p:nvPr/>
        </p:nvCxnSpPr>
        <p:spPr>
          <a:xfrm flipV="1">
            <a:off x="3067078" y="2665115"/>
            <a:ext cx="0" cy="261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9E1057F-AACF-448D-B9A6-5DC8B214D676}"/>
                  </a:ext>
                </a:extLst>
              </p:cNvPr>
              <p:cNvSpPr txBox="1"/>
              <p:nvPr/>
            </p:nvSpPr>
            <p:spPr>
              <a:xfrm>
                <a:off x="7595059" y="1569195"/>
                <a:ext cx="367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en-US" sz="2400" dirty="0"/>
                  <a:t> in mode m</a:t>
                </a: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A9E1057F-AACF-448D-B9A6-5DC8B214D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59" y="1569195"/>
                <a:ext cx="367393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5ED1383-D18C-498C-93C5-3F62CC2C36DD}"/>
              </a:ext>
            </a:extLst>
          </p:cNvPr>
          <p:cNvCxnSpPr>
            <a:cxnSpLocks/>
          </p:cNvCxnSpPr>
          <p:nvPr/>
        </p:nvCxnSpPr>
        <p:spPr>
          <a:xfrm>
            <a:off x="6897785" y="1267736"/>
            <a:ext cx="0" cy="541329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C864066-B83C-47DE-B5CE-1DBD3860A04D}"/>
              </a:ext>
            </a:extLst>
          </p:cNvPr>
          <p:cNvSpPr txBox="1"/>
          <p:nvPr/>
        </p:nvSpPr>
        <p:spPr>
          <a:xfrm>
            <a:off x="1817452" y="967078"/>
            <a:ext cx="316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Geometrical Setup</a:t>
            </a:r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F927016F-07B0-4DA4-A9E6-D168EA4D491A}"/>
              </a:ext>
            </a:extLst>
          </p:cNvPr>
          <p:cNvSpPr/>
          <p:nvPr/>
        </p:nvSpPr>
        <p:spPr>
          <a:xfrm>
            <a:off x="7015989" y="3179946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3BE168B-7A57-4534-A050-F6C4C249BFD8}"/>
              </a:ext>
            </a:extLst>
          </p:cNvPr>
          <p:cNvSpPr txBox="1"/>
          <p:nvPr/>
        </p:nvSpPr>
        <p:spPr>
          <a:xfrm>
            <a:off x="7502876" y="3054445"/>
            <a:ext cx="418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Optimize for fundamental mode </a:t>
            </a:r>
          </a:p>
          <a:p>
            <a:pPr algn="ctr"/>
            <a:r>
              <a:rPr lang="en-US" sz="2400" dirty="0"/>
              <a:t>(Overlap integral)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F8EECC-E97D-4240-B65E-9A230C5E583B}"/>
              </a:ext>
            </a:extLst>
          </p:cNvPr>
          <p:cNvSpPr txBox="1"/>
          <p:nvPr/>
        </p:nvSpPr>
        <p:spPr>
          <a:xfrm>
            <a:off x="7897016" y="4090145"/>
            <a:ext cx="333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NimbusRomNo9L-Regu"/>
              </a:rPr>
              <a:t>P</a:t>
            </a:r>
            <a:r>
              <a:rPr lang="en-US" sz="2400" b="0" i="0" u="none" strike="noStrike" baseline="0" dirty="0">
                <a:latin typeface="NimbusRomNo9L-Regu"/>
              </a:rPr>
              <a:t>ower S(t) </a:t>
            </a:r>
            <a:r>
              <a:rPr lang="en-US" sz="2400" dirty="0">
                <a:latin typeface="NimbusRomNo9L-Regu"/>
              </a:rPr>
              <a:t>c</a:t>
            </a:r>
            <a:r>
              <a:rPr lang="en-US" sz="2400" b="0" i="0" u="none" strike="noStrike" baseline="0" dirty="0">
                <a:latin typeface="NimbusRomNo9L-Regu"/>
              </a:rPr>
              <a:t>rossing the measurement site</a:t>
            </a:r>
            <a:endParaRPr lang="en-US" sz="3200" dirty="0"/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E8A60F31-C3DA-48E6-92A1-060F44E167D4}"/>
              </a:ext>
            </a:extLst>
          </p:cNvPr>
          <p:cNvSpPr/>
          <p:nvPr/>
        </p:nvSpPr>
        <p:spPr>
          <a:xfrm>
            <a:off x="7108172" y="6088497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3781467-9EED-43AA-8664-F8662BB176E9}"/>
              </a:ext>
            </a:extLst>
          </p:cNvPr>
          <p:cNvSpPr txBox="1"/>
          <p:nvPr/>
        </p:nvSpPr>
        <p:spPr>
          <a:xfrm>
            <a:off x="7595059" y="5962996"/>
            <a:ext cx="418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 Crosstalk and Loss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245792-CCD2-43F8-9C5D-7B2A478E55C7}"/>
              </a:ext>
            </a:extLst>
          </p:cNvPr>
          <p:cNvSpPr/>
          <p:nvPr/>
        </p:nvSpPr>
        <p:spPr>
          <a:xfrm>
            <a:off x="272999" y="205649"/>
            <a:ext cx="7956599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Measurement setup and metrics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07FD655-DECD-4B00-A42E-17D468F49E14}"/>
              </a:ext>
            </a:extLst>
          </p:cNvPr>
          <p:cNvSpPr txBox="1"/>
          <p:nvPr/>
        </p:nvSpPr>
        <p:spPr>
          <a:xfrm>
            <a:off x="368452" y="6283019"/>
            <a:ext cx="62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B050"/>
                </a:solidFill>
              </a:rPr>
              <a:t>*</a:t>
            </a:r>
            <a:r>
              <a:rPr lang="fr-FR" i="1" dirty="0" err="1">
                <a:solidFill>
                  <a:srgbClr val="00B050"/>
                </a:solidFill>
              </a:rPr>
              <a:t>Measurement</a:t>
            </a:r>
            <a:r>
              <a:rPr lang="fr-FR" i="1" dirty="0">
                <a:solidFill>
                  <a:srgbClr val="00B050"/>
                </a:solidFill>
              </a:rPr>
              <a:t> planes in green in </a:t>
            </a:r>
            <a:r>
              <a:rPr lang="fr-FR" i="1" dirty="0" err="1">
                <a:solidFill>
                  <a:srgbClr val="00B050"/>
                </a:solidFill>
              </a:rPr>
              <a:t>following</a:t>
            </a:r>
            <a:r>
              <a:rPr lang="fr-FR" i="1" dirty="0">
                <a:solidFill>
                  <a:srgbClr val="00B050"/>
                </a:solidFill>
              </a:rPr>
              <a:t> slides 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2AF15B3-4818-4063-A265-95A26D877CEE}"/>
              </a:ext>
            </a:extLst>
          </p:cNvPr>
          <p:cNvSpPr txBox="1"/>
          <p:nvPr/>
        </p:nvSpPr>
        <p:spPr>
          <a:xfrm>
            <a:off x="3119750" y="2071738"/>
            <a:ext cx="35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B050"/>
                </a:solidFill>
              </a:rPr>
              <a:t>*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BCE2FED-562A-4BD4-8E95-501D3C4729E8}"/>
              </a:ext>
            </a:extLst>
          </p:cNvPr>
          <p:cNvSpPr txBox="1"/>
          <p:nvPr/>
        </p:nvSpPr>
        <p:spPr>
          <a:xfrm>
            <a:off x="6013005" y="2127044"/>
            <a:ext cx="35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B050"/>
                </a:solidFill>
              </a:rPr>
              <a:t>*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3CE4DE9E-9125-422F-9143-B87842D74064}"/>
                  </a:ext>
                </a:extLst>
              </p14:cNvPr>
              <p14:cNvContentPartPr/>
              <p14:nvPr/>
            </p14:nvContentPartPr>
            <p14:xfrm>
              <a:off x="942192" y="5205312"/>
              <a:ext cx="68400" cy="2264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3CE4DE9E-9125-422F-9143-B87842D740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3192" y="5196312"/>
                <a:ext cx="86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5B50BD33-BF4B-4F5C-BB7C-9F9775BEEED4}"/>
                  </a:ext>
                </a:extLst>
              </p14:cNvPr>
              <p14:cNvContentPartPr/>
              <p14:nvPr/>
            </p14:nvContentPartPr>
            <p14:xfrm>
              <a:off x="970992" y="2271672"/>
              <a:ext cx="73440" cy="2520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5B50BD33-BF4B-4F5C-BB7C-9F9775BEEE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992" y="2263032"/>
                <a:ext cx="91080" cy="2696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FFB34D4C-A8C3-4AA9-85F3-B21746799ECD}"/>
              </a:ext>
            </a:extLst>
          </p:cNvPr>
          <p:cNvSpPr txBox="1"/>
          <p:nvPr/>
        </p:nvSpPr>
        <p:spPr>
          <a:xfrm>
            <a:off x="802583" y="5214259"/>
            <a:ext cx="28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F16BA0E-84CE-43C0-8076-519C01F64D04}"/>
              </a:ext>
            </a:extLst>
          </p:cNvPr>
          <p:cNvSpPr txBox="1"/>
          <p:nvPr/>
        </p:nvSpPr>
        <p:spPr>
          <a:xfrm>
            <a:off x="802583" y="2212314"/>
            <a:ext cx="30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62241E8-E661-4703-9B8F-A754521EB839}"/>
              </a:ext>
            </a:extLst>
          </p:cNvPr>
          <p:cNvSpPr txBox="1"/>
          <p:nvPr/>
        </p:nvSpPr>
        <p:spPr>
          <a:xfrm rot="21268453">
            <a:off x="3340355" y="4733031"/>
            <a:ext cx="3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83D00F1-73D4-483C-9AD2-664BAA41D27C}"/>
              </a:ext>
            </a:extLst>
          </p:cNvPr>
          <p:cNvSpPr txBox="1"/>
          <p:nvPr/>
        </p:nvSpPr>
        <p:spPr>
          <a:xfrm>
            <a:off x="3643212" y="5415140"/>
            <a:ext cx="35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B050"/>
                </a:solidFill>
              </a:rPr>
              <a:t>*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1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4215B4-3749-49B4-A36D-05C722F1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20" y="891142"/>
            <a:ext cx="3086448" cy="261001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742D1F1-148B-4637-B37C-F2D732C1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587" y="3792758"/>
            <a:ext cx="3085325" cy="2949721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413E4218-7DFF-4F88-A8B5-BD048440BBFC}"/>
              </a:ext>
            </a:extLst>
          </p:cNvPr>
          <p:cNvSpPr txBox="1"/>
          <p:nvPr/>
        </p:nvSpPr>
        <p:spPr>
          <a:xfrm>
            <a:off x="5563989" y="4772337"/>
            <a:ext cx="1708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COMBINED</a:t>
            </a:r>
          </a:p>
          <a:p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Taper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Rib</a:t>
            </a:r>
            <a:endParaRPr lang="en-US" sz="2400" dirty="0"/>
          </a:p>
        </p:txBody>
      </p:sp>
      <p:pic>
        <p:nvPicPr>
          <p:cNvPr id="88" name="Image 87">
            <a:extLst>
              <a:ext uri="{FF2B5EF4-FFF2-40B4-BE49-F238E27FC236}">
                <a16:creationId xmlns:a16="http://schemas.microsoft.com/office/drawing/2014/main" id="{FA231888-D82D-4428-95F4-69B76055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15" y="1970916"/>
            <a:ext cx="1935234" cy="1816237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0E680D53-F0CD-4AAB-91EC-85B49306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161" y="1954083"/>
            <a:ext cx="2179486" cy="1816237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C846FF8B-A109-4E55-A20D-6C68EE4AF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753" y="4553229"/>
            <a:ext cx="2034232" cy="2003371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9D34881B-2674-43AA-87E4-84A12813A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812" y="4553229"/>
            <a:ext cx="2207273" cy="2003371"/>
          </a:xfrm>
          <a:prstGeom prst="rect">
            <a:avLst/>
          </a:prstGeom>
        </p:spPr>
      </p:pic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56A98E2B-17EA-4A42-A37D-B0A394E0157F}"/>
              </a:ext>
            </a:extLst>
          </p:cNvPr>
          <p:cNvCxnSpPr>
            <a:cxnSpLocks/>
          </p:cNvCxnSpPr>
          <p:nvPr/>
        </p:nvCxnSpPr>
        <p:spPr>
          <a:xfrm flipV="1">
            <a:off x="1393448" y="2501407"/>
            <a:ext cx="0" cy="9997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99E89C38-B2C2-40A9-BBFD-79ABE35B81E7}"/>
              </a:ext>
            </a:extLst>
          </p:cNvPr>
          <p:cNvCxnSpPr>
            <a:cxnSpLocks/>
          </p:cNvCxnSpPr>
          <p:nvPr/>
        </p:nvCxnSpPr>
        <p:spPr>
          <a:xfrm flipH="1" flipV="1">
            <a:off x="4049642" y="2270957"/>
            <a:ext cx="361841" cy="133093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846F465-14C9-404F-9F3A-76D0576BE561}"/>
              </a:ext>
            </a:extLst>
          </p:cNvPr>
          <p:cNvSpPr txBox="1"/>
          <p:nvPr/>
        </p:nvSpPr>
        <p:spPr>
          <a:xfrm rot="16200000">
            <a:off x="1204581" y="2875693"/>
            <a:ext cx="553998" cy="218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AD904B7-E41F-4F6F-83DB-F9E908EADBED}"/>
              </a:ext>
            </a:extLst>
          </p:cNvPr>
          <p:cNvSpPr txBox="1"/>
          <p:nvPr/>
        </p:nvSpPr>
        <p:spPr>
          <a:xfrm rot="16200000">
            <a:off x="1536833" y="2765468"/>
            <a:ext cx="553998" cy="2631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/>
              </a:rPr>
              <a:t>d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C464745-ABDD-4D96-B8F4-3CBF65FEA250}"/>
              </a:ext>
            </a:extLst>
          </p:cNvPr>
          <p:cNvCxnSpPr>
            <a:cxnSpLocks/>
          </p:cNvCxnSpPr>
          <p:nvPr/>
        </p:nvCxnSpPr>
        <p:spPr>
          <a:xfrm flipV="1">
            <a:off x="11089704" y="2224776"/>
            <a:ext cx="0" cy="1061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73A4F92-315C-4E86-BC58-4F3321EB7053}"/>
              </a:ext>
            </a:extLst>
          </p:cNvPr>
          <p:cNvCxnSpPr>
            <a:cxnSpLocks/>
          </p:cNvCxnSpPr>
          <p:nvPr/>
        </p:nvCxnSpPr>
        <p:spPr>
          <a:xfrm flipH="1" flipV="1">
            <a:off x="11086175" y="1527491"/>
            <a:ext cx="5626" cy="6248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4BCBD74-58B5-4EA6-83DB-719529AB3D15}"/>
              </a:ext>
            </a:extLst>
          </p:cNvPr>
          <p:cNvSpPr txBox="1"/>
          <p:nvPr/>
        </p:nvSpPr>
        <p:spPr>
          <a:xfrm rot="16200000">
            <a:off x="10971381" y="2563995"/>
            <a:ext cx="553998" cy="27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4F304922-5B79-4D67-A3C4-06142AD741F6}"/>
              </a:ext>
            </a:extLst>
          </p:cNvPr>
          <p:cNvSpPr txBox="1"/>
          <p:nvPr/>
        </p:nvSpPr>
        <p:spPr>
          <a:xfrm rot="16200000">
            <a:off x="11168723" y="1515815"/>
            <a:ext cx="492443" cy="64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Lrib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455F0FD-074C-41E0-BA7A-6E82022A8AB1}"/>
              </a:ext>
            </a:extLst>
          </p:cNvPr>
          <p:cNvCxnSpPr>
            <a:cxnSpLocks/>
          </p:cNvCxnSpPr>
          <p:nvPr/>
        </p:nvCxnSpPr>
        <p:spPr>
          <a:xfrm>
            <a:off x="3589869" y="4980285"/>
            <a:ext cx="0" cy="13269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BE1A9D-1E2B-489B-A2AF-C3081FE8BDD5}"/>
              </a:ext>
            </a:extLst>
          </p:cNvPr>
          <p:cNvSpPr txBox="1"/>
          <p:nvPr/>
        </p:nvSpPr>
        <p:spPr>
          <a:xfrm rot="16200000">
            <a:off x="1295355" y="5516375"/>
            <a:ext cx="553998" cy="2013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52CA17-59E9-4AD2-9AE0-6B5FE1A8C9D9}"/>
              </a:ext>
            </a:extLst>
          </p:cNvPr>
          <p:cNvSpPr/>
          <p:nvPr/>
        </p:nvSpPr>
        <p:spPr>
          <a:xfrm>
            <a:off x="210219" y="1204840"/>
            <a:ext cx="4514226" cy="5537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432CEF3-32ED-4516-8BC2-150AC1EB4CAC}"/>
              </a:ext>
            </a:extLst>
          </p:cNvPr>
          <p:cNvSpPr txBox="1"/>
          <p:nvPr/>
        </p:nvSpPr>
        <p:spPr>
          <a:xfrm>
            <a:off x="1124040" y="875561"/>
            <a:ext cx="2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stage of optimization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88B9EA95-DA3F-4723-B789-B331872C7758}"/>
              </a:ext>
            </a:extLst>
          </p:cNvPr>
          <p:cNvSpPr/>
          <p:nvPr/>
        </p:nvSpPr>
        <p:spPr>
          <a:xfrm flipH="1">
            <a:off x="7284998" y="4284173"/>
            <a:ext cx="498743" cy="22243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4D339CB9-CCBD-4FD7-86E7-3BE83AF0F08E}"/>
              </a:ext>
            </a:extLst>
          </p:cNvPr>
          <p:cNvSpPr/>
          <p:nvPr/>
        </p:nvSpPr>
        <p:spPr>
          <a:xfrm flipH="1">
            <a:off x="7239298" y="2459102"/>
            <a:ext cx="499245" cy="9736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ccolade fermante 115">
            <a:extLst>
              <a:ext uri="{FF2B5EF4-FFF2-40B4-BE49-F238E27FC236}">
                <a16:creationId xmlns:a16="http://schemas.microsoft.com/office/drawing/2014/main" id="{CD545AEC-6495-4883-9214-E156EB02DD2A}"/>
              </a:ext>
            </a:extLst>
          </p:cNvPr>
          <p:cNvSpPr/>
          <p:nvPr/>
        </p:nvSpPr>
        <p:spPr>
          <a:xfrm flipH="1">
            <a:off x="7239801" y="1485498"/>
            <a:ext cx="498743" cy="9736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0425DBD-0663-4238-9B9A-C03DF998C059}"/>
              </a:ext>
            </a:extLst>
          </p:cNvPr>
          <p:cNvSpPr txBox="1"/>
          <p:nvPr/>
        </p:nvSpPr>
        <p:spPr>
          <a:xfrm>
            <a:off x="5591127" y="1242227"/>
            <a:ext cx="1397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STAGES</a:t>
            </a:r>
            <a:endParaRPr lang="en-US" sz="2400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4E1E3EA4-C099-4D21-9C2B-04EE45157AC5}"/>
              </a:ext>
            </a:extLst>
          </p:cNvPr>
          <p:cNvSpPr txBox="1"/>
          <p:nvPr/>
        </p:nvSpPr>
        <p:spPr>
          <a:xfrm>
            <a:off x="6236808" y="1760413"/>
            <a:ext cx="730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Rib</a:t>
            </a:r>
            <a:endParaRPr lang="en-US" sz="2400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2CD2188-CA31-4345-9F19-85AE1F03A255}"/>
              </a:ext>
            </a:extLst>
          </p:cNvPr>
          <p:cNvSpPr txBox="1"/>
          <p:nvPr/>
        </p:nvSpPr>
        <p:spPr>
          <a:xfrm>
            <a:off x="6120598" y="2707953"/>
            <a:ext cx="1103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Taper</a:t>
            </a:r>
            <a:endParaRPr lang="en-US" sz="2400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D66D5037-1007-441A-97E8-59FA9B39CD0E}"/>
              </a:ext>
            </a:extLst>
          </p:cNvPr>
          <p:cNvSpPr txBox="1"/>
          <p:nvPr/>
        </p:nvSpPr>
        <p:spPr>
          <a:xfrm>
            <a:off x="1795234" y="1249393"/>
            <a:ext cx="1580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Parabolic</a:t>
            </a:r>
            <a:endParaRPr lang="en-US" sz="2400" dirty="0"/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A5F3DF1C-BB1D-4BB1-B07E-9B220C1B8132}"/>
              </a:ext>
            </a:extLst>
          </p:cNvPr>
          <p:cNvCxnSpPr>
            <a:cxnSpLocks/>
          </p:cNvCxnSpPr>
          <p:nvPr/>
        </p:nvCxnSpPr>
        <p:spPr>
          <a:xfrm flipV="1">
            <a:off x="11086175" y="4284173"/>
            <a:ext cx="0" cy="2111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FF1EB58-75A2-4987-878C-79083110F01A}"/>
              </a:ext>
            </a:extLst>
          </p:cNvPr>
          <p:cNvSpPr txBox="1"/>
          <p:nvPr/>
        </p:nvSpPr>
        <p:spPr>
          <a:xfrm rot="16200000">
            <a:off x="11397808" y="4714611"/>
            <a:ext cx="553998" cy="11255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Lrib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E0BF6D8-C9EF-48B4-86E0-61FE7BE5BB8E}"/>
              </a:ext>
            </a:extLst>
          </p:cNvPr>
          <p:cNvCxnSpPr>
            <a:cxnSpLocks/>
          </p:cNvCxnSpPr>
          <p:nvPr/>
        </p:nvCxnSpPr>
        <p:spPr>
          <a:xfrm flipV="1">
            <a:off x="5247012" y="1827372"/>
            <a:ext cx="578775" cy="157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04A610CD-2C99-41C4-90E1-8C8516FF00B5}"/>
              </a:ext>
            </a:extLst>
          </p:cNvPr>
          <p:cNvCxnSpPr>
            <a:cxnSpLocks/>
          </p:cNvCxnSpPr>
          <p:nvPr/>
        </p:nvCxnSpPr>
        <p:spPr>
          <a:xfrm>
            <a:off x="5247012" y="3601891"/>
            <a:ext cx="763263" cy="112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48EF4E6-744B-409E-85D7-5AB7F4FD5F05}"/>
              </a:ext>
            </a:extLst>
          </p:cNvPr>
          <p:cNvSpPr/>
          <p:nvPr/>
        </p:nvSpPr>
        <p:spPr>
          <a:xfrm>
            <a:off x="7801938" y="871237"/>
            <a:ext cx="3085162" cy="2629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933A807-7EB5-449E-8DDE-17BECD1D89F0}"/>
              </a:ext>
            </a:extLst>
          </p:cNvPr>
          <p:cNvSpPr/>
          <p:nvPr/>
        </p:nvSpPr>
        <p:spPr>
          <a:xfrm>
            <a:off x="7809750" y="3784088"/>
            <a:ext cx="3085162" cy="2949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94E46E47-6EFB-4DA2-906B-C96A59720CBD}"/>
              </a:ext>
            </a:extLst>
          </p:cNvPr>
          <p:cNvSpPr txBox="1"/>
          <p:nvPr/>
        </p:nvSpPr>
        <p:spPr>
          <a:xfrm>
            <a:off x="8031458" y="491592"/>
            <a:ext cx="2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alibri" panose="020F0502020204030204"/>
              </a:rPr>
              <a:t>nd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stage of optimization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A7CD8BEF-B86D-4917-8597-DCF623B84374}"/>
              </a:ext>
            </a:extLst>
          </p:cNvPr>
          <p:cNvCxnSpPr>
            <a:cxnSpLocks/>
          </p:cNvCxnSpPr>
          <p:nvPr/>
        </p:nvCxnSpPr>
        <p:spPr>
          <a:xfrm>
            <a:off x="1494369" y="5176704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B330E753-232B-44D8-BFFA-9329571DE05E}"/>
              </a:ext>
            </a:extLst>
          </p:cNvPr>
          <p:cNvCxnSpPr>
            <a:cxnSpLocks/>
          </p:cNvCxnSpPr>
          <p:nvPr/>
        </p:nvCxnSpPr>
        <p:spPr>
          <a:xfrm flipV="1">
            <a:off x="3519264" y="2395405"/>
            <a:ext cx="0" cy="11248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DA2E57CC-D59A-49BB-B649-D9DF3680F92F}"/>
              </a:ext>
            </a:extLst>
          </p:cNvPr>
          <p:cNvSpPr txBox="1"/>
          <p:nvPr/>
        </p:nvSpPr>
        <p:spPr>
          <a:xfrm rot="16200000">
            <a:off x="3360041" y="2848547"/>
            <a:ext cx="553998" cy="218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2583FD3E-8DBB-457F-83C2-B92EF37EBAE2}"/>
              </a:ext>
            </a:extLst>
          </p:cNvPr>
          <p:cNvCxnSpPr>
            <a:cxnSpLocks/>
          </p:cNvCxnSpPr>
          <p:nvPr/>
        </p:nvCxnSpPr>
        <p:spPr>
          <a:xfrm flipH="1" flipV="1">
            <a:off x="1609437" y="2501407"/>
            <a:ext cx="185798" cy="89623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C55A08A8-FA9A-4E0B-A256-1AE7ECDD1F43}"/>
              </a:ext>
            </a:extLst>
          </p:cNvPr>
          <p:cNvSpPr txBox="1"/>
          <p:nvPr/>
        </p:nvSpPr>
        <p:spPr>
          <a:xfrm rot="16200000">
            <a:off x="3401965" y="5547736"/>
            <a:ext cx="553998" cy="218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7D415EC-CB8C-4B58-B5A6-2F9E9EF2C772}"/>
              </a:ext>
            </a:extLst>
          </p:cNvPr>
          <p:cNvSpPr txBox="1"/>
          <p:nvPr/>
        </p:nvSpPr>
        <p:spPr>
          <a:xfrm>
            <a:off x="2918574" y="1567100"/>
            <a:ext cx="122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 view</a:t>
            </a:r>
            <a:endParaRPr lang="en-US" sz="2400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9FEA5E6-C025-406B-A37A-C84793072748}"/>
              </a:ext>
            </a:extLst>
          </p:cNvPr>
          <p:cNvSpPr txBox="1"/>
          <p:nvPr/>
        </p:nvSpPr>
        <p:spPr>
          <a:xfrm>
            <a:off x="802638" y="1596540"/>
            <a:ext cx="122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view</a:t>
            </a:r>
            <a:endParaRPr lang="en-US" sz="2400" dirty="0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D010647D-575F-4143-9464-D1281504E8B9}"/>
              </a:ext>
            </a:extLst>
          </p:cNvPr>
          <p:cNvSpPr txBox="1"/>
          <p:nvPr/>
        </p:nvSpPr>
        <p:spPr>
          <a:xfrm>
            <a:off x="758315" y="4149107"/>
            <a:ext cx="122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view</a:t>
            </a:r>
            <a:endParaRPr lang="en-US" sz="2400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0CAB62E4-6F1F-4001-880D-B1F5E321B1CC}"/>
              </a:ext>
            </a:extLst>
          </p:cNvPr>
          <p:cNvSpPr txBox="1"/>
          <p:nvPr/>
        </p:nvSpPr>
        <p:spPr>
          <a:xfrm>
            <a:off x="2969281" y="4181786"/>
            <a:ext cx="122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 view</a:t>
            </a:r>
            <a:endParaRPr lang="en-US" sz="2400" dirty="0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4CE5C88-56C3-4E38-85B1-381F0254B7BC}"/>
              </a:ext>
            </a:extLst>
          </p:cNvPr>
          <p:cNvSpPr txBox="1"/>
          <p:nvPr/>
        </p:nvSpPr>
        <p:spPr>
          <a:xfrm>
            <a:off x="1996426" y="3954124"/>
            <a:ext cx="1580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</a:t>
            </a:r>
            <a:endParaRPr lang="en-US" sz="2400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EAD3F7D-CF80-4085-A893-C65C0EB4C980}"/>
              </a:ext>
            </a:extLst>
          </p:cNvPr>
          <p:cNvSpPr txBox="1"/>
          <p:nvPr/>
        </p:nvSpPr>
        <p:spPr>
          <a:xfrm rot="16200000">
            <a:off x="4032911" y="2577284"/>
            <a:ext cx="553998" cy="2631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/>
              </a:rPr>
              <a:t>d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6D5CA1-2B36-461F-8A85-A723B24A376A}"/>
              </a:ext>
            </a:extLst>
          </p:cNvPr>
          <p:cNvSpPr/>
          <p:nvPr/>
        </p:nvSpPr>
        <p:spPr>
          <a:xfrm>
            <a:off x="5508655" y="1253586"/>
            <a:ext cx="1458285" cy="4503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749BC6-5C89-4386-8A67-44291020F77B}"/>
              </a:ext>
            </a:extLst>
          </p:cNvPr>
          <p:cNvSpPr/>
          <p:nvPr/>
        </p:nvSpPr>
        <p:spPr>
          <a:xfrm>
            <a:off x="5581241" y="4775206"/>
            <a:ext cx="1532088" cy="4503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528CA9-56FC-4427-AC19-D9F32B1E3EF0}"/>
              </a:ext>
            </a:extLst>
          </p:cNvPr>
          <p:cNvSpPr/>
          <p:nvPr/>
        </p:nvSpPr>
        <p:spPr>
          <a:xfrm>
            <a:off x="272999" y="205649"/>
            <a:ext cx="7956599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Taper two stages optimization 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0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4597C36-D1E1-4D32-A970-86F9D53D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64" y="1127422"/>
            <a:ext cx="5208836" cy="5542460"/>
          </a:xfrm>
          <a:prstGeom prst="rect">
            <a:avLst/>
          </a:prstGeom>
        </p:spPr>
      </p:pic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9A37545-AE91-483D-8A35-A851F9EE6C6C}"/>
              </a:ext>
            </a:extLst>
          </p:cNvPr>
          <p:cNvCxnSpPr>
            <a:cxnSpLocks/>
          </p:cNvCxnSpPr>
          <p:nvPr/>
        </p:nvCxnSpPr>
        <p:spPr>
          <a:xfrm flipV="1">
            <a:off x="5386531" y="4021078"/>
            <a:ext cx="11470" cy="1335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30688CAC-02A0-411C-B38C-E327343D7363}"/>
              </a:ext>
            </a:extLst>
          </p:cNvPr>
          <p:cNvCxnSpPr>
            <a:cxnSpLocks/>
          </p:cNvCxnSpPr>
          <p:nvPr/>
        </p:nvCxnSpPr>
        <p:spPr>
          <a:xfrm flipV="1">
            <a:off x="5398001" y="2741979"/>
            <a:ext cx="0" cy="1279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EC2D692-137E-4A6F-BE02-FF1C673D927C}"/>
              </a:ext>
            </a:extLst>
          </p:cNvPr>
          <p:cNvCxnSpPr>
            <a:cxnSpLocks/>
          </p:cNvCxnSpPr>
          <p:nvPr/>
        </p:nvCxnSpPr>
        <p:spPr>
          <a:xfrm flipV="1">
            <a:off x="4401129" y="5566834"/>
            <a:ext cx="883026" cy="265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855E5D2-18DB-4A6F-BDF2-C9EC5567C4CD}"/>
              </a:ext>
            </a:extLst>
          </p:cNvPr>
          <p:cNvCxnSpPr>
            <a:cxnSpLocks/>
          </p:cNvCxnSpPr>
          <p:nvPr/>
        </p:nvCxnSpPr>
        <p:spPr>
          <a:xfrm flipV="1">
            <a:off x="3404312" y="4030603"/>
            <a:ext cx="782018" cy="11487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1343EFA4-8CA0-42F5-87BE-5010033B09DC}"/>
              </a:ext>
            </a:extLst>
          </p:cNvPr>
          <p:cNvSpPr txBox="1"/>
          <p:nvPr/>
        </p:nvSpPr>
        <p:spPr>
          <a:xfrm rot="16200000">
            <a:off x="5478034" y="2952821"/>
            <a:ext cx="553998" cy="64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Lrib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977278F-9A2F-4CA6-A65E-AFA08C73B4ED}"/>
              </a:ext>
            </a:extLst>
          </p:cNvPr>
          <p:cNvSpPr txBox="1"/>
          <p:nvPr/>
        </p:nvSpPr>
        <p:spPr>
          <a:xfrm rot="16200000">
            <a:off x="4947805" y="5482818"/>
            <a:ext cx="553998" cy="8830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E5BA2DF-1CD7-4A3E-BB88-C610220B9D8F}"/>
              </a:ext>
            </a:extLst>
          </p:cNvPr>
          <p:cNvSpPr txBox="1"/>
          <p:nvPr/>
        </p:nvSpPr>
        <p:spPr>
          <a:xfrm rot="16200000">
            <a:off x="4607300" y="1147574"/>
            <a:ext cx="553998" cy="8830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Wout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D5AC2C7-9B6F-471E-906A-806E9FE247BC}"/>
              </a:ext>
            </a:extLst>
          </p:cNvPr>
          <p:cNvCxnSpPr>
            <a:cxnSpLocks/>
          </p:cNvCxnSpPr>
          <p:nvPr/>
        </p:nvCxnSpPr>
        <p:spPr>
          <a:xfrm>
            <a:off x="4566362" y="1843198"/>
            <a:ext cx="4338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2A1D4C5-6E8D-4489-B02B-98EDBB3FB34C}"/>
              </a:ext>
            </a:extLst>
          </p:cNvPr>
          <p:cNvSpPr txBox="1"/>
          <p:nvPr/>
        </p:nvSpPr>
        <p:spPr>
          <a:xfrm rot="15796037">
            <a:off x="3685148" y="3367545"/>
            <a:ext cx="492443" cy="10160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Wmid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F19320B-B43E-4521-A475-06BCF05E944A}"/>
              </a:ext>
            </a:extLst>
          </p:cNvPr>
          <p:cNvSpPr txBox="1"/>
          <p:nvPr/>
        </p:nvSpPr>
        <p:spPr>
          <a:xfrm>
            <a:off x="7602449" y="997897"/>
            <a:ext cx="4042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 parameters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8AA3022-71EE-48D7-8B52-4CCB569667E3}"/>
              </a:ext>
            </a:extLst>
          </p:cNvPr>
          <p:cNvSpPr txBox="1"/>
          <p:nvPr/>
        </p:nvSpPr>
        <p:spPr>
          <a:xfrm rot="20512331">
            <a:off x="3016025" y="5937885"/>
            <a:ext cx="6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Gap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66171393-9F84-42C3-A3E9-72E1D6081670}"/>
              </a:ext>
            </a:extLst>
          </p:cNvPr>
          <p:cNvCxnSpPr>
            <a:cxnSpLocks/>
          </p:cNvCxnSpPr>
          <p:nvPr/>
        </p:nvCxnSpPr>
        <p:spPr>
          <a:xfrm flipH="1">
            <a:off x="3102314" y="4142327"/>
            <a:ext cx="282746" cy="568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A637AB5C-1886-4B20-A924-81D21F6DBA80}"/>
              </a:ext>
            </a:extLst>
          </p:cNvPr>
          <p:cNvSpPr txBox="1"/>
          <p:nvPr/>
        </p:nvSpPr>
        <p:spPr>
          <a:xfrm>
            <a:off x="5577603" y="4548250"/>
            <a:ext cx="321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endParaRPr lang="en-US" sz="2400" i="1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F020F2-74D1-4D2F-994B-57B28878227C}"/>
              </a:ext>
            </a:extLst>
          </p:cNvPr>
          <p:cNvCxnSpPr>
            <a:cxnSpLocks/>
          </p:cNvCxnSpPr>
          <p:nvPr/>
        </p:nvCxnSpPr>
        <p:spPr>
          <a:xfrm flipH="1" flipV="1">
            <a:off x="2871958" y="4330966"/>
            <a:ext cx="283971" cy="151258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484A0DD0-D6B8-4E29-A3BD-BAA2F55EF6EC}"/>
              </a:ext>
            </a:extLst>
          </p:cNvPr>
          <p:cNvSpPr txBox="1"/>
          <p:nvPr/>
        </p:nvSpPr>
        <p:spPr>
          <a:xfrm rot="15870359">
            <a:off x="2918823" y="4904110"/>
            <a:ext cx="492443" cy="348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/>
              </a:rPr>
              <a:t>d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5CA321-2880-47DE-9AC6-E7CA260D02A7}"/>
              </a:ext>
            </a:extLst>
          </p:cNvPr>
          <p:cNvSpPr txBox="1"/>
          <p:nvPr/>
        </p:nvSpPr>
        <p:spPr>
          <a:xfrm>
            <a:off x="7422561" y="4069356"/>
            <a:ext cx="41051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 input width (Win)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mode waveguide width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1124D1B-A83C-4F08-8DFD-0D1CD350DDA8}"/>
              </a:ext>
            </a:extLst>
          </p:cNvPr>
          <p:cNvSpPr txBox="1"/>
          <p:nvPr/>
        </p:nvSpPr>
        <p:spPr>
          <a:xfrm rot="21059804">
            <a:off x="2940741" y="3715318"/>
            <a:ext cx="6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/>
              </a:rPr>
              <a:t>Gap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EFDBDE0-5A63-41E9-A012-713DE8ED04A7}"/>
              </a:ext>
            </a:extLst>
          </p:cNvPr>
          <p:cNvCxnSpPr>
            <a:cxnSpLocks/>
          </p:cNvCxnSpPr>
          <p:nvPr/>
        </p:nvCxnSpPr>
        <p:spPr>
          <a:xfrm flipH="1">
            <a:off x="3121565" y="5946852"/>
            <a:ext cx="282746" cy="568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Espace réservé du contenu 2">
            <a:extLst>
              <a:ext uri="{FF2B5EF4-FFF2-40B4-BE49-F238E27FC236}">
                <a16:creationId xmlns:a16="http://schemas.microsoft.com/office/drawing/2014/main" id="{63A9F8A5-2611-4F51-8039-F812B853ED5D}"/>
              </a:ext>
            </a:extLst>
          </p:cNvPr>
          <p:cNvSpPr txBox="1">
            <a:spLocks/>
          </p:cNvSpPr>
          <p:nvPr/>
        </p:nvSpPr>
        <p:spPr>
          <a:xfrm>
            <a:off x="1704521" y="1109667"/>
            <a:ext cx="3742237" cy="520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Global 2 stage 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 structures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F8348EB-344D-42CB-877E-F343552211D1}"/>
              </a:ext>
            </a:extLst>
          </p:cNvPr>
          <p:cNvCxnSpPr>
            <a:cxnSpLocks/>
          </p:cNvCxnSpPr>
          <p:nvPr/>
        </p:nvCxnSpPr>
        <p:spPr>
          <a:xfrm>
            <a:off x="6990225" y="1232002"/>
            <a:ext cx="18603" cy="50035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4927158-95E9-426D-861A-34EAE62B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12" y="1588860"/>
            <a:ext cx="3761267" cy="21775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4B46777-BC03-4C34-88AB-6C8A5300083B}"/>
              </a:ext>
            </a:extLst>
          </p:cNvPr>
          <p:cNvSpPr/>
          <p:nvPr/>
        </p:nvSpPr>
        <p:spPr>
          <a:xfrm>
            <a:off x="272999" y="162107"/>
            <a:ext cx="10000744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Taper two stages optimization (cont.)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7B51E2B8-DA36-4E90-9CB7-9BB1E2109CFA}"/>
                  </a:ext>
                </a:extLst>
              </p14:cNvPr>
              <p14:cNvContentPartPr/>
              <p14:nvPr/>
            </p14:nvContentPartPr>
            <p14:xfrm>
              <a:off x="1800432" y="1452672"/>
              <a:ext cx="37800" cy="33948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7B51E2B8-DA36-4E90-9CB7-9BB1E2109C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0792" y="1273032"/>
                <a:ext cx="21744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800CC44-1E4F-4E5F-946E-4148F43810B0}"/>
                  </a:ext>
                </a:extLst>
              </p14:cNvPr>
              <p14:cNvContentPartPr/>
              <p14:nvPr/>
            </p14:nvContentPartPr>
            <p14:xfrm>
              <a:off x="1747152" y="1633752"/>
              <a:ext cx="117360" cy="36540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800CC44-1E4F-4E5F-946E-4148F43810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7152" y="1453752"/>
                <a:ext cx="29700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DF49CEDC-A594-4EA2-A30F-A9D982002F29}"/>
                  </a:ext>
                </a:extLst>
              </p14:cNvPr>
              <p14:cNvContentPartPr/>
              <p14:nvPr/>
            </p14:nvContentPartPr>
            <p14:xfrm>
              <a:off x="1938312" y="3346272"/>
              <a:ext cx="360" cy="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DF49CEDC-A594-4EA2-A30F-A9D982002F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8672" y="316663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25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ZoneTexte 91">
            <a:extLst>
              <a:ext uri="{FF2B5EF4-FFF2-40B4-BE49-F238E27FC236}">
                <a16:creationId xmlns:a16="http://schemas.microsoft.com/office/drawing/2014/main" id="{EF19320B-B43E-4521-A475-06BCF05E944A}"/>
              </a:ext>
            </a:extLst>
          </p:cNvPr>
          <p:cNvSpPr txBox="1"/>
          <p:nvPr/>
        </p:nvSpPr>
        <p:spPr>
          <a:xfrm>
            <a:off x="7602448" y="994407"/>
            <a:ext cx="4042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 parameters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F8348EB-344D-42CB-877E-F343552211D1}"/>
              </a:ext>
            </a:extLst>
          </p:cNvPr>
          <p:cNvCxnSpPr>
            <a:cxnSpLocks/>
          </p:cNvCxnSpPr>
          <p:nvPr/>
        </p:nvCxnSpPr>
        <p:spPr>
          <a:xfrm>
            <a:off x="6990225" y="1232002"/>
            <a:ext cx="18603" cy="50035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DD2F0D-14C0-4089-BE4A-9247A9F424E9}"/>
              </a:ext>
            </a:extLst>
          </p:cNvPr>
          <p:cNvSpPr/>
          <p:nvPr/>
        </p:nvSpPr>
        <p:spPr>
          <a:xfrm>
            <a:off x="271071" y="126989"/>
            <a:ext cx="956090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Etching optimization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F03EC5-4595-463D-A5EE-8F8EF9FC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08" y="3541740"/>
            <a:ext cx="5602638" cy="3183318"/>
          </a:xfrm>
          <a:prstGeom prst="rect">
            <a:avLst/>
          </a:prstGeom>
        </p:spPr>
      </p:pic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9C25F769-4EA6-47DB-9455-6E19E2DED5BF}"/>
              </a:ext>
            </a:extLst>
          </p:cNvPr>
          <p:cNvSpPr txBox="1">
            <a:spLocks/>
          </p:cNvSpPr>
          <p:nvPr/>
        </p:nvSpPr>
        <p:spPr>
          <a:xfrm>
            <a:off x="1617239" y="761037"/>
            <a:ext cx="2923827" cy="569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 etching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ABB39450-9CF5-4CEF-8AAB-AF1200D3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7" y="1147680"/>
            <a:ext cx="3269305" cy="217080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1405F86-E1C4-4A4A-A13E-01E8923ECEFF}"/>
              </a:ext>
            </a:extLst>
          </p:cNvPr>
          <p:cNvSpPr/>
          <p:nvPr/>
        </p:nvSpPr>
        <p:spPr>
          <a:xfrm>
            <a:off x="4506876" y="2983645"/>
            <a:ext cx="508858" cy="339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9CDB66E-72C1-43FD-BB0B-BFAE59180382}"/>
              </a:ext>
            </a:extLst>
          </p:cNvPr>
          <p:cNvCxnSpPr>
            <a:cxnSpLocks/>
          </p:cNvCxnSpPr>
          <p:nvPr/>
        </p:nvCxnSpPr>
        <p:spPr>
          <a:xfrm flipH="1">
            <a:off x="4385429" y="1851720"/>
            <a:ext cx="520233" cy="38954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6375A-4BF4-42A8-B597-9BD7DF385A2E}"/>
              </a:ext>
            </a:extLst>
          </p:cNvPr>
          <p:cNvSpPr/>
          <p:nvPr/>
        </p:nvSpPr>
        <p:spPr>
          <a:xfrm>
            <a:off x="1674465" y="1123930"/>
            <a:ext cx="3231197" cy="2170803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5473F7-11B0-4EDE-A6DE-C8E54B0D2522}"/>
              </a:ext>
            </a:extLst>
          </p:cNvPr>
          <p:cNvSpPr txBox="1"/>
          <p:nvPr/>
        </p:nvSpPr>
        <p:spPr>
          <a:xfrm rot="21393154">
            <a:off x="2819639" y="1956651"/>
            <a:ext cx="28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AEC5D7-C058-4FE9-AD7E-460B9F9A2DD5}"/>
              </a:ext>
            </a:extLst>
          </p:cNvPr>
          <p:cNvCxnSpPr>
            <a:cxnSpLocks/>
          </p:cNvCxnSpPr>
          <p:nvPr/>
        </p:nvCxnSpPr>
        <p:spPr>
          <a:xfrm rot="-300000" flipH="1" flipV="1">
            <a:off x="3121559" y="1984027"/>
            <a:ext cx="2073" cy="214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670E011-8D76-4913-84E7-C228EF9E831E}"/>
              </a:ext>
            </a:extLst>
          </p:cNvPr>
          <p:cNvCxnSpPr>
            <a:cxnSpLocks/>
          </p:cNvCxnSpPr>
          <p:nvPr/>
        </p:nvCxnSpPr>
        <p:spPr>
          <a:xfrm rot="660000" flipH="1">
            <a:off x="3013977" y="2361076"/>
            <a:ext cx="289997" cy="8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54DDAD6-3D7F-4EB9-849A-520B1FD4E027}"/>
              </a:ext>
            </a:extLst>
          </p:cNvPr>
          <p:cNvSpPr txBox="1"/>
          <p:nvPr/>
        </p:nvSpPr>
        <p:spPr>
          <a:xfrm rot="21393154">
            <a:off x="3000833" y="2338525"/>
            <a:ext cx="2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w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3DDC3EE-788B-480B-B76F-77FE797DDBFC}"/>
              </a:ext>
            </a:extLst>
          </p:cNvPr>
          <p:cNvCxnSpPr>
            <a:cxnSpLocks/>
          </p:cNvCxnSpPr>
          <p:nvPr/>
        </p:nvCxnSpPr>
        <p:spPr>
          <a:xfrm flipH="1" flipV="1">
            <a:off x="3329920" y="2108140"/>
            <a:ext cx="24615" cy="28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071E72B-42BC-4474-9138-093099695352}"/>
              </a:ext>
            </a:extLst>
          </p:cNvPr>
          <p:cNvSpPr txBox="1"/>
          <p:nvPr/>
        </p:nvSpPr>
        <p:spPr>
          <a:xfrm rot="15996388">
            <a:off x="3236713" y="2086647"/>
            <a:ext cx="553998" cy="27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861874-6012-4B1D-A5BA-0616F471E014}"/>
              </a:ext>
            </a:extLst>
          </p:cNvPr>
          <p:cNvSpPr/>
          <p:nvPr/>
        </p:nvSpPr>
        <p:spPr>
          <a:xfrm>
            <a:off x="4864932" y="1501445"/>
            <a:ext cx="964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Etched regions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1299E15-B4AC-4CE8-9ECB-42DF1BB65D4D}"/>
              </a:ext>
            </a:extLst>
          </p:cNvPr>
          <p:cNvCxnSpPr>
            <a:cxnSpLocks/>
          </p:cNvCxnSpPr>
          <p:nvPr/>
        </p:nvCxnSpPr>
        <p:spPr>
          <a:xfrm flipH="1">
            <a:off x="2170985" y="1055164"/>
            <a:ext cx="201276" cy="1279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AFC7E60-8551-4808-ACCB-26CEDE2E95D3}"/>
              </a:ext>
            </a:extLst>
          </p:cNvPr>
          <p:cNvCxnSpPr>
            <a:cxnSpLocks/>
          </p:cNvCxnSpPr>
          <p:nvPr/>
        </p:nvCxnSpPr>
        <p:spPr>
          <a:xfrm flipH="1">
            <a:off x="2176859" y="1067456"/>
            <a:ext cx="201276" cy="1279023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3040DA86-75D2-4541-AB79-65D21620D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" r="1176"/>
          <a:stretch/>
        </p:blipFill>
        <p:spPr>
          <a:xfrm>
            <a:off x="7320519" y="2046491"/>
            <a:ext cx="4606053" cy="165809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1F0F49DA-1FF6-48A1-B4D7-CD7BB360BF45}"/>
              </a:ext>
            </a:extLst>
          </p:cNvPr>
          <p:cNvSpPr txBox="1"/>
          <p:nvPr/>
        </p:nvSpPr>
        <p:spPr>
          <a:xfrm>
            <a:off x="7501790" y="4304487"/>
            <a:ext cx="3949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Find </a:t>
            </a:r>
            <a:r>
              <a:rPr lang="en-US" sz="2800" i="1" dirty="0" err="1">
                <a:solidFill>
                  <a:prstClr val="black"/>
                </a:solidFill>
                <a:latin typeface="Calibri" panose="020F0502020204030204"/>
              </a:rPr>
              <a:t>detch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Calibri" panose="020F0502020204030204"/>
              </a:rPr>
              <a:t>letch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sz="2800" i="1" dirty="0" err="1">
                <a:solidFill>
                  <a:prstClr val="black"/>
                </a:solidFill>
                <a:latin typeface="Calibri" panose="020F0502020204030204"/>
              </a:rPr>
              <a:t>wetch</a:t>
            </a:r>
            <a:r>
              <a:rPr lang="en-US" sz="28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by maximizing the metrics under minimum resolution constraints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CFD40B-AB9C-41C7-B504-718EE71392B1}"/>
              </a:ext>
            </a:extLst>
          </p:cNvPr>
          <p:cNvSpPr txBox="1"/>
          <p:nvPr/>
        </p:nvSpPr>
        <p:spPr>
          <a:xfrm>
            <a:off x="-2103845" y="99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1" dirty="0" err="1"/>
              <a:t>Artistic</a:t>
            </a:r>
            <a:r>
              <a:rPr lang="fr-FR" i="1" dirty="0"/>
              <a:t> </a:t>
            </a:r>
            <a:r>
              <a:rPr lang="fr-FR" i="1" dirty="0" err="1"/>
              <a:t>view</a:t>
            </a:r>
            <a:endParaRPr lang="en-US" i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FEA67FA-40A2-44A2-9D65-321C9804A6EB}"/>
              </a:ext>
            </a:extLst>
          </p:cNvPr>
          <p:cNvSpPr txBox="1"/>
          <p:nvPr/>
        </p:nvSpPr>
        <p:spPr>
          <a:xfrm>
            <a:off x="-189454" y="3178833"/>
            <a:ext cx="226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1" dirty="0" err="1"/>
              <a:t>Layout</a:t>
            </a:r>
            <a:r>
              <a:rPr lang="fr-FR" i="1" dirty="0"/>
              <a:t> Y-</a:t>
            </a:r>
            <a:r>
              <a:rPr lang="fr-FR" i="1" dirty="0" err="1"/>
              <a:t>cut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373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983867-989E-41AE-8234-39EC4E0F3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" y="1424057"/>
            <a:ext cx="7766940" cy="4360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E2B2A-057F-416C-BC7D-D7A0F54C4D2E}"/>
              </a:ext>
            </a:extLst>
          </p:cNvPr>
          <p:cNvSpPr/>
          <p:nvPr/>
        </p:nvSpPr>
        <p:spPr>
          <a:xfrm>
            <a:off x="227528" y="240201"/>
            <a:ext cx="956090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NimbusRomNo9L-Medi"/>
              </a:rPr>
              <a:t>Overall AWG characteristics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71A2DA-719A-4EA6-973C-830BA2019D68}"/>
              </a:ext>
            </a:extLst>
          </p:cNvPr>
          <p:cNvSpPr txBox="1"/>
          <p:nvPr/>
        </p:nvSpPr>
        <p:spPr>
          <a:xfrm>
            <a:off x="8520693" y="2480865"/>
            <a:ext cx="3949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9 steps including: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FullWave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FDTD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Fourier transform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algorithm</a:t>
            </a:r>
          </a:p>
        </p:txBody>
      </p:sp>
    </p:spTree>
    <p:extLst>
      <p:ext uri="{BB962C8B-B14F-4D97-AF65-F5344CB8AC3E}">
        <p14:creationId xmlns:p14="http://schemas.microsoft.com/office/powerpoint/2010/main" val="312040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2FAF144-FA44-4F8F-B520-7BE56F41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111" y="2583338"/>
            <a:ext cx="7083777" cy="1325563"/>
          </a:xfrm>
        </p:spPr>
        <p:txBody>
          <a:bodyPr/>
          <a:lstStyle/>
          <a:p>
            <a:pPr algn="ctr"/>
            <a:r>
              <a:rPr lang="fr-FR" dirty="0">
                <a:latin typeface="+mn-lt"/>
              </a:rPr>
              <a:t>Simulation and </a:t>
            </a:r>
            <a:r>
              <a:rPr lang="fr-FR" dirty="0" err="1">
                <a:latin typeface="+mn-lt"/>
              </a:rPr>
              <a:t>Results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77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8B05DECA-F9E1-4E02-BC86-D330ED98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13" y="1051042"/>
            <a:ext cx="5079450" cy="272612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7C5B25-8983-4F7B-BCD2-31FE670D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8" y="1042164"/>
            <a:ext cx="4951794" cy="2735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4845F-B5A2-4194-B10E-FBC5DF2238A3}"/>
              </a:ext>
            </a:extLst>
          </p:cNvPr>
          <p:cNvSpPr/>
          <p:nvPr/>
        </p:nvSpPr>
        <p:spPr>
          <a:xfrm>
            <a:off x="89380" y="39846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First stage : Taper optimization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172612-A9A3-4830-9B75-19BBFDD0E732}"/>
              </a:ext>
            </a:extLst>
          </p:cNvPr>
          <p:cNvSpPr txBox="1"/>
          <p:nvPr/>
        </p:nvSpPr>
        <p:spPr>
          <a:xfrm>
            <a:off x="12337104" y="7654506"/>
            <a:ext cx="34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Various value of L gives a maximum for the overlap function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50E5CF-0F67-4858-970D-6F6CB9D56104}"/>
              </a:ext>
            </a:extLst>
          </p:cNvPr>
          <p:cNvSpPr txBox="1"/>
          <p:nvPr/>
        </p:nvSpPr>
        <p:spPr>
          <a:xfrm>
            <a:off x="9126583" y="7823887"/>
            <a:ext cx="306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Longer linear taper does not improve the transmission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A040C9-7EDF-4729-B07D-BD67F7D6D864}"/>
              </a:ext>
            </a:extLst>
          </p:cNvPr>
          <p:cNvSpPr txBox="1"/>
          <p:nvPr/>
        </p:nvSpPr>
        <p:spPr>
          <a:xfrm>
            <a:off x="7835816" y="230645"/>
            <a:ext cx="260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3D FDTD Overlap data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1AF4F42-5FE5-4E5E-8687-5A50E059A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113" y="2147166"/>
            <a:ext cx="1478873" cy="11850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F2D97A-2CFE-46CF-86FA-470367B33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406" y="2199210"/>
            <a:ext cx="1359617" cy="11330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7AD070-C1E1-4CC2-9E16-F2E577469528}"/>
              </a:ext>
            </a:extLst>
          </p:cNvPr>
          <p:cNvSpPr/>
          <p:nvPr/>
        </p:nvSpPr>
        <p:spPr>
          <a:xfrm>
            <a:off x="420543" y="938504"/>
            <a:ext cx="5257195" cy="573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A19BAC-BEFC-42CE-BEA0-D3F41418037C}"/>
              </a:ext>
            </a:extLst>
          </p:cNvPr>
          <p:cNvSpPr/>
          <p:nvPr/>
        </p:nvSpPr>
        <p:spPr>
          <a:xfrm>
            <a:off x="6432329" y="938505"/>
            <a:ext cx="5433134" cy="57340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1D88CB1E-FEBB-4C89-A554-35648C636372}"/>
              </a:ext>
            </a:extLst>
          </p:cNvPr>
          <p:cNvSpPr txBox="1">
            <a:spLocks/>
          </p:cNvSpPr>
          <p:nvPr/>
        </p:nvSpPr>
        <p:spPr>
          <a:xfrm>
            <a:off x="9157179" y="548714"/>
            <a:ext cx="2963853" cy="493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Better Transmission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B7082C-2499-4AF4-AFF5-004984F5CBCF}"/>
              </a:ext>
            </a:extLst>
          </p:cNvPr>
          <p:cNvSpPr txBox="1"/>
          <p:nvPr/>
        </p:nvSpPr>
        <p:spPr>
          <a:xfrm>
            <a:off x="7172409" y="512391"/>
            <a:ext cx="1580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Parabolic</a:t>
            </a:r>
            <a:endParaRPr lang="en-US" sz="2400" dirty="0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08E5621-95EB-497B-B169-842FBD438601}"/>
              </a:ext>
            </a:extLst>
          </p:cNvPr>
          <p:cNvSpPr/>
          <p:nvPr/>
        </p:nvSpPr>
        <p:spPr>
          <a:xfrm>
            <a:off x="8676545" y="601489"/>
            <a:ext cx="563966" cy="29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56C98B-CBD9-4CD1-8109-893F7E5DB869}"/>
              </a:ext>
            </a:extLst>
          </p:cNvPr>
          <p:cNvSpPr txBox="1"/>
          <p:nvPr/>
        </p:nvSpPr>
        <p:spPr>
          <a:xfrm>
            <a:off x="1713165" y="1763373"/>
            <a:ext cx="977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</a:t>
            </a:r>
            <a:endParaRPr lang="en-US" sz="2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386F1FD-254E-46DB-B01C-328C285DB356}"/>
              </a:ext>
            </a:extLst>
          </p:cNvPr>
          <p:cNvSpPr txBox="1"/>
          <p:nvPr/>
        </p:nvSpPr>
        <p:spPr>
          <a:xfrm>
            <a:off x="8066722" y="1787381"/>
            <a:ext cx="1434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Parabolic</a:t>
            </a:r>
            <a:endParaRPr lang="en-US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395003-83DC-4F10-BAFB-8E7A93E11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18" y="3815060"/>
            <a:ext cx="4951795" cy="277048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7B73FA-80E8-469C-8C2F-46441FECC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813" y="3833599"/>
            <a:ext cx="5093012" cy="273340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88E0DBA-2EC2-45BB-9507-E732EB191F8C}"/>
              </a:ext>
            </a:extLst>
          </p:cNvPr>
          <p:cNvCxnSpPr>
            <a:cxnSpLocks/>
          </p:cNvCxnSpPr>
          <p:nvPr/>
        </p:nvCxnSpPr>
        <p:spPr>
          <a:xfrm flipH="1" flipV="1">
            <a:off x="2081334" y="2351009"/>
            <a:ext cx="1513028" cy="88271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4A56EEBD-720F-41A2-A1D7-F7688DAA75C4}"/>
              </a:ext>
            </a:extLst>
          </p:cNvPr>
          <p:cNvSpPr txBox="1"/>
          <p:nvPr/>
        </p:nvSpPr>
        <p:spPr>
          <a:xfrm>
            <a:off x="2903856" y="3110871"/>
            <a:ext cx="260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 measurement plane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1CE0EE-C618-4213-8C44-BF4A1F4C780B}"/>
              </a:ext>
            </a:extLst>
          </p:cNvPr>
          <p:cNvSpPr txBox="1"/>
          <p:nvPr/>
        </p:nvSpPr>
        <p:spPr>
          <a:xfrm>
            <a:off x="2803496" y="2526335"/>
            <a:ext cx="2767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orange measurement plane</a:t>
            </a:r>
            <a:endParaRPr lang="en-US" sz="18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8438A6A-701E-4758-B9F1-97B21036AA09}"/>
              </a:ext>
            </a:extLst>
          </p:cNvPr>
          <p:cNvCxnSpPr>
            <a:cxnSpLocks/>
          </p:cNvCxnSpPr>
          <p:nvPr/>
        </p:nvCxnSpPr>
        <p:spPr>
          <a:xfrm flipH="1" flipV="1">
            <a:off x="2390775" y="2305050"/>
            <a:ext cx="608797" cy="337209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8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952F998-0EFB-4D54-921E-2154427B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5"/>
          <a:stretch/>
        </p:blipFill>
        <p:spPr>
          <a:xfrm>
            <a:off x="6857613" y="2965798"/>
            <a:ext cx="5334387" cy="38798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271202A-4308-4B61-83A0-11333FDD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839" y="-1"/>
            <a:ext cx="3655197" cy="2978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C4845F-B5A2-4194-B10E-FBC5DF2238A3}"/>
              </a:ext>
            </a:extLst>
          </p:cNvPr>
          <p:cNvSpPr/>
          <p:nvPr/>
        </p:nvSpPr>
        <p:spPr>
          <a:xfrm>
            <a:off x="288558" y="234072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First stage : Taper optimization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172612-A9A3-4830-9B75-19BBFDD0E732}"/>
              </a:ext>
            </a:extLst>
          </p:cNvPr>
          <p:cNvSpPr txBox="1"/>
          <p:nvPr/>
        </p:nvSpPr>
        <p:spPr>
          <a:xfrm>
            <a:off x="12337104" y="7654506"/>
            <a:ext cx="344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Various value of L gives a maximum for the overlap function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50E5CF-0F67-4858-970D-6F6CB9D56104}"/>
              </a:ext>
            </a:extLst>
          </p:cNvPr>
          <p:cNvSpPr txBox="1"/>
          <p:nvPr/>
        </p:nvSpPr>
        <p:spPr>
          <a:xfrm>
            <a:off x="9126583" y="7823887"/>
            <a:ext cx="306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Longer linear taper does not improve the transmission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2986D4-4D68-483D-8072-6E6C0F89B2EA}"/>
              </a:ext>
            </a:extLst>
          </p:cNvPr>
          <p:cNvSpPr txBox="1"/>
          <p:nvPr/>
        </p:nvSpPr>
        <p:spPr>
          <a:xfrm>
            <a:off x="218397" y="1168913"/>
            <a:ext cx="68053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Taper length is optimized to give better output characteristics for various </a:t>
            </a:r>
            <a:r>
              <a:rPr lang="en-US" sz="2400" i="1" dirty="0" err="1"/>
              <a:t>Wmid</a:t>
            </a:r>
            <a:r>
              <a:rPr lang="en-US" sz="2400" dirty="0"/>
              <a:t> (0.8um, 1um)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Parabolic taper’s slope 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can be tuned to improve the overlap and power at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Parabolic taper exhibits better characteristics than linear tapers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5C1510D-C95C-47D1-A42D-61384FACBDB5}"/>
              </a:ext>
            </a:extLst>
          </p:cNvPr>
          <p:cNvSpPr txBox="1"/>
          <p:nvPr/>
        </p:nvSpPr>
        <p:spPr>
          <a:xfrm>
            <a:off x="1817910" y="4671878"/>
            <a:ext cx="39449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First stage is optimized with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 = 2.8um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</a:t>
            </a:r>
            <a:r>
              <a:rPr lang="en-US" sz="2400" dirty="0"/>
              <a:t>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Parabolic taper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Wmid</a:t>
            </a:r>
            <a:r>
              <a:rPr lang="en-US" sz="2400" dirty="0"/>
              <a:t> = 1um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C8518CB-5893-464D-93DE-42B89D3E87F2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39114" y="618793"/>
            <a:ext cx="1398859" cy="55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8E8BC960-DEA7-418C-92D0-D095772021E4}"/>
              </a:ext>
            </a:extLst>
          </p:cNvPr>
          <p:cNvSpPr txBox="1"/>
          <p:nvPr/>
        </p:nvSpPr>
        <p:spPr>
          <a:xfrm>
            <a:off x="6518388" y="1168913"/>
            <a:ext cx="1441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better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013E47-16AC-4431-A35C-E1B2BFABB818}"/>
              </a:ext>
            </a:extLst>
          </p:cNvPr>
          <p:cNvSpPr/>
          <p:nvPr/>
        </p:nvSpPr>
        <p:spPr>
          <a:xfrm>
            <a:off x="787393" y="4586473"/>
            <a:ext cx="5689654" cy="21098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EB22D2E-1B54-45E8-BBD2-8654BBD24047}"/>
              </a:ext>
            </a:extLst>
          </p:cNvPr>
          <p:cNvCxnSpPr>
            <a:cxnSpLocks/>
          </p:cNvCxnSpPr>
          <p:nvPr/>
        </p:nvCxnSpPr>
        <p:spPr>
          <a:xfrm flipV="1">
            <a:off x="3625878" y="3620587"/>
            <a:ext cx="4940243" cy="9658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4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70ACC4-0A5A-4981-B710-0E01E423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22" y="1265970"/>
            <a:ext cx="5641437" cy="38833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84A120-551E-41D3-BD43-5898DAD641CB}"/>
              </a:ext>
            </a:extLst>
          </p:cNvPr>
          <p:cNvSpPr/>
          <p:nvPr/>
        </p:nvSpPr>
        <p:spPr>
          <a:xfrm>
            <a:off x="288558" y="72842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Second stage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698505-02AE-438B-B388-03450B61ECA6}"/>
              </a:ext>
            </a:extLst>
          </p:cNvPr>
          <p:cNvSpPr txBox="1"/>
          <p:nvPr/>
        </p:nvSpPr>
        <p:spPr>
          <a:xfrm>
            <a:off x="288558" y="771663"/>
            <a:ext cx="1146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 stage optimized in the same way, given first stage best </a:t>
            </a:r>
            <a:r>
              <a:rPr lang="en-US" sz="2400" i="1" dirty="0"/>
              <a:t>L,</a:t>
            </a:r>
            <a:r>
              <a:rPr lang="en-US" sz="2400" dirty="0"/>
              <a:t> </a:t>
            </a:r>
            <a:r>
              <a:rPr lang="en-US" sz="2400" i="1" dirty="0"/>
              <a:t>d, </a:t>
            </a:r>
            <a:r>
              <a:rPr lang="en-US" sz="2400" i="1" dirty="0" err="1"/>
              <a:t>Wmid</a:t>
            </a:r>
            <a:r>
              <a:rPr lang="en-US" sz="2400" i="1" dirty="0"/>
              <a:t> </a:t>
            </a:r>
            <a:r>
              <a:rPr lang="en-US" sz="2400" dirty="0"/>
              <a:t>and</a:t>
            </a:r>
            <a:r>
              <a:rPr lang="en-US" sz="2400" i="1" dirty="0"/>
              <a:t> parabolic:</a:t>
            </a:r>
            <a:endParaRPr lang="en-US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E2E8D-A030-4F81-85F3-688BAC6C6F3B}"/>
              </a:ext>
            </a:extLst>
          </p:cNvPr>
          <p:cNvSpPr txBox="1"/>
          <p:nvPr/>
        </p:nvSpPr>
        <p:spPr>
          <a:xfrm>
            <a:off x="2075942" y="1230386"/>
            <a:ext cx="102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stages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9ADE1D5-FA20-4054-8665-F9AD52DAC8DD}"/>
              </a:ext>
            </a:extLst>
          </p:cNvPr>
          <p:cNvSpPr txBox="1"/>
          <p:nvPr/>
        </p:nvSpPr>
        <p:spPr>
          <a:xfrm>
            <a:off x="6598931" y="5301277"/>
            <a:ext cx="38855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</a:t>
            </a:r>
            <a:r>
              <a:rPr lang="en-US" sz="1800" dirty="0"/>
              <a:t> stage is optimized with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 err="1"/>
              <a:t>Lrib</a:t>
            </a:r>
            <a:r>
              <a:rPr lang="en-US" sz="1800" dirty="0"/>
              <a:t> = 2um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 err="1"/>
              <a:t>Wmid</a:t>
            </a:r>
            <a:r>
              <a:rPr lang="en-US" sz="1800" dirty="0"/>
              <a:t> = 1um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stage is better than combined  structure</a:t>
            </a:r>
            <a:endParaRPr lang="en-US" sz="18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53BE25-8FFC-43F9-B2B2-9763E750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73" y="1560119"/>
            <a:ext cx="2394188" cy="20246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A7DAB0-897C-4330-9B39-877F9F47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57" y="3999662"/>
            <a:ext cx="2458747" cy="23506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42993D4-B853-4B1B-8ED2-F67999AB6B0E}"/>
              </a:ext>
            </a:extLst>
          </p:cNvPr>
          <p:cNvSpPr txBox="1"/>
          <p:nvPr/>
        </p:nvSpPr>
        <p:spPr>
          <a:xfrm>
            <a:off x="1995334" y="3649380"/>
            <a:ext cx="129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E14400-C063-4F7C-BBA6-5560932D1E8B}"/>
              </a:ext>
            </a:extLst>
          </p:cNvPr>
          <p:cNvSpPr/>
          <p:nvPr/>
        </p:nvSpPr>
        <p:spPr>
          <a:xfrm>
            <a:off x="6528314" y="5268990"/>
            <a:ext cx="3494170" cy="151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C4294A-2904-4341-BCDB-DFB19C0F36A9}"/>
              </a:ext>
            </a:extLst>
          </p:cNvPr>
          <p:cNvCxnSpPr>
            <a:cxnSpLocks/>
          </p:cNvCxnSpPr>
          <p:nvPr/>
        </p:nvCxnSpPr>
        <p:spPr>
          <a:xfrm flipV="1">
            <a:off x="-1474206" y="-1473041"/>
            <a:ext cx="0" cy="1937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1201295-B148-4341-A7E6-EA4233A1B11A}"/>
              </a:ext>
            </a:extLst>
          </p:cNvPr>
          <p:cNvCxnSpPr>
            <a:cxnSpLocks/>
          </p:cNvCxnSpPr>
          <p:nvPr/>
        </p:nvCxnSpPr>
        <p:spPr>
          <a:xfrm flipV="1">
            <a:off x="-1474206" y="1146688"/>
            <a:ext cx="0" cy="19378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EF70665C-0213-4994-901E-306D05A06D76}"/>
              </a:ext>
            </a:extLst>
          </p:cNvPr>
          <p:cNvSpPr txBox="1"/>
          <p:nvPr/>
        </p:nvSpPr>
        <p:spPr>
          <a:xfrm>
            <a:off x="-1742633" y="-1212695"/>
            <a:ext cx="12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Optimal value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7E6E452-5269-409A-8B9E-3341A6EB7A64}"/>
              </a:ext>
            </a:extLst>
          </p:cNvPr>
          <p:cNvCxnSpPr>
            <a:cxnSpLocks/>
          </p:cNvCxnSpPr>
          <p:nvPr/>
        </p:nvCxnSpPr>
        <p:spPr>
          <a:xfrm flipV="1">
            <a:off x="3752561" y="1629345"/>
            <a:ext cx="2737653" cy="1578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6C2D799-76EE-4712-90CC-07C39482BDD1}"/>
              </a:ext>
            </a:extLst>
          </p:cNvPr>
          <p:cNvCxnSpPr>
            <a:cxnSpLocks/>
          </p:cNvCxnSpPr>
          <p:nvPr/>
        </p:nvCxnSpPr>
        <p:spPr>
          <a:xfrm flipV="1">
            <a:off x="2555467" y="-1106178"/>
            <a:ext cx="6638805" cy="2764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BF074C-F888-453D-B386-FFB6D5F3CAAB}"/>
              </a:ext>
            </a:extLst>
          </p:cNvPr>
          <p:cNvCxnSpPr>
            <a:cxnSpLocks/>
          </p:cNvCxnSpPr>
          <p:nvPr/>
        </p:nvCxnSpPr>
        <p:spPr>
          <a:xfrm flipV="1">
            <a:off x="3774004" y="4779560"/>
            <a:ext cx="6636821" cy="2701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6F2AE-0EE1-4087-9DEA-ADCCD5A2CCE4}"/>
              </a:ext>
            </a:extLst>
          </p:cNvPr>
          <p:cNvSpPr/>
          <p:nvPr/>
        </p:nvSpPr>
        <p:spPr>
          <a:xfrm>
            <a:off x="655409" y="1919311"/>
            <a:ext cx="8323999" cy="42473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​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Aim of research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method and results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4E514-CD7C-4EDF-B5FB-BC759AEDDE39}"/>
              </a:ext>
            </a:extLst>
          </p:cNvPr>
          <p:cNvSpPr/>
          <p:nvPr/>
        </p:nvSpPr>
        <p:spPr>
          <a:xfrm>
            <a:off x="655409" y="691372"/>
            <a:ext cx="358835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27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6541BE1-C8DB-45A6-874A-8776B894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6" y="2268245"/>
            <a:ext cx="5524500" cy="3152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9B4398-D345-49BF-9D04-CF96332BE530}"/>
              </a:ext>
            </a:extLst>
          </p:cNvPr>
          <p:cNvSpPr/>
          <p:nvPr/>
        </p:nvSpPr>
        <p:spPr>
          <a:xfrm>
            <a:off x="4012708" y="5020910"/>
            <a:ext cx="122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Etchings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77BAB60-5469-450C-AB29-F4FEE628079F}"/>
              </a:ext>
            </a:extLst>
          </p:cNvPr>
          <p:cNvCxnSpPr>
            <a:cxnSpLocks/>
          </p:cNvCxnSpPr>
          <p:nvPr/>
        </p:nvCxnSpPr>
        <p:spPr>
          <a:xfrm flipH="1" flipV="1">
            <a:off x="2473234" y="4804357"/>
            <a:ext cx="1557404" cy="44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285A320-CA3D-4DB2-A69E-4A75BAF0ADEB}"/>
              </a:ext>
            </a:extLst>
          </p:cNvPr>
          <p:cNvCxnSpPr>
            <a:cxnSpLocks/>
          </p:cNvCxnSpPr>
          <p:nvPr/>
        </p:nvCxnSpPr>
        <p:spPr>
          <a:xfrm flipH="1" flipV="1">
            <a:off x="3857897" y="4804357"/>
            <a:ext cx="521551" cy="30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CB944-E39A-4CF8-B1B0-9B179A8FC5AA}"/>
              </a:ext>
            </a:extLst>
          </p:cNvPr>
          <p:cNvSpPr/>
          <p:nvPr/>
        </p:nvSpPr>
        <p:spPr>
          <a:xfrm>
            <a:off x="416104" y="345475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Slab etching  : 3 parameters optimization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923890-47B4-4260-8560-EC6E5106A416}"/>
              </a:ext>
            </a:extLst>
          </p:cNvPr>
          <p:cNvSpPr txBox="1"/>
          <p:nvPr/>
        </p:nvSpPr>
        <p:spPr>
          <a:xfrm>
            <a:off x="6930771" y="1886929"/>
            <a:ext cx="4330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3D FDTD simulations: higher power intensity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0E5F6E-CEFC-400D-BFBC-5A67CF7A0B5F}"/>
              </a:ext>
            </a:extLst>
          </p:cNvPr>
          <p:cNvSpPr txBox="1"/>
          <p:nvPr/>
        </p:nvSpPr>
        <p:spPr>
          <a:xfrm>
            <a:off x="1221633" y="1886929"/>
            <a:ext cx="433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 profile showing simulated interface</a:t>
            </a:r>
            <a:endParaRPr lang="en-US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5C737-8D47-4509-841B-E6DC27EA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46" y="2268246"/>
            <a:ext cx="5611783" cy="31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1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598CBA1-CE67-4E68-9898-B341B202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852047"/>
            <a:ext cx="6616092" cy="48237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BCB944-E39A-4CF8-B1B0-9B179A8FC5AA}"/>
              </a:ext>
            </a:extLst>
          </p:cNvPr>
          <p:cNvSpPr/>
          <p:nvPr/>
        </p:nvSpPr>
        <p:spPr>
          <a:xfrm>
            <a:off x="577117" y="82606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Slab etching  : 3 parameters optimization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64FCA8F-A13E-492A-8029-65AEA6F8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30" y="863502"/>
            <a:ext cx="5846670" cy="414048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F3E1AC-B35B-4100-824C-44F9657A0641}"/>
              </a:ext>
            </a:extLst>
          </p:cNvPr>
          <p:cNvSpPr txBox="1"/>
          <p:nvPr/>
        </p:nvSpPr>
        <p:spPr>
          <a:xfrm>
            <a:off x="6825632" y="5161808"/>
            <a:ext cx="25784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Optimized with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/>
              <a:t>letch</a:t>
            </a:r>
            <a:r>
              <a:rPr lang="en-US" sz="2400" dirty="0"/>
              <a:t> = 0.4um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 err="1"/>
              <a:t>detch</a:t>
            </a:r>
            <a:r>
              <a:rPr lang="en-US" sz="2400" dirty="0"/>
              <a:t> = 0.5um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1" dirty="0" err="1"/>
              <a:t>wetch</a:t>
            </a:r>
            <a:r>
              <a:rPr lang="en-US" sz="2400" dirty="0"/>
              <a:t> = 0.2um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91BD4E-A571-452A-B9B0-7E970CD08CF0}"/>
              </a:ext>
            </a:extLst>
          </p:cNvPr>
          <p:cNvSpPr txBox="1"/>
          <p:nvPr/>
        </p:nvSpPr>
        <p:spPr>
          <a:xfrm>
            <a:off x="9325669" y="5373318"/>
            <a:ext cx="2955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Values: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Crosstalk = -26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Loss = 0.3 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8FE12-4981-4001-8E2E-9C52AAC1D66B}"/>
              </a:ext>
            </a:extLst>
          </p:cNvPr>
          <p:cNvSpPr/>
          <p:nvPr/>
        </p:nvSpPr>
        <p:spPr>
          <a:xfrm>
            <a:off x="6818883" y="5170383"/>
            <a:ext cx="5329646" cy="1623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B78AB61-F8FA-446C-B0A8-AD433805D994}"/>
              </a:ext>
            </a:extLst>
          </p:cNvPr>
          <p:cNvCxnSpPr>
            <a:cxnSpLocks/>
          </p:cNvCxnSpPr>
          <p:nvPr/>
        </p:nvCxnSpPr>
        <p:spPr>
          <a:xfrm flipV="1">
            <a:off x="2203267" y="4686822"/>
            <a:ext cx="0" cy="1372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DACE18-9E9E-4A5F-AAEE-88B6CDEFB5CF}"/>
              </a:ext>
            </a:extLst>
          </p:cNvPr>
          <p:cNvCxnSpPr>
            <a:cxnSpLocks/>
          </p:cNvCxnSpPr>
          <p:nvPr/>
        </p:nvCxnSpPr>
        <p:spPr>
          <a:xfrm flipV="1">
            <a:off x="5408022" y="4686823"/>
            <a:ext cx="0" cy="13729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8700399-DC24-4C74-B73C-248A7036B958}"/>
              </a:ext>
            </a:extLst>
          </p:cNvPr>
          <p:cNvSpPr txBox="1"/>
          <p:nvPr/>
        </p:nvSpPr>
        <p:spPr>
          <a:xfrm>
            <a:off x="1482542" y="5959908"/>
            <a:ext cx="1441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Launched Power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974B9-401A-45AD-B201-DA7B68FA1FA7}"/>
              </a:ext>
            </a:extLst>
          </p:cNvPr>
          <p:cNvSpPr txBox="1"/>
          <p:nvPr/>
        </p:nvSpPr>
        <p:spPr>
          <a:xfrm>
            <a:off x="4687296" y="5984682"/>
            <a:ext cx="1441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Power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533314-7EFC-4BEC-9A50-13F35F499981}"/>
              </a:ext>
            </a:extLst>
          </p:cNvPr>
          <p:cNvSpPr txBox="1"/>
          <p:nvPr/>
        </p:nvSpPr>
        <p:spPr>
          <a:xfrm>
            <a:off x="2203267" y="4228750"/>
            <a:ext cx="3436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/>
              </a:rPr>
              <a:t>Power through monitors</a:t>
            </a:r>
            <a:endParaRPr lang="en-US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53B4B6-159F-4C40-953B-0A376A17B041}"/>
              </a:ext>
            </a:extLst>
          </p:cNvPr>
          <p:cNvSpPr txBox="1"/>
          <p:nvPr/>
        </p:nvSpPr>
        <p:spPr>
          <a:xfrm>
            <a:off x="7733281" y="962830"/>
            <a:ext cx="343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Optimal design output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4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33F6559-D36C-4C84-8249-830451DD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51" b="495"/>
          <a:stretch/>
        </p:blipFill>
        <p:spPr>
          <a:xfrm>
            <a:off x="3525202" y="1078230"/>
            <a:ext cx="5123498" cy="5255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273CEF-C97E-4490-A0E7-EC3E3FBDBA77}"/>
              </a:ext>
            </a:extLst>
          </p:cNvPr>
          <p:cNvSpPr/>
          <p:nvPr/>
        </p:nvSpPr>
        <p:spPr>
          <a:xfrm>
            <a:off x="510442" y="308788"/>
            <a:ext cx="294808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Final values </a:t>
            </a:r>
          </a:p>
        </p:txBody>
      </p:sp>
    </p:spTree>
    <p:extLst>
      <p:ext uri="{BB962C8B-B14F-4D97-AF65-F5344CB8AC3E}">
        <p14:creationId xmlns:p14="http://schemas.microsoft.com/office/powerpoint/2010/main" val="280867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983867-989E-41AE-8234-39EC4E0F3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" y="1424057"/>
            <a:ext cx="7766940" cy="4360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E2B2A-057F-416C-BC7D-D7A0F54C4D2E}"/>
              </a:ext>
            </a:extLst>
          </p:cNvPr>
          <p:cNvSpPr/>
          <p:nvPr/>
        </p:nvSpPr>
        <p:spPr>
          <a:xfrm>
            <a:off x="227528" y="240201"/>
            <a:ext cx="956090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NimbusRomNo9L-Medi"/>
              </a:rPr>
              <a:t>Overall AWG characteristics results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71A2DA-719A-4EA6-973C-830BA2019D68}"/>
              </a:ext>
            </a:extLst>
          </p:cNvPr>
          <p:cNvSpPr txBox="1"/>
          <p:nvPr/>
        </p:nvSpPr>
        <p:spPr>
          <a:xfrm>
            <a:off x="8520693" y="2480865"/>
            <a:ext cx="3949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9 steps including: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FullWave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FDTD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Fourier transform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algorithm</a:t>
            </a:r>
          </a:p>
        </p:txBody>
      </p:sp>
    </p:spTree>
    <p:extLst>
      <p:ext uri="{BB962C8B-B14F-4D97-AF65-F5344CB8AC3E}">
        <p14:creationId xmlns:p14="http://schemas.microsoft.com/office/powerpoint/2010/main" val="277115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E0A6C-2EE5-4AF3-9924-10357D2F52B3}"/>
              </a:ext>
            </a:extLst>
          </p:cNvPr>
          <p:cNvSpPr/>
          <p:nvPr/>
        </p:nvSpPr>
        <p:spPr>
          <a:xfrm>
            <a:off x="430775" y="240201"/>
            <a:ext cx="956090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NimbusRomNo9L-Medi"/>
              </a:rPr>
              <a:t>Input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918CC9-C6D2-41BB-A35F-3612E3A4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30" y="429194"/>
            <a:ext cx="4191000" cy="29688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021D951-396B-4FD4-9A35-C89418AD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5" y="1009642"/>
            <a:ext cx="5665225" cy="370231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79BBD88-EBCA-4F01-80C0-C903149BCD7C}"/>
              </a:ext>
            </a:extLst>
          </p:cNvPr>
          <p:cNvSpPr txBox="1"/>
          <p:nvPr/>
        </p:nvSpPr>
        <p:spPr>
          <a:xfrm>
            <a:off x="775634" y="4940417"/>
            <a:ext cx="49755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Solving mode by FEM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Launching at input waveguide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FDTD computation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FPR input beam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683133-368A-498B-8D43-80FB3C67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29" y="3751198"/>
            <a:ext cx="4191000" cy="301495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C88678C-372C-4C6B-93E8-2D722D55276E}"/>
              </a:ext>
            </a:extLst>
          </p:cNvPr>
          <p:cNvSpPr txBox="1"/>
          <p:nvPr/>
        </p:nvSpPr>
        <p:spPr>
          <a:xfrm>
            <a:off x="8199718" y="8753"/>
            <a:ext cx="2059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Input beam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A73CBB-8F18-46B5-804B-671A2427A716}"/>
              </a:ext>
            </a:extLst>
          </p:cNvPr>
          <p:cNvSpPr txBox="1"/>
          <p:nvPr/>
        </p:nvSpPr>
        <p:spPr>
          <a:xfrm>
            <a:off x="7409500" y="3313005"/>
            <a:ext cx="363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Input beam after taper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77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BCB944-E39A-4CF8-B1B0-9B179A8FC5AA}"/>
              </a:ext>
            </a:extLst>
          </p:cNvPr>
          <p:cNvSpPr/>
          <p:nvPr/>
        </p:nvSpPr>
        <p:spPr>
          <a:xfrm>
            <a:off x="567592" y="392201"/>
            <a:ext cx="11614883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First FPR : diffracting beam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59A506-1DB0-4BFC-BD05-B6302935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2" y="2041111"/>
            <a:ext cx="5057854" cy="3664364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1262B1-B6B1-44C0-BBFA-5910731F37C6}"/>
              </a:ext>
            </a:extLst>
          </p:cNvPr>
          <p:cNvCxnSpPr>
            <a:cxnSpLocks/>
          </p:cNvCxnSpPr>
          <p:nvPr/>
        </p:nvCxnSpPr>
        <p:spPr>
          <a:xfrm>
            <a:off x="1428207" y="1913708"/>
            <a:ext cx="334773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D30DD-BC52-42BB-8860-812E91EC361E}"/>
              </a:ext>
            </a:extLst>
          </p:cNvPr>
          <p:cNvSpPr txBox="1"/>
          <p:nvPr/>
        </p:nvSpPr>
        <p:spPr>
          <a:xfrm>
            <a:off x="2213641" y="1082711"/>
            <a:ext cx="1765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Diffraction direction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3D9AF8-5D63-4E3D-ACC0-8186AFADEDF3}"/>
              </a:ext>
            </a:extLst>
          </p:cNvPr>
          <p:cNvSpPr txBox="1"/>
          <p:nvPr/>
        </p:nvSpPr>
        <p:spPr>
          <a:xfrm>
            <a:off x="7536373" y="2223991"/>
            <a:ext cx="3583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Beam diffraction along x-axis in first FPR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01979B-E270-401E-AB5F-755ABB21BDC1}"/>
              </a:ext>
            </a:extLst>
          </p:cNvPr>
          <p:cNvSpPr txBox="1"/>
          <p:nvPr/>
        </p:nvSpPr>
        <p:spPr>
          <a:xfrm>
            <a:off x="7536374" y="4136133"/>
            <a:ext cx="30956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 enclose beam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-axis in first FPR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A6FB2C2-D68E-4DC0-B326-89B46DC3934B}"/>
              </a:ext>
            </a:extLst>
          </p:cNvPr>
          <p:cNvSpPr/>
          <p:nvPr/>
        </p:nvSpPr>
        <p:spPr>
          <a:xfrm>
            <a:off x="7671190" y="3509526"/>
            <a:ext cx="563966" cy="29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A394CE-E06D-4676-9F17-78A5C2D394B5}"/>
              </a:ext>
            </a:extLst>
          </p:cNvPr>
          <p:cNvSpPr txBox="1"/>
          <p:nvPr/>
        </p:nvSpPr>
        <p:spPr>
          <a:xfrm>
            <a:off x="8339659" y="3395505"/>
            <a:ext cx="3583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Fraunhofer diffraction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A38D5D8-1E1A-4E31-912F-2D29AAA7C13F}"/>
              </a:ext>
            </a:extLst>
          </p:cNvPr>
          <p:cNvCxnSpPr>
            <a:cxnSpLocks/>
          </p:cNvCxnSpPr>
          <p:nvPr/>
        </p:nvCxnSpPr>
        <p:spPr>
          <a:xfrm flipV="1">
            <a:off x="5821847" y="3248265"/>
            <a:ext cx="0" cy="113229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2925B-8F35-4BAA-9E12-697CEA5E18CD}"/>
              </a:ext>
            </a:extLst>
          </p:cNvPr>
          <p:cNvSpPr txBox="1"/>
          <p:nvPr/>
        </p:nvSpPr>
        <p:spPr>
          <a:xfrm>
            <a:off x="5574217" y="3368718"/>
            <a:ext cx="1765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Enclosed direction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0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D8AAD75C-454D-42AD-86A7-65435206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58" y="1823351"/>
            <a:ext cx="3613610" cy="25412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8E0A6C-2EE5-4AF3-9924-10357D2F52B3}"/>
              </a:ext>
            </a:extLst>
          </p:cNvPr>
          <p:cNvSpPr/>
          <p:nvPr/>
        </p:nvSpPr>
        <p:spPr>
          <a:xfrm>
            <a:off x="430775" y="240201"/>
            <a:ext cx="475082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NimbusRomNo9L-Medi"/>
              </a:rPr>
              <a:t>Coupling to Array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9BBD88-EBCA-4F01-80C0-C903149BCD7C}"/>
              </a:ext>
            </a:extLst>
          </p:cNvPr>
          <p:cNvSpPr txBox="1"/>
          <p:nvPr/>
        </p:nvSpPr>
        <p:spPr>
          <a:xfrm>
            <a:off x="430775" y="5250050"/>
            <a:ext cx="6755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Diffracted beam reaches waveguide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Measuring profile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DC8E98-A477-47CD-88CD-37E9C562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" y="1823357"/>
            <a:ext cx="3731468" cy="25424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C1E945-9395-4ECC-A51B-94DB0991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630" y="373375"/>
            <a:ext cx="4503985" cy="28016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5A3055-BE9A-4D9B-B48E-8B15CBD2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169" y="3361567"/>
            <a:ext cx="4503985" cy="317531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011D19-719D-4FCB-BD88-BCCACE6E6222}"/>
              </a:ext>
            </a:extLst>
          </p:cNvPr>
          <p:cNvCxnSpPr>
            <a:cxnSpLocks/>
          </p:cNvCxnSpPr>
          <p:nvPr/>
        </p:nvCxnSpPr>
        <p:spPr>
          <a:xfrm flipV="1">
            <a:off x="5545263" y="1244107"/>
            <a:ext cx="1806805" cy="570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729DD0-5403-4BC3-8A12-A1D90DBA1502}"/>
              </a:ext>
            </a:extLst>
          </p:cNvPr>
          <p:cNvCxnSpPr>
            <a:cxnSpLocks/>
          </p:cNvCxnSpPr>
          <p:nvPr/>
        </p:nvCxnSpPr>
        <p:spPr>
          <a:xfrm>
            <a:off x="5525346" y="4365812"/>
            <a:ext cx="1806805" cy="780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3CA8D13B-C631-4E78-A3DF-7644FEFC85D7}"/>
              </a:ext>
            </a:extLst>
          </p:cNvPr>
          <p:cNvSpPr txBox="1"/>
          <p:nvPr/>
        </p:nvSpPr>
        <p:spPr>
          <a:xfrm rot="20575440">
            <a:off x="5400788" y="1004565"/>
            <a:ext cx="1765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y-axis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C9BF1FF-00C8-4C85-A1CB-6C1E68102B18}"/>
              </a:ext>
            </a:extLst>
          </p:cNvPr>
          <p:cNvSpPr txBox="1"/>
          <p:nvPr/>
        </p:nvSpPr>
        <p:spPr>
          <a:xfrm rot="1417185">
            <a:off x="5326767" y="4718389"/>
            <a:ext cx="1765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x-axis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74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E0A6C-2EE5-4AF3-9924-10357D2F52B3}"/>
              </a:ext>
            </a:extLst>
          </p:cNvPr>
          <p:cNvSpPr/>
          <p:nvPr/>
        </p:nvSpPr>
        <p:spPr>
          <a:xfrm>
            <a:off x="430775" y="240201"/>
            <a:ext cx="590906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Arrayed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Waveguides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9BBD88-EBCA-4F01-80C0-C903149BCD7C}"/>
              </a:ext>
            </a:extLst>
          </p:cNvPr>
          <p:cNvSpPr txBox="1"/>
          <p:nvPr/>
        </p:nvSpPr>
        <p:spPr>
          <a:xfrm>
            <a:off x="669200" y="1628614"/>
            <a:ext cx="5711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Field sampled by the waveguide array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8A4EF3-F61E-430A-A8E7-76143830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1" y="2175140"/>
            <a:ext cx="5068455" cy="3582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5A8965D-4BC5-484D-B58E-8906637DE19E}"/>
              </a:ext>
            </a:extLst>
          </p:cNvPr>
          <p:cNvSpPr txBox="1"/>
          <p:nvPr/>
        </p:nvSpPr>
        <p:spPr>
          <a:xfrm>
            <a:off x="6809836" y="363311"/>
            <a:ext cx="5270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Power and Ex in each waveguide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F2A379-2B72-4DD8-A9EB-75BAB362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4" y="863047"/>
            <a:ext cx="3791489" cy="28741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D6D4C9-54A5-490D-9ACD-F80D04F8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54" y="3737648"/>
            <a:ext cx="3791489" cy="27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7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8E1BD31D-53E8-449C-95C5-8CD49B64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49" y="2298320"/>
            <a:ext cx="5263332" cy="37199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DB418D-FAEC-44B7-9C7E-3B218D7A3F1A}"/>
              </a:ext>
            </a:extLst>
          </p:cNvPr>
          <p:cNvSpPr/>
          <p:nvPr/>
        </p:nvSpPr>
        <p:spPr>
          <a:xfrm>
            <a:off x="430775" y="240201"/>
            <a:ext cx="684632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Arrayed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Waveguides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21915D-C9A8-4942-A3C1-CE876D84B4C4}"/>
              </a:ext>
            </a:extLst>
          </p:cNvPr>
          <p:cNvSpPr txBox="1"/>
          <p:nvPr/>
        </p:nvSpPr>
        <p:spPr>
          <a:xfrm>
            <a:off x="3488095" y="1459046"/>
            <a:ext cx="5711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Field sampled by the waveguide array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E8EBD78-7A1A-4CA6-B5A4-23CCF047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9" y="2298320"/>
            <a:ext cx="5263331" cy="37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4E957D7-74AA-400C-B758-A2BC0A1F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67" y="1028551"/>
            <a:ext cx="6643866" cy="213763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EA11C4A-CD38-49B5-8479-882C25B5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43" y="3412139"/>
            <a:ext cx="4615533" cy="32458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0C5D5E-9A3E-40DD-AD19-37E818A8B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188" y="3412139"/>
            <a:ext cx="4566230" cy="31794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B134B0-0B7F-41A3-90F8-F28D9A926259}"/>
              </a:ext>
            </a:extLst>
          </p:cNvPr>
          <p:cNvSpPr txBox="1"/>
          <p:nvPr/>
        </p:nvSpPr>
        <p:spPr>
          <a:xfrm>
            <a:off x="5118982" y="1781194"/>
            <a:ext cx="44345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Taper diffract AWs beams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FDTD computation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FPR input beam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5D2D1-5F1D-4C50-ADE5-1B3DD33E534A}"/>
              </a:ext>
            </a:extLst>
          </p:cNvPr>
          <p:cNvSpPr/>
          <p:nvPr/>
        </p:nvSpPr>
        <p:spPr>
          <a:xfrm>
            <a:off x="430775" y="240201"/>
            <a:ext cx="684632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FPR input</a:t>
            </a:r>
          </a:p>
        </p:txBody>
      </p:sp>
    </p:spTree>
    <p:extLst>
      <p:ext uri="{BB962C8B-B14F-4D97-AF65-F5344CB8AC3E}">
        <p14:creationId xmlns:p14="http://schemas.microsoft.com/office/powerpoint/2010/main" val="101512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6CA6-D80A-4B88-AC45-18F5498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712" y="2632868"/>
            <a:ext cx="3609975" cy="1325563"/>
          </a:xfrm>
        </p:spPr>
        <p:txBody>
          <a:bodyPr/>
          <a:lstStyle/>
          <a:p>
            <a:r>
              <a:rPr lang="fr-FR" dirty="0"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8100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471E119-3761-4FCB-885C-59DAB96E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5" y="1209722"/>
            <a:ext cx="5257800" cy="3095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FAF720-501C-4438-A9F2-1B2C1DB9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84" y="934643"/>
            <a:ext cx="3886720" cy="2706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EDAD78-0B15-46B1-AA9C-4A6B5B585E4B}"/>
              </a:ext>
            </a:extLst>
          </p:cNvPr>
          <p:cNvSpPr txBox="1"/>
          <p:nvPr/>
        </p:nvSpPr>
        <p:spPr>
          <a:xfrm>
            <a:off x="7109563" y="430949"/>
            <a:ext cx="5082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FPR2 summed diverging beam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34489F-55B1-49C6-8786-0FA601CADCF4}"/>
              </a:ext>
            </a:extLst>
          </p:cNvPr>
          <p:cNvSpPr txBox="1"/>
          <p:nvPr/>
        </p:nvSpPr>
        <p:spPr>
          <a:xfrm>
            <a:off x="1162418" y="4914399"/>
            <a:ext cx="44345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Diverging beams summed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Coupling to output 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wgs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Repeat process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1DEDFE4-0FFD-47C8-BE65-58E83D650590}"/>
              </a:ext>
            </a:extLst>
          </p:cNvPr>
          <p:cNvCxnSpPr>
            <a:cxnSpLocks/>
          </p:cNvCxnSpPr>
          <p:nvPr/>
        </p:nvCxnSpPr>
        <p:spPr>
          <a:xfrm flipV="1">
            <a:off x="6099819" y="2097272"/>
            <a:ext cx="1314760" cy="961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DFBD87-82B5-4808-860A-8AE82D6DB708}"/>
              </a:ext>
            </a:extLst>
          </p:cNvPr>
          <p:cNvSpPr txBox="1"/>
          <p:nvPr/>
        </p:nvSpPr>
        <p:spPr>
          <a:xfrm rot="19500140">
            <a:off x="5767282" y="2056964"/>
            <a:ext cx="1765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Step 6 &amp; 7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A5D3B-EC1F-407A-B427-50C8B7F2FD80}"/>
              </a:ext>
            </a:extLst>
          </p:cNvPr>
          <p:cNvSpPr/>
          <p:nvPr/>
        </p:nvSpPr>
        <p:spPr>
          <a:xfrm>
            <a:off x="430775" y="167049"/>
            <a:ext cx="684632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FPR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CF541D-536E-48C7-BBF9-E877A92B3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84" y="3751174"/>
            <a:ext cx="3886719" cy="2788943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1636625-FB1F-4424-989A-00D3144BA976}"/>
              </a:ext>
            </a:extLst>
          </p:cNvPr>
          <p:cNvCxnSpPr>
            <a:cxnSpLocks/>
          </p:cNvCxnSpPr>
          <p:nvPr/>
        </p:nvCxnSpPr>
        <p:spPr>
          <a:xfrm>
            <a:off x="6099819" y="3349254"/>
            <a:ext cx="1314760" cy="15651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8DDEF-8C94-4823-B1E0-2B133517E622}"/>
              </a:ext>
            </a:extLst>
          </p:cNvPr>
          <p:cNvSpPr txBox="1"/>
          <p:nvPr/>
        </p:nvSpPr>
        <p:spPr>
          <a:xfrm rot="3041963">
            <a:off x="5713063" y="4095000"/>
            <a:ext cx="17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Step 8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5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273CEF-C97E-4490-A0E7-EC3E3FBDBA77}"/>
              </a:ext>
            </a:extLst>
          </p:cNvPr>
          <p:cNvSpPr/>
          <p:nvPr/>
        </p:nvSpPr>
        <p:spPr>
          <a:xfrm>
            <a:off x="510442" y="308788"/>
            <a:ext cx="2948085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Calibri" panose="020F0502020204030204"/>
              </a:rPr>
              <a:t>Final values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7C40D2-B173-4344-A072-38784FDD4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"/>
          <a:stretch/>
        </p:blipFill>
        <p:spPr>
          <a:xfrm>
            <a:off x="3610355" y="876109"/>
            <a:ext cx="5205415" cy="55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5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6CA6-D80A-4B88-AC45-18F5498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835" y="2766218"/>
            <a:ext cx="282833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Conclusion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76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02074-4E51-45DE-8AF3-FFEFE1C4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72" y="1259379"/>
            <a:ext cx="7859769" cy="169249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optimization using tapers design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optimization by etching in the slab</a:t>
            </a:r>
          </a:p>
          <a:p>
            <a:r>
              <a:rPr lang="en-US" dirty="0"/>
              <a:t>Overall AWG characteristics computed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7FB0C-D2CF-4A41-A34A-E00E24EF4A34}"/>
              </a:ext>
            </a:extLst>
          </p:cNvPr>
          <p:cNvSpPr/>
          <p:nvPr/>
        </p:nvSpPr>
        <p:spPr>
          <a:xfrm>
            <a:off x="657225" y="228688"/>
            <a:ext cx="8079016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C83AAC-597E-44AC-9047-1BFB04F54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5"/>
          <a:stretch/>
        </p:blipFill>
        <p:spPr>
          <a:xfrm>
            <a:off x="347681" y="3333731"/>
            <a:ext cx="4013611" cy="2919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0129F0-6159-4702-A182-C559C573F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51" b="495"/>
          <a:stretch/>
        </p:blipFill>
        <p:spPr>
          <a:xfrm>
            <a:off x="8916885" y="253861"/>
            <a:ext cx="2922098" cy="29062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DA83CD-78E2-4DAB-AA92-D1BE60D2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5"/>
          <a:stretch/>
        </p:blipFill>
        <p:spPr>
          <a:xfrm>
            <a:off x="8916885" y="3273428"/>
            <a:ext cx="2927434" cy="31464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35C71C5-1845-43E1-AA53-0D227A96A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15" y="3333731"/>
            <a:ext cx="4267326" cy="2937442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A283E12-553F-4BC2-AAD7-E2610A7C6532}"/>
              </a:ext>
            </a:extLst>
          </p:cNvPr>
          <p:cNvSpPr/>
          <p:nvPr/>
        </p:nvSpPr>
        <p:spPr>
          <a:xfrm>
            <a:off x="851290" y="1851700"/>
            <a:ext cx="563966" cy="295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6CA6-D80A-4B88-AC45-18F5498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835" y="2766218"/>
            <a:ext cx="2828330" cy="1325563"/>
          </a:xfrm>
        </p:spPr>
        <p:txBody>
          <a:bodyPr/>
          <a:lstStyle/>
          <a:p>
            <a:r>
              <a:rPr lang="fr-FR" dirty="0" err="1">
                <a:latin typeface="+mn-lt"/>
              </a:rPr>
              <a:t>Thank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you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081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329FF-F1DC-46F1-BD39-FF7AEB18A17C}"/>
              </a:ext>
            </a:extLst>
          </p:cNvPr>
          <p:cNvSpPr/>
          <p:nvPr/>
        </p:nvSpPr>
        <p:spPr>
          <a:xfrm>
            <a:off x="570568" y="370861"/>
            <a:ext cx="3011618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1D3368-37E1-47DF-B4AB-9CB02E83AE1A}"/>
              </a:ext>
            </a:extLst>
          </p:cNvPr>
          <p:cNvSpPr txBox="1"/>
          <p:nvPr/>
        </p:nvSpPr>
        <p:spPr>
          <a:xfrm>
            <a:off x="570568" y="1654165"/>
            <a:ext cx="1062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Cisco Global Cloud Index, 2016-2021.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Overview on Traditional Data Center Outsourcing Service Providers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https://www.isg-one.de/research/articles/an-overview-on-traditional-data-center-outsourcing-service-providers?searchTerms=service+providers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Shashank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Rajmane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K. Smit and Cor van Dam, “PHASAR-Based WDM-Devices: Principles, Design and Applications”, IEEE Journal of selected topics in quantum electronics, Vol. 2, No. 2, June.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Dong-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Choi,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Hideaki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Hiro-Oka,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Kimiya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Shimizu,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Kohji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Ohbayashi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“Spectral domain optical coherence tomography of multi-MHz A-scan rates at 1310 nm range and real-time 4D-display up to 41 volumes/second”, December 2012, Biomedical Optics Express 3(12):3067-86.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Tong Ye,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Yunfei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Fu, Lei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Qiao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Tao Chu, “Low-crosstalk Si arrayed waveguide grating with parabolic tapers”, Optics Express 31899, Vol. 22, No. 26, 29 Dec 2014.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149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EFD22-CB8A-4037-AA94-44AEF496925E}"/>
              </a:ext>
            </a:extLst>
          </p:cNvPr>
          <p:cNvSpPr/>
          <p:nvPr/>
        </p:nvSpPr>
        <p:spPr>
          <a:xfrm>
            <a:off x="570568" y="370861"/>
            <a:ext cx="3011618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E24FFB-37BD-407D-BDFB-057BFB735AD9}"/>
              </a:ext>
            </a:extLst>
          </p:cNvPr>
          <p:cNvSpPr txBox="1"/>
          <p:nvPr/>
        </p:nvSpPr>
        <p:spPr>
          <a:xfrm>
            <a:off x="570568" y="948690"/>
            <a:ext cx="103831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Christopher Richard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Katsunari Okamoto, “Advances in Silica Planar Lightwave Circuits”, Journal Of Lightwave Technology, Vol. 24, No. 12, December 2006.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Katsunari Okamoto and Kenzo Ishida, “Fabrication of silicon reflection-type arrayed-waveguide gratings with distributed Bragg reflectors”, Optics Letters, Vol. 38, No. 18, September 15, 2013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http://photonics.intec.ugent.be/research/topics.asp?ID=132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Ghent University research team on AWG, main researcher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Shibnath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Pathak.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Koji Yamada, Tai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Tsuchizawa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Hidetaka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Nishi, Rai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Tatsurou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Hiraki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Kotaro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Takeda, Hiroshi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Fukuda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Yasuhiko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Ishikawa,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Kazumi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Wada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Tsuyoshi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Yamamoto,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“High-performance silicon photonics technology for telecommunications applications”, Science and Technology of Advanced Materials, Vol. 15, No. 2,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23 April 2014.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Tsuda Hiroyuki, Keio University.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Jaegyu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park,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Gyungock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Kim, Hyundai Park, Jiho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Sanggi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Kim, and Myung-Joon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“Performance improvement in silicon arrayed waveguide grating by suppression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scatteringnear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boundary of a star coupler”, Applied Optics,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Vol. 54, No. 17, June 10, 2015</a:t>
            </a:r>
            <a:endParaRPr lang="en-US" sz="1800" b="0" i="0" u="none" strike="noStrike" baseline="0" dirty="0"/>
          </a:p>
          <a:p>
            <a:pPr marL="342900" indent="-342900" algn="just">
              <a:buFont typeface="+mj-lt"/>
              <a:buAutoNum type="arabicPeriod" startAt="9"/>
              <a:defRPr/>
            </a:pP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71779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51B495-519A-49F0-A208-CC244557BB4A}"/>
              </a:ext>
            </a:extLst>
          </p:cNvPr>
          <p:cNvSpPr/>
          <p:nvPr/>
        </p:nvSpPr>
        <p:spPr>
          <a:xfrm>
            <a:off x="548059" y="338847"/>
            <a:ext cx="51998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Framework of AWGs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E7A23-9370-42DB-8130-8BE023DC0575}"/>
              </a:ext>
            </a:extLst>
          </p:cNvPr>
          <p:cNvSpPr txBox="1"/>
          <p:nvPr/>
        </p:nvSpPr>
        <p:spPr>
          <a:xfrm>
            <a:off x="221204" y="1055235"/>
            <a:ext cx="71464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of the most used photonic component in optical networks : increase capacity of transmission and flexibility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Optical wavelength de/multiplexer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Compact device, single-mask planar waveguide technology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At first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Silica, now being developed using Silicon to increase integration density and performances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10D75B-C828-4381-A039-F7EC949E5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41" y="4672991"/>
            <a:ext cx="3518712" cy="1330912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34E2FCB-3A71-4909-802A-414BFF00AFB1}"/>
              </a:ext>
            </a:extLst>
          </p:cNvPr>
          <p:cNvCxnSpPr>
            <a:cxnSpLocks/>
          </p:cNvCxnSpPr>
          <p:nvPr/>
        </p:nvCxnSpPr>
        <p:spPr>
          <a:xfrm>
            <a:off x="6674696" y="6304350"/>
            <a:ext cx="215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9548E57-5F59-4B7A-9550-BB1788E2600F}"/>
              </a:ext>
            </a:extLst>
          </p:cNvPr>
          <p:cNvCxnSpPr>
            <a:cxnSpLocks/>
          </p:cNvCxnSpPr>
          <p:nvPr/>
        </p:nvCxnSpPr>
        <p:spPr>
          <a:xfrm flipH="1">
            <a:off x="6883996" y="6462838"/>
            <a:ext cx="1737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DABE3-F643-4BE9-BEAA-B66E7119C88B}"/>
              </a:ext>
            </a:extLst>
          </p:cNvPr>
          <p:cNvSpPr/>
          <p:nvPr/>
        </p:nvSpPr>
        <p:spPr>
          <a:xfrm>
            <a:off x="7039933" y="5984248"/>
            <a:ext cx="1581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Demultiplexing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0569A-5BEB-4A82-A17A-FB1D2CBD40F1}"/>
              </a:ext>
            </a:extLst>
          </p:cNvPr>
          <p:cNvSpPr/>
          <p:nvPr/>
        </p:nvSpPr>
        <p:spPr>
          <a:xfrm>
            <a:off x="7152206" y="6402045"/>
            <a:ext cx="1169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Multiplexing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 descr="Une image contenant bâtiment, extérieur, train, pont&#10;&#10;Description générée automatiquement">
            <a:extLst>
              <a:ext uri="{FF2B5EF4-FFF2-40B4-BE49-F238E27FC236}">
                <a16:creationId xmlns:a16="http://schemas.microsoft.com/office/drawing/2014/main" id="{B6E3FDE4-B0C6-49C3-94BF-B89C53CFC1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8" y="4560166"/>
            <a:ext cx="2776610" cy="173538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D99F5DE-C3E1-4CE2-8496-E596085C1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138" y="4561072"/>
            <a:ext cx="2336924" cy="1577064"/>
          </a:xfrm>
          <a:prstGeom prst="rect">
            <a:avLst/>
          </a:prstGeom>
        </p:spPr>
      </p:pic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A6779F6E-6128-41FA-B18B-FF6C30F743F4}"/>
              </a:ext>
            </a:extLst>
          </p:cNvPr>
          <p:cNvGraphicFramePr/>
          <p:nvPr/>
        </p:nvGraphicFramePr>
        <p:xfrm>
          <a:off x="7465786" y="1005928"/>
          <a:ext cx="4362274" cy="305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FE63D37-53F9-48E5-BD93-BBB66D655A18}"/>
              </a:ext>
            </a:extLst>
          </p:cNvPr>
          <p:cNvSpPr/>
          <p:nvPr/>
        </p:nvSpPr>
        <p:spPr>
          <a:xfrm>
            <a:off x="7465786" y="969027"/>
            <a:ext cx="4362275" cy="31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F863082-FF28-4E49-99B4-25C37675CAB4}"/>
              </a:ext>
            </a:extLst>
          </p:cNvPr>
          <p:cNvSpPr txBox="1"/>
          <p:nvPr/>
        </p:nvSpPr>
        <p:spPr>
          <a:xfrm>
            <a:off x="9269419" y="538902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A70FFE-D281-4B0E-8C3A-96E19DA77BB0}"/>
              </a:ext>
            </a:extLst>
          </p:cNvPr>
          <p:cNvSpPr txBox="1"/>
          <p:nvPr/>
        </p:nvSpPr>
        <p:spPr>
          <a:xfrm>
            <a:off x="10024428" y="6278172"/>
            <a:ext cx="16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single mask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656E5C-66BC-48F0-9137-801B3B196997}"/>
              </a:ext>
            </a:extLst>
          </p:cNvPr>
          <p:cNvSpPr txBox="1"/>
          <p:nvPr/>
        </p:nvSpPr>
        <p:spPr>
          <a:xfrm>
            <a:off x="1020175" y="6328854"/>
            <a:ext cx="1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center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300B75A-281D-4DB6-9454-E0DC76F3B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708" y="4560166"/>
            <a:ext cx="2688731" cy="173185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1E29464-F275-4711-984B-9E31AEF52D1F}"/>
              </a:ext>
            </a:extLst>
          </p:cNvPr>
          <p:cNvSpPr txBox="1"/>
          <p:nvPr/>
        </p:nvSpPr>
        <p:spPr>
          <a:xfrm>
            <a:off x="3205969" y="6340490"/>
            <a:ext cx="27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in Optical networks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C08E84-75FC-44D8-96CD-2B9740A64042}"/>
              </a:ext>
            </a:extLst>
          </p:cNvPr>
          <p:cNvSpPr/>
          <p:nvPr/>
        </p:nvSpPr>
        <p:spPr>
          <a:xfrm>
            <a:off x="1103127" y="2644679"/>
            <a:ext cx="5936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modulator, photodiode, WDM device, optical coupler/splitter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C0C85F7B-3650-45C3-8C22-47A10E08C4BB}"/>
              </a:ext>
            </a:extLst>
          </p:cNvPr>
          <p:cNvSpPr/>
          <p:nvPr/>
        </p:nvSpPr>
        <p:spPr>
          <a:xfrm>
            <a:off x="712602" y="2750538"/>
            <a:ext cx="390525" cy="15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ED34A-3A14-4D88-A9E2-B98C6618D65A}"/>
              </a:ext>
            </a:extLst>
          </p:cNvPr>
          <p:cNvSpPr/>
          <p:nvPr/>
        </p:nvSpPr>
        <p:spPr>
          <a:xfrm>
            <a:off x="548059" y="2432957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0BAA47-8B9A-4EDE-8509-26ACAA56105D}"/>
              </a:ext>
            </a:extLst>
          </p:cNvPr>
          <p:cNvSpPr/>
          <p:nvPr/>
        </p:nvSpPr>
        <p:spPr>
          <a:xfrm>
            <a:off x="3185708" y="4568853"/>
            <a:ext cx="2688730" cy="171800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BEC9C-86F6-4EE0-82CD-1717A0746277}"/>
              </a:ext>
            </a:extLst>
          </p:cNvPr>
          <p:cNvSpPr/>
          <p:nvPr/>
        </p:nvSpPr>
        <p:spPr>
          <a:xfrm>
            <a:off x="5961180" y="4672991"/>
            <a:ext cx="3506463" cy="133091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41BC2-E27D-4F82-8CD6-02802EDEC5AC}"/>
              </a:ext>
            </a:extLst>
          </p:cNvPr>
          <p:cNvSpPr/>
          <p:nvPr/>
        </p:nvSpPr>
        <p:spPr>
          <a:xfrm>
            <a:off x="11579146" y="3798145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DC4B64-A7D0-4951-BA48-A13E0E24674C}"/>
              </a:ext>
            </a:extLst>
          </p:cNvPr>
          <p:cNvSpPr/>
          <p:nvPr/>
        </p:nvSpPr>
        <p:spPr>
          <a:xfrm>
            <a:off x="2845549" y="6003902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FF350B-062B-46CE-9145-CD44A67BECA9}"/>
              </a:ext>
            </a:extLst>
          </p:cNvPr>
          <p:cNvSpPr/>
          <p:nvPr/>
        </p:nvSpPr>
        <p:spPr>
          <a:xfrm>
            <a:off x="5601640" y="6009386"/>
            <a:ext cx="340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B5178D-CA6E-40A6-92E8-03DA96593665}"/>
              </a:ext>
            </a:extLst>
          </p:cNvPr>
          <p:cNvSpPr/>
          <p:nvPr/>
        </p:nvSpPr>
        <p:spPr>
          <a:xfrm>
            <a:off x="9187692" y="5719696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65AB2-0A7B-40F3-B4EA-3D07B25E4FF6}"/>
              </a:ext>
            </a:extLst>
          </p:cNvPr>
          <p:cNvSpPr/>
          <p:nvPr/>
        </p:nvSpPr>
        <p:spPr>
          <a:xfrm>
            <a:off x="11579146" y="4541417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65704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E8457F-5525-4FEF-882F-5A3407AD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" y="2163939"/>
            <a:ext cx="4658375" cy="3258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89F4B5-8A92-4280-8292-AFB79336F126}"/>
              </a:ext>
            </a:extLst>
          </p:cNvPr>
          <p:cNvSpPr/>
          <p:nvPr/>
        </p:nvSpPr>
        <p:spPr>
          <a:xfrm>
            <a:off x="549887" y="346287"/>
            <a:ext cx="57032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characteristics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E0CD9-32BF-4C77-9A3A-7A7D79E1FA07}"/>
              </a:ext>
            </a:extLst>
          </p:cNvPr>
          <p:cNvSpPr/>
          <p:nvPr/>
        </p:nvSpPr>
        <p:spPr>
          <a:xfrm>
            <a:off x="788207" y="1345082"/>
            <a:ext cx="1366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EC577D-EAA6-4EF9-887A-6C91C0AF4A82}"/>
              </a:ext>
            </a:extLst>
          </p:cNvPr>
          <p:cNvSpPr/>
          <p:nvPr/>
        </p:nvSpPr>
        <p:spPr>
          <a:xfrm>
            <a:off x="6283295" y="1345083"/>
            <a:ext cx="2488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principles: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AD04C-E17B-452F-AA0F-E6A98A773155}"/>
              </a:ext>
            </a:extLst>
          </p:cNvPr>
          <p:cNvSpPr/>
          <p:nvPr/>
        </p:nvSpPr>
        <p:spPr>
          <a:xfrm>
            <a:off x="6096000" y="1923398"/>
            <a:ext cx="41933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1st slab: diffraction of input signal, copy to each arrayed waveguides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9CBC3D-2C17-4DE3-B853-4338044158E6}"/>
                  </a:ext>
                </a:extLst>
              </p:cNvPr>
              <p:cNvSpPr/>
              <p:nvPr/>
            </p:nvSpPr>
            <p:spPr>
              <a:xfrm>
                <a:off x="7334816" y="3182695"/>
                <a:ext cx="419338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Arrayed waveguides: constant length difference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fr-FR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introducing delays between signals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29CBC3D-2C17-4DE3-B853-433804415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816" y="3182695"/>
                <a:ext cx="4193381" cy="1107996"/>
              </a:xfrm>
              <a:prstGeom prst="rect">
                <a:avLst/>
              </a:prstGeom>
              <a:blipFill>
                <a:blip r:embed="rId3"/>
                <a:stretch>
                  <a:fillRect l="-1890" t="-3846" r="-1890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C3ADE10-C0DF-4A65-A79B-AC2E8501C5B1}"/>
              </a:ext>
            </a:extLst>
          </p:cNvPr>
          <p:cNvSpPr/>
          <p:nvPr/>
        </p:nvSpPr>
        <p:spPr>
          <a:xfrm>
            <a:off x="6053095" y="5342398"/>
            <a:ext cx="41933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slab: interference of beams 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C2CA26F-CB46-414E-BD26-4D1E52C1308D}"/>
              </a:ext>
            </a:extLst>
          </p:cNvPr>
          <p:cNvSpPr/>
          <p:nvPr/>
        </p:nvSpPr>
        <p:spPr>
          <a:xfrm>
            <a:off x="6328985" y="5854898"/>
            <a:ext cx="390525" cy="157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6AE4E9-D245-4FFF-B7B9-A66448D24FB8}"/>
              </a:ext>
            </a:extLst>
          </p:cNvPr>
          <p:cNvSpPr/>
          <p:nvPr/>
        </p:nvSpPr>
        <p:spPr>
          <a:xfrm>
            <a:off x="6796046" y="5692193"/>
            <a:ext cx="35874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Spatial division of wavelength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B47C38-F193-442B-ABE8-099C0EA35E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5" t="54849" b="1"/>
          <a:stretch/>
        </p:blipFill>
        <p:spPr>
          <a:xfrm rot="5400000">
            <a:off x="10028755" y="965156"/>
            <a:ext cx="1911132" cy="1087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A900B6-9E71-492B-B784-D82E1FFDFD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5" t="54849" b="1"/>
          <a:stretch/>
        </p:blipFill>
        <p:spPr>
          <a:xfrm rot="5400000">
            <a:off x="632890" y="2766459"/>
            <a:ext cx="1436196" cy="817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961B6E4-825A-423E-B56C-A7A7090520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-1534" r="-373" b="53917"/>
          <a:stretch/>
        </p:blipFill>
        <p:spPr>
          <a:xfrm rot="5400000">
            <a:off x="4163251" y="2769334"/>
            <a:ext cx="1436197" cy="826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814B18C-4FD1-43E7-8AD2-2114A49798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-1534" r="-373" b="53917"/>
          <a:stretch/>
        </p:blipFill>
        <p:spPr>
          <a:xfrm rot="5400000">
            <a:off x="9940594" y="4955492"/>
            <a:ext cx="2087452" cy="120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E505D4-0F0D-455A-8AEE-509D2CCD06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56" t="25678" r="25660" b="2525"/>
          <a:stretch/>
        </p:blipFill>
        <p:spPr>
          <a:xfrm>
            <a:off x="6071041" y="2903888"/>
            <a:ext cx="629748" cy="2091562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D936710-71F8-42BF-8409-320487F9C2D5}"/>
              </a:ext>
            </a:extLst>
          </p:cNvPr>
          <p:cNvCxnSpPr>
            <a:cxnSpLocks/>
          </p:cNvCxnSpPr>
          <p:nvPr/>
        </p:nvCxnSpPr>
        <p:spPr>
          <a:xfrm flipV="1">
            <a:off x="11790692" y="584327"/>
            <a:ext cx="0" cy="121730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4CACE4D-B234-4A64-9C7C-FBCA1DB38402}"/>
              </a:ext>
            </a:extLst>
          </p:cNvPr>
          <p:cNvCxnSpPr>
            <a:cxnSpLocks/>
          </p:cNvCxnSpPr>
          <p:nvPr/>
        </p:nvCxnSpPr>
        <p:spPr>
          <a:xfrm>
            <a:off x="11790692" y="4893826"/>
            <a:ext cx="22934" cy="10562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0A7C42F-C99D-459C-800E-D973BC265731}"/>
              </a:ext>
            </a:extLst>
          </p:cNvPr>
          <p:cNvSpPr txBox="1"/>
          <p:nvPr/>
        </p:nvSpPr>
        <p:spPr>
          <a:xfrm>
            <a:off x="11611084" y="1838753"/>
            <a:ext cx="4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385F9F-E168-47FE-91E2-89067BD58871}"/>
              </a:ext>
            </a:extLst>
          </p:cNvPr>
          <p:cNvSpPr txBox="1"/>
          <p:nvPr/>
        </p:nvSpPr>
        <p:spPr>
          <a:xfrm>
            <a:off x="11528197" y="5987182"/>
            <a:ext cx="59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69119BE-34C8-4AFB-B403-DA57C1506A18}"/>
              </a:ext>
            </a:extLst>
          </p:cNvPr>
          <p:cNvSpPr/>
          <p:nvPr/>
        </p:nvSpPr>
        <p:spPr>
          <a:xfrm>
            <a:off x="6426769" y="2877504"/>
            <a:ext cx="249303" cy="1023290"/>
          </a:xfrm>
          <a:custGeom>
            <a:avLst/>
            <a:gdLst>
              <a:gd name="connsiteX0" fmla="*/ 249303 w 249303"/>
              <a:gd name="connsiteY0" fmla="*/ 1023290 h 1023290"/>
              <a:gd name="connsiteX1" fmla="*/ 230449 w 249303"/>
              <a:gd name="connsiteY1" fmla="*/ 570803 h 1023290"/>
              <a:gd name="connsiteX2" fmla="*/ 145608 w 249303"/>
              <a:gd name="connsiteY2" fmla="*/ 250292 h 1023290"/>
              <a:gd name="connsiteX3" fmla="*/ 13633 w 249303"/>
              <a:gd name="connsiteY3" fmla="*/ 14621 h 1023290"/>
              <a:gd name="connsiteX4" fmla="*/ 4206 w 249303"/>
              <a:gd name="connsiteY4" fmla="*/ 24048 h 1023290"/>
              <a:gd name="connsiteX5" fmla="*/ 4206 w 249303"/>
              <a:gd name="connsiteY5" fmla="*/ 24048 h 102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03" h="1023290">
                <a:moveTo>
                  <a:pt x="249303" y="1023290"/>
                </a:moveTo>
                <a:cubicBezTo>
                  <a:pt x="248517" y="861463"/>
                  <a:pt x="247731" y="699636"/>
                  <a:pt x="230449" y="570803"/>
                </a:cubicBezTo>
                <a:cubicBezTo>
                  <a:pt x="213167" y="441970"/>
                  <a:pt x="181744" y="342989"/>
                  <a:pt x="145608" y="250292"/>
                </a:cubicBezTo>
                <a:cubicBezTo>
                  <a:pt x="109472" y="157595"/>
                  <a:pt x="37200" y="52328"/>
                  <a:pt x="13633" y="14621"/>
                </a:cubicBezTo>
                <a:cubicBezTo>
                  <a:pt x="-9934" y="-23086"/>
                  <a:pt x="4206" y="24048"/>
                  <a:pt x="4206" y="24048"/>
                </a:cubicBezTo>
                <a:lnTo>
                  <a:pt x="4206" y="24048"/>
                </a:lnTo>
              </a:path>
            </a:pathLst>
          </a:custGeom>
          <a:noFill/>
          <a:ln w="349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56C9412-56A9-42CA-BD09-A232E220E66B}"/>
                  </a:ext>
                </a:extLst>
              </p:cNvPr>
              <p:cNvSpPr txBox="1"/>
              <p:nvPr/>
            </p:nvSpPr>
            <p:spPr>
              <a:xfrm>
                <a:off x="6646379" y="3059668"/>
                <a:ext cx="74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</m:t>
                      </m:r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ΔL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56C9412-56A9-42CA-BD09-A232E220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79" y="3059668"/>
                <a:ext cx="742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7D6FFD57-5179-4646-9069-3A5ECCA03BA6}"/>
              </a:ext>
            </a:extLst>
          </p:cNvPr>
          <p:cNvSpPr txBox="1"/>
          <p:nvPr/>
        </p:nvSpPr>
        <p:spPr>
          <a:xfrm>
            <a:off x="5573973" y="4952501"/>
            <a:ext cx="194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view of AWG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C339985-82F9-4DDE-9FA2-09AFB2F72402}"/>
              </a:ext>
            </a:extLst>
          </p:cNvPr>
          <p:cNvSpPr txBox="1"/>
          <p:nvPr/>
        </p:nvSpPr>
        <p:spPr>
          <a:xfrm>
            <a:off x="966552" y="4644724"/>
            <a:ext cx="100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signal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BD29AC8-2555-43D6-97ED-02B8B75E2A4B}"/>
              </a:ext>
            </a:extLst>
          </p:cNvPr>
          <p:cNvSpPr txBox="1"/>
          <p:nvPr/>
        </p:nvSpPr>
        <p:spPr>
          <a:xfrm>
            <a:off x="4609825" y="4250959"/>
            <a:ext cx="91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signals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C08B00-FC8C-4324-B8F5-1455C34DCA28}"/>
              </a:ext>
            </a:extLst>
          </p:cNvPr>
          <p:cNvSpPr/>
          <p:nvPr/>
        </p:nvSpPr>
        <p:spPr>
          <a:xfrm>
            <a:off x="785260" y="2163939"/>
            <a:ext cx="4658375" cy="325800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451718-C233-45BD-9003-594BEF37DBE0}"/>
              </a:ext>
            </a:extLst>
          </p:cNvPr>
          <p:cNvSpPr/>
          <p:nvPr/>
        </p:nvSpPr>
        <p:spPr>
          <a:xfrm>
            <a:off x="6062332" y="2903016"/>
            <a:ext cx="648469" cy="208745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E75C93-9C2C-4A66-84FF-0C518D62B788}"/>
              </a:ext>
            </a:extLst>
          </p:cNvPr>
          <p:cNvSpPr/>
          <p:nvPr/>
        </p:nvSpPr>
        <p:spPr>
          <a:xfrm>
            <a:off x="5165295" y="512434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423A21-EDC7-4884-B166-43C23FB7463E}"/>
              </a:ext>
            </a:extLst>
          </p:cNvPr>
          <p:cNvSpPr/>
          <p:nvPr/>
        </p:nvSpPr>
        <p:spPr>
          <a:xfrm>
            <a:off x="6447872" y="4708143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64988-8CB2-4E98-8B07-CE804838B7DB}"/>
              </a:ext>
            </a:extLst>
          </p:cNvPr>
          <p:cNvSpPr/>
          <p:nvPr/>
        </p:nvSpPr>
        <p:spPr>
          <a:xfrm>
            <a:off x="11270926" y="6098412"/>
            <a:ext cx="340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8F1AB8-89D4-4051-A88E-24432B4A1A96}"/>
              </a:ext>
            </a:extLst>
          </p:cNvPr>
          <p:cNvSpPr/>
          <p:nvPr/>
        </p:nvSpPr>
        <p:spPr>
          <a:xfrm>
            <a:off x="11244966" y="1961711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1256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FCF538-F5F7-4546-83A9-E32225D5560E}"/>
              </a:ext>
            </a:extLst>
          </p:cNvPr>
          <p:cNvSpPr/>
          <p:nvPr/>
        </p:nvSpPr>
        <p:spPr>
          <a:xfrm>
            <a:off x="535982" y="276577"/>
            <a:ext cx="57032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Silicon photonics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CD1A6-0EE8-4D69-BD86-8AFB36C763D4}"/>
              </a:ext>
            </a:extLst>
          </p:cNvPr>
          <p:cNvSpPr/>
          <p:nvPr/>
        </p:nvSpPr>
        <p:spPr>
          <a:xfrm>
            <a:off x="620673" y="1074471"/>
            <a:ext cx="256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Guiding mechanism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6CDDFA-3064-4A8F-8324-1E8879BA12B9}"/>
                  </a:ext>
                </a:extLst>
              </p:cNvPr>
              <p:cNvSpPr txBox="1"/>
              <p:nvPr/>
            </p:nvSpPr>
            <p:spPr>
              <a:xfrm>
                <a:off x="518554" y="1589530"/>
                <a:ext cx="3339775" cy="383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_</m:t>
                          </m:r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e>
                        <m:sup>
                          <m: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clad</m:t>
                          </m:r>
                        </m:sub>
                      </m:sSub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core</m:t>
                          </m:r>
                        </m:sub>
                      </m:sSub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E6CDDFA-3064-4A8F-8324-1E8879BA1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4" y="1589530"/>
                <a:ext cx="3339775" cy="383567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igne Plus 11">
            <a:extLst>
              <a:ext uri="{FF2B5EF4-FFF2-40B4-BE49-F238E27FC236}">
                <a16:creationId xmlns:a16="http://schemas.microsoft.com/office/drawing/2014/main" id="{653456D2-596B-4962-AF08-3296A8262045}"/>
              </a:ext>
            </a:extLst>
          </p:cNvPr>
          <p:cNvSpPr/>
          <p:nvPr/>
        </p:nvSpPr>
        <p:spPr>
          <a:xfrm>
            <a:off x="264711" y="1153497"/>
            <a:ext cx="335839" cy="344175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88B47CE-F04D-4561-B232-AAC70D471110}"/>
              </a:ext>
            </a:extLst>
          </p:cNvPr>
          <p:cNvSpPr/>
          <p:nvPr/>
        </p:nvSpPr>
        <p:spPr>
          <a:xfrm>
            <a:off x="253657" y="1148458"/>
            <a:ext cx="357797" cy="351861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5BEE0-D953-4402-9E9D-C2CC45C47501}"/>
              </a:ext>
            </a:extLst>
          </p:cNvPr>
          <p:cNvSpPr/>
          <p:nvPr/>
        </p:nvSpPr>
        <p:spPr>
          <a:xfrm>
            <a:off x="4546558" y="1612982"/>
            <a:ext cx="3038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Better waveguiding mechanism for Silicon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15C239C-8535-4285-A491-FCE970068C8B}"/>
                  </a:ext>
                </a:extLst>
              </p:cNvPr>
              <p:cNvSpPr txBox="1"/>
              <p:nvPr/>
            </p:nvSpPr>
            <p:spPr>
              <a:xfrm>
                <a:off x="173977" y="2018012"/>
                <a:ext cx="4229973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</m:t>
                          </m:r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=3.47</m:t>
                      </m:r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SiO</m:t>
                              </m:r>
                            </m:e>
                            <m:sub>
                              <m: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=1.44</m:t>
                      </m:r>
                      <m:r>
                        <a:rPr kumimoji="0" lang="fr-F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, </m:t>
                      </m:r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fr-FR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sSub>
                            <m:sSubPr>
                              <m:ctrlPr>
                                <a:rPr kumimoji="0" lang="fr-F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Ge</m:t>
                              </m:r>
                              <m: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SiO</m:t>
                              </m:r>
                            </m:e>
                            <m:sub>
                              <m:r>
                                <a:rPr kumimoji="0" lang="fr-FR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fr-F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=1.45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15C239C-8535-4285-A491-FCE97006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7" y="2018012"/>
                <a:ext cx="4229973" cy="39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66BAC233-6367-4B26-957B-564F7244F7CC}"/>
              </a:ext>
            </a:extLst>
          </p:cNvPr>
          <p:cNvSpPr/>
          <p:nvPr/>
        </p:nvSpPr>
        <p:spPr>
          <a:xfrm>
            <a:off x="3487584" y="1552595"/>
            <a:ext cx="853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10AE7-A5D1-4592-A693-DEC8CD87355C}"/>
              </a:ext>
            </a:extLst>
          </p:cNvPr>
          <p:cNvSpPr/>
          <p:nvPr/>
        </p:nvSpPr>
        <p:spPr>
          <a:xfrm>
            <a:off x="660974" y="2520022"/>
            <a:ext cx="256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Optical confinement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igne Plus 29">
            <a:extLst>
              <a:ext uri="{FF2B5EF4-FFF2-40B4-BE49-F238E27FC236}">
                <a16:creationId xmlns:a16="http://schemas.microsoft.com/office/drawing/2014/main" id="{C8F18106-3AF4-4FAB-8F40-C74234D6BD99}"/>
              </a:ext>
            </a:extLst>
          </p:cNvPr>
          <p:cNvSpPr/>
          <p:nvPr/>
        </p:nvSpPr>
        <p:spPr>
          <a:xfrm>
            <a:off x="285207" y="2599048"/>
            <a:ext cx="357797" cy="351861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B0CAFF1-DFA7-4236-A4EA-B9543DAC06A6}"/>
              </a:ext>
            </a:extLst>
          </p:cNvPr>
          <p:cNvSpPr/>
          <p:nvPr/>
        </p:nvSpPr>
        <p:spPr>
          <a:xfrm>
            <a:off x="280911" y="2601960"/>
            <a:ext cx="357797" cy="351861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BF981F-0C71-4214-8080-1918FE011E72}"/>
              </a:ext>
            </a:extLst>
          </p:cNvPr>
          <p:cNvSpPr/>
          <p:nvPr/>
        </p:nvSpPr>
        <p:spPr>
          <a:xfrm>
            <a:off x="657643" y="3482320"/>
            <a:ext cx="2166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Miniaturization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igne Plus 35">
            <a:extLst>
              <a:ext uri="{FF2B5EF4-FFF2-40B4-BE49-F238E27FC236}">
                <a16:creationId xmlns:a16="http://schemas.microsoft.com/office/drawing/2014/main" id="{F741FC22-AEC3-4BEF-A572-F6B26D37727D}"/>
              </a:ext>
            </a:extLst>
          </p:cNvPr>
          <p:cNvSpPr/>
          <p:nvPr/>
        </p:nvSpPr>
        <p:spPr>
          <a:xfrm>
            <a:off x="294128" y="3507436"/>
            <a:ext cx="357797" cy="351861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0439D2B-7226-4EF6-8B7B-3911B31FB1B1}"/>
              </a:ext>
            </a:extLst>
          </p:cNvPr>
          <p:cNvSpPr/>
          <p:nvPr/>
        </p:nvSpPr>
        <p:spPr>
          <a:xfrm>
            <a:off x="289832" y="3510348"/>
            <a:ext cx="357797" cy="351861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0B6BF9-70CC-4963-9318-D3ABFEF76537}"/>
              </a:ext>
            </a:extLst>
          </p:cNvPr>
          <p:cNvSpPr/>
          <p:nvPr/>
        </p:nvSpPr>
        <p:spPr>
          <a:xfrm>
            <a:off x="375198" y="4033855"/>
            <a:ext cx="41280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 500 times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Bending radius 2000 times smaller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381D064E-1199-440F-99A6-C804128810A6}"/>
              </a:ext>
            </a:extLst>
          </p:cNvPr>
          <p:cNvSpPr/>
          <p:nvPr/>
        </p:nvSpPr>
        <p:spPr>
          <a:xfrm>
            <a:off x="280625" y="5765579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219DB41E-EEB6-4346-85CC-3164BCDC8F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5" t="-1841" b="1"/>
          <a:stretch/>
        </p:blipFill>
        <p:spPr>
          <a:xfrm>
            <a:off x="4724541" y="4571507"/>
            <a:ext cx="2397824" cy="196963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025FB8F-F8A9-4B4F-B69F-9900FA4D0D3D}"/>
              </a:ext>
            </a:extLst>
          </p:cNvPr>
          <p:cNvSpPr/>
          <p:nvPr/>
        </p:nvSpPr>
        <p:spPr>
          <a:xfrm>
            <a:off x="4722420" y="4596794"/>
            <a:ext cx="2408812" cy="194435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C20DC2-EDD3-4B18-AC3D-65DABBB9F6BC}"/>
              </a:ext>
            </a:extLst>
          </p:cNvPr>
          <p:cNvSpPr/>
          <p:nvPr/>
        </p:nvSpPr>
        <p:spPr>
          <a:xfrm>
            <a:off x="6856453" y="6227878"/>
            <a:ext cx="378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C4C7E817-B61B-474B-9C84-D5A186931B3E}"/>
              </a:ext>
            </a:extLst>
          </p:cNvPr>
          <p:cNvCxnSpPr>
            <a:cxnSpLocks/>
          </p:cNvCxnSpPr>
          <p:nvPr/>
        </p:nvCxnSpPr>
        <p:spPr>
          <a:xfrm>
            <a:off x="7483156" y="1223294"/>
            <a:ext cx="18603" cy="50035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0A21E19-305F-408D-9C05-E5C04C43A3DA}"/>
              </a:ext>
            </a:extLst>
          </p:cNvPr>
          <p:cNvSpPr/>
          <p:nvPr/>
        </p:nvSpPr>
        <p:spPr>
          <a:xfrm>
            <a:off x="8411840" y="1121961"/>
            <a:ext cx="19395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Drawbacks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8696448-B97F-4EDF-A4AF-D26ADF2E0832}"/>
              </a:ext>
            </a:extLst>
          </p:cNvPr>
          <p:cNvSpPr/>
          <p:nvPr/>
        </p:nvSpPr>
        <p:spPr>
          <a:xfrm>
            <a:off x="7767641" y="1191500"/>
            <a:ext cx="357797" cy="351861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Signe Moins 76">
            <a:extLst>
              <a:ext uri="{FF2B5EF4-FFF2-40B4-BE49-F238E27FC236}">
                <a16:creationId xmlns:a16="http://schemas.microsoft.com/office/drawing/2014/main" id="{FE688558-E1AE-4B18-BBFB-219B60E2CB2E}"/>
              </a:ext>
            </a:extLst>
          </p:cNvPr>
          <p:cNvSpPr/>
          <p:nvPr/>
        </p:nvSpPr>
        <p:spPr>
          <a:xfrm>
            <a:off x="7776860" y="1249595"/>
            <a:ext cx="320504" cy="23567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1B95DC-A3F2-4D5F-BE73-245E61CBF1B0}"/>
                  </a:ext>
                </a:extLst>
              </p:cNvPr>
              <p:cNvSpPr/>
              <p:nvPr/>
            </p:nvSpPr>
            <p:spPr>
              <a:xfrm>
                <a:off x="7689716" y="1681679"/>
                <a:ext cx="4556937" cy="41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High </a:t>
                </a:r>
                <a14:m>
                  <m:oMath xmlns:m="http://schemas.openxmlformats.org/officeDocument/2006/math">
                    <m:r>
                      <a:rPr kumimoji="0" lang="fr-FR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waveguides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/>
                  </a:rPr>
                  <a:t>E</a:t>
                </a:r>
                <a:r>
                  <a:rPr kumimoji="0" lang="en-US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xtremely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sensitive to phase errors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/>
                  </a:rPr>
                  <a:t>H</a:t>
                </a:r>
                <a:r>
                  <a:rPr kumimoji="0" lang="en-US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igher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propagation losses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cattering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/transition losses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81B95DC-A3F2-4D5F-BE73-245E61CBF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16" y="1681679"/>
                <a:ext cx="4556937" cy="4185761"/>
              </a:xfrm>
              <a:prstGeom prst="rect">
                <a:avLst/>
              </a:prstGeom>
              <a:blipFill>
                <a:blip r:embed="rId5"/>
                <a:stretch>
                  <a:fillRect l="-1738" t="-1019" r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ZoneTexte 78">
            <a:extLst>
              <a:ext uri="{FF2B5EF4-FFF2-40B4-BE49-F238E27FC236}">
                <a16:creationId xmlns:a16="http://schemas.microsoft.com/office/drawing/2014/main" id="{31BBBF54-486E-4DFD-81A8-5F386A56E7AB}"/>
              </a:ext>
            </a:extLst>
          </p:cNvPr>
          <p:cNvSpPr txBox="1"/>
          <p:nvPr/>
        </p:nvSpPr>
        <p:spPr>
          <a:xfrm>
            <a:off x="7977422" y="2994765"/>
            <a:ext cx="317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margin of error of both the design and fabrication</a:t>
            </a:r>
          </a:p>
        </p:txBody>
      </p: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15AF7A83-EE71-4984-B44A-2B917378A568}"/>
              </a:ext>
            </a:extLst>
          </p:cNvPr>
          <p:cNvSpPr/>
          <p:nvPr/>
        </p:nvSpPr>
        <p:spPr>
          <a:xfrm>
            <a:off x="7603630" y="3119812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C833D16-6B0A-469A-B175-218DF7CCFA03}"/>
              </a:ext>
            </a:extLst>
          </p:cNvPr>
          <p:cNvSpPr txBox="1"/>
          <p:nvPr/>
        </p:nvSpPr>
        <p:spPr>
          <a:xfrm>
            <a:off x="8054043" y="3826893"/>
            <a:ext cx="45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the overall crosstalk</a:t>
            </a:r>
          </a:p>
        </p:txBody>
      </p:sp>
      <p:sp>
        <p:nvSpPr>
          <p:cNvPr id="82" name="Flèche : droite 81">
            <a:extLst>
              <a:ext uri="{FF2B5EF4-FFF2-40B4-BE49-F238E27FC236}">
                <a16:creationId xmlns:a16="http://schemas.microsoft.com/office/drawing/2014/main" id="{11B8D268-BE42-48F1-8C7D-D79FD17A97B2}"/>
              </a:ext>
            </a:extLst>
          </p:cNvPr>
          <p:cNvSpPr/>
          <p:nvPr/>
        </p:nvSpPr>
        <p:spPr>
          <a:xfrm>
            <a:off x="7603630" y="3950961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A945396-615E-42CA-845E-220F90EA261C}"/>
              </a:ext>
            </a:extLst>
          </p:cNvPr>
          <p:cNvSpPr txBox="1"/>
          <p:nvPr/>
        </p:nvSpPr>
        <p:spPr>
          <a:xfrm>
            <a:off x="8031093" y="5682774"/>
            <a:ext cx="45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the overall crosstalk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64EFD052-2E12-4485-8696-26B5F5C45558}"/>
              </a:ext>
            </a:extLst>
          </p:cNvPr>
          <p:cNvSpPr/>
          <p:nvPr/>
        </p:nvSpPr>
        <p:spPr>
          <a:xfrm>
            <a:off x="7585449" y="5773547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2CE39F-6524-4257-871C-B4B623E4351B}"/>
              </a:ext>
            </a:extLst>
          </p:cNvPr>
          <p:cNvSpPr/>
          <p:nvPr/>
        </p:nvSpPr>
        <p:spPr>
          <a:xfrm>
            <a:off x="717772" y="5326805"/>
            <a:ext cx="41280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integration density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Compact : energy efficient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CMOS compatible and robust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3632BF-7419-4E32-ABAC-196052408182}"/>
              </a:ext>
            </a:extLst>
          </p:cNvPr>
          <p:cNvSpPr/>
          <p:nvPr/>
        </p:nvSpPr>
        <p:spPr>
          <a:xfrm>
            <a:off x="2986912" y="2962522"/>
            <a:ext cx="4307747" cy="8305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20FBB6-5FCB-413F-8CA1-A5E90C1EC225}"/>
              </a:ext>
            </a:extLst>
          </p:cNvPr>
          <p:cNvSpPr/>
          <p:nvPr/>
        </p:nvSpPr>
        <p:spPr>
          <a:xfrm>
            <a:off x="2986913" y="2962522"/>
            <a:ext cx="4307747" cy="8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302C47A-4F68-406A-A907-66F613ABAE35}"/>
              </a:ext>
            </a:extLst>
          </p:cNvPr>
          <p:cNvSpPr/>
          <p:nvPr/>
        </p:nvSpPr>
        <p:spPr>
          <a:xfrm>
            <a:off x="2986913" y="3704597"/>
            <a:ext cx="4307747" cy="8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8142DF0-C7BA-4683-B86B-F983A78D6DEE}"/>
              </a:ext>
            </a:extLst>
          </p:cNvPr>
          <p:cNvCxnSpPr>
            <a:cxnSpLocks/>
          </p:cNvCxnSpPr>
          <p:nvPr/>
        </p:nvCxnSpPr>
        <p:spPr>
          <a:xfrm flipV="1">
            <a:off x="3058220" y="3050957"/>
            <a:ext cx="1157680" cy="653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261C54-5F8C-402C-887F-66098770810C}"/>
              </a:ext>
            </a:extLst>
          </p:cNvPr>
          <p:cNvCxnSpPr>
            <a:cxnSpLocks/>
          </p:cNvCxnSpPr>
          <p:nvPr/>
        </p:nvCxnSpPr>
        <p:spPr>
          <a:xfrm flipH="1" flipV="1">
            <a:off x="2986911" y="3641330"/>
            <a:ext cx="86690" cy="63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5B03DF3-8CCE-4172-84C9-EE0E2F831BEF}"/>
              </a:ext>
            </a:extLst>
          </p:cNvPr>
          <p:cNvCxnSpPr>
            <a:cxnSpLocks/>
          </p:cNvCxnSpPr>
          <p:nvPr/>
        </p:nvCxnSpPr>
        <p:spPr>
          <a:xfrm>
            <a:off x="4215900" y="3050957"/>
            <a:ext cx="1166070" cy="653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CFAC512-5DA5-40D4-9511-EA38029B945F}"/>
              </a:ext>
            </a:extLst>
          </p:cNvPr>
          <p:cNvCxnSpPr>
            <a:cxnSpLocks/>
          </p:cNvCxnSpPr>
          <p:nvPr/>
        </p:nvCxnSpPr>
        <p:spPr>
          <a:xfrm flipV="1">
            <a:off x="5358199" y="3050957"/>
            <a:ext cx="1157680" cy="653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847E7F52-E1AC-494A-BC33-083703E532A7}"/>
              </a:ext>
            </a:extLst>
          </p:cNvPr>
          <p:cNvCxnSpPr>
            <a:cxnSpLocks/>
            <a:endCxn id="89" idx="3"/>
          </p:cNvCxnSpPr>
          <p:nvPr/>
        </p:nvCxnSpPr>
        <p:spPr>
          <a:xfrm>
            <a:off x="6515879" y="3045189"/>
            <a:ext cx="778780" cy="332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D564BAEA-124C-4033-82F6-2D6B333AE289}"/>
              </a:ext>
            </a:extLst>
          </p:cNvPr>
          <p:cNvSpPr/>
          <p:nvPr/>
        </p:nvSpPr>
        <p:spPr>
          <a:xfrm>
            <a:off x="5124003" y="3548560"/>
            <a:ext cx="468389" cy="25551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2F67C868-3D46-47B2-B671-CEFB0B58E96B}"/>
              </a:ext>
            </a:extLst>
          </p:cNvPr>
          <p:cNvSpPr/>
          <p:nvPr/>
        </p:nvSpPr>
        <p:spPr>
          <a:xfrm rot="15962039">
            <a:off x="4807272" y="3550719"/>
            <a:ext cx="407281" cy="286078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37CBF50C-75E7-492C-944A-97AA5E6B6DCD}"/>
              </a:ext>
            </a:extLst>
          </p:cNvPr>
          <p:cNvCxnSpPr>
            <a:cxnSpLocks/>
          </p:cNvCxnSpPr>
          <p:nvPr/>
        </p:nvCxnSpPr>
        <p:spPr>
          <a:xfrm>
            <a:off x="6154104" y="3944031"/>
            <a:ext cx="1174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B347ADCC-AE23-41E3-839D-4520C01C7D58}"/>
              </a:ext>
            </a:extLst>
          </p:cNvPr>
          <p:cNvSpPr txBox="1"/>
          <p:nvPr/>
        </p:nvSpPr>
        <p:spPr>
          <a:xfrm>
            <a:off x="7024382" y="3846751"/>
            <a:ext cx="3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6E5241F-58AC-4220-B0FC-CE45E1448333}"/>
                  </a:ext>
                </a:extLst>
              </p:cNvPr>
              <p:cNvSpPr txBox="1"/>
              <p:nvPr/>
            </p:nvSpPr>
            <p:spPr>
              <a:xfrm>
                <a:off x="2894500" y="3791498"/>
                <a:ext cx="20566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 index cladding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fr-F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𝑐𝑙𝑎𝑑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6E5241F-58AC-4220-B0FC-CE45E144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00" y="3791498"/>
                <a:ext cx="2056698" cy="307777"/>
              </a:xfrm>
              <a:prstGeom prst="rect">
                <a:avLst/>
              </a:prstGeom>
              <a:blipFill>
                <a:blip r:embed="rId6"/>
                <a:stretch>
                  <a:fillRect l="-89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B5D34E1F-9FE2-4A5B-BD35-3DB1F23B1E23}"/>
                  </a:ext>
                </a:extLst>
              </p:cNvPr>
              <p:cNvSpPr txBox="1"/>
              <p:nvPr/>
            </p:nvSpPr>
            <p:spPr>
              <a:xfrm>
                <a:off x="2909650" y="2992662"/>
                <a:ext cx="1368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High index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B5D34E1F-9FE2-4A5B-BD35-3DB1F23B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50" y="2992662"/>
                <a:ext cx="1368133" cy="461665"/>
              </a:xfrm>
              <a:prstGeom prst="rect">
                <a:avLst/>
              </a:prstGeom>
              <a:blipFill>
                <a:blip r:embed="rId7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C57CF40-52CC-4F92-8600-7C75EBDEBA70}"/>
                  </a:ext>
                </a:extLst>
              </p:cNvPr>
              <p:cNvSpPr txBox="1"/>
              <p:nvPr/>
            </p:nvSpPr>
            <p:spPr>
              <a:xfrm>
                <a:off x="4484459" y="3325669"/>
                <a:ext cx="3304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C57CF40-52CC-4F92-8600-7C75EBDE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59" y="3325669"/>
                <a:ext cx="330479" cy="400110"/>
              </a:xfrm>
              <a:prstGeom prst="rect">
                <a:avLst/>
              </a:prstGeom>
              <a:blipFill>
                <a:blip r:embed="rId8"/>
                <a:stretch>
                  <a:fillRect r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ZoneTexte 104">
            <a:extLst>
              <a:ext uri="{FF2B5EF4-FFF2-40B4-BE49-F238E27FC236}">
                <a16:creationId xmlns:a16="http://schemas.microsoft.com/office/drawing/2014/main" id="{7D002C17-4F93-4B52-B5CB-651C81A70159}"/>
              </a:ext>
            </a:extLst>
          </p:cNvPr>
          <p:cNvSpPr txBox="1"/>
          <p:nvPr/>
        </p:nvSpPr>
        <p:spPr>
          <a:xfrm>
            <a:off x="5141703" y="3828416"/>
            <a:ext cx="46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C50E531-5F2F-454F-A843-41B6F6A30EED}"/>
              </a:ext>
            </a:extLst>
          </p:cNvPr>
          <p:cNvSpPr txBox="1"/>
          <p:nvPr/>
        </p:nvSpPr>
        <p:spPr>
          <a:xfrm>
            <a:off x="5167694" y="2684420"/>
            <a:ext cx="225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 : total internal reflection 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A9F28A7-D47D-4AD7-92D5-0A630C2D33A7}"/>
              </a:ext>
            </a:extLst>
          </p:cNvPr>
          <p:cNvCxnSpPr>
            <a:cxnSpLocks/>
          </p:cNvCxnSpPr>
          <p:nvPr/>
        </p:nvCxnSpPr>
        <p:spPr>
          <a:xfrm flipH="1" flipV="1">
            <a:off x="5763079" y="3270299"/>
            <a:ext cx="208616" cy="2952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ECF2369-BDDE-42AD-9624-C56614A797C7}"/>
              </a:ext>
            </a:extLst>
          </p:cNvPr>
          <p:cNvCxnSpPr>
            <a:cxnSpLocks/>
          </p:cNvCxnSpPr>
          <p:nvPr/>
        </p:nvCxnSpPr>
        <p:spPr>
          <a:xfrm>
            <a:off x="5864874" y="3198454"/>
            <a:ext cx="231570" cy="326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F2A4C6B8-E699-405A-88BA-FC2C34C12A9A}"/>
              </a:ext>
            </a:extLst>
          </p:cNvPr>
          <p:cNvSpPr txBox="1"/>
          <p:nvPr/>
        </p:nvSpPr>
        <p:spPr>
          <a:xfrm>
            <a:off x="6062899" y="3351644"/>
            <a:ext cx="68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or H </a:t>
            </a:r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A290A72-819E-4103-92A0-6D770CDCBB20}"/>
              </a:ext>
            </a:extLst>
          </p:cNvPr>
          <p:cNvCxnSpPr>
            <a:cxnSpLocks/>
          </p:cNvCxnSpPr>
          <p:nvPr/>
        </p:nvCxnSpPr>
        <p:spPr>
          <a:xfrm flipH="1" flipV="1">
            <a:off x="5992136" y="3136590"/>
            <a:ext cx="208616" cy="2952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998157EC-7FCB-4AB1-B7FB-A5C137FEF8AA}"/>
              </a:ext>
            </a:extLst>
          </p:cNvPr>
          <p:cNvCxnSpPr>
            <a:cxnSpLocks/>
          </p:cNvCxnSpPr>
          <p:nvPr/>
        </p:nvCxnSpPr>
        <p:spPr>
          <a:xfrm>
            <a:off x="6131071" y="3106644"/>
            <a:ext cx="196943" cy="28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BE27BC8-3D9B-450C-87D7-E003B9C560BB}"/>
              </a:ext>
            </a:extLst>
          </p:cNvPr>
          <p:cNvCxnSpPr>
            <a:cxnSpLocks/>
          </p:cNvCxnSpPr>
          <p:nvPr/>
        </p:nvCxnSpPr>
        <p:spPr>
          <a:xfrm>
            <a:off x="4535363" y="3123544"/>
            <a:ext cx="263572" cy="143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D658E819-4304-4D1E-AC55-8F4246EC6F8C}"/>
              </a:ext>
            </a:extLst>
          </p:cNvPr>
          <p:cNvCxnSpPr>
            <a:cxnSpLocks/>
          </p:cNvCxnSpPr>
          <p:nvPr/>
        </p:nvCxnSpPr>
        <p:spPr>
          <a:xfrm>
            <a:off x="4531977" y="3119812"/>
            <a:ext cx="267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D69538D-A4CA-4B92-823A-1E19D7FA1E98}"/>
                  </a:ext>
                </a:extLst>
              </p:cNvPr>
              <p:cNvSpPr txBox="1"/>
              <p:nvPr/>
            </p:nvSpPr>
            <p:spPr>
              <a:xfrm>
                <a:off x="4727057" y="2989491"/>
                <a:ext cx="3278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D69538D-A4CA-4B92-823A-1E19D7FA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57" y="2989491"/>
                <a:ext cx="32787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3964F7F-546D-4A6A-8962-C2936D7DA725}"/>
                  </a:ext>
                </a:extLst>
              </p:cNvPr>
              <p:cNvSpPr txBox="1"/>
              <p:nvPr/>
            </p:nvSpPr>
            <p:spPr>
              <a:xfrm>
                <a:off x="4667317" y="3125767"/>
                <a:ext cx="11643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fr-FR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fr-FR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𝜋</m:t>
                      </m:r>
                      <m:sSub>
                        <m:sSubPr>
                          <m:ctrlP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fr-FR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𝑐𝑜𝑟𝑒</m:t>
                          </m:r>
                        </m:sub>
                      </m:sSub>
                      <m:r>
                        <a:rPr kumimoji="0" lang="fr-FR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fr-FR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3964F7F-546D-4A6A-8962-C2936D7DA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17" y="3125767"/>
                <a:ext cx="1164326" cy="26161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lèche : droite 138">
            <a:extLst>
              <a:ext uri="{FF2B5EF4-FFF2-40B4-BE49-F238E27FC236}">
                <a16:creationId xmlns:a16="http://schemas.microsoft.com/office/drawing/2014/main" id="{70B76A5E-B897-412F-99C6-1FB9D4E6D86F}"/>
              </a:ext>
            </a:extLst>
          </p:cNvPr>
          <p:cNvSpPr/>
          <p:nvPr/>
        </p:nvSpPr>
        <p:spPr>
          <a:xfrm>
            <a:off x="4341586" y="1863681"/>
            <a:ext cx="428650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4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6CA6-D80A-4B88-AC45-18F5498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81" y="2766218"/>
            <a:ext cx="4110038" cy="1325563"/>
          </a:xfrm>
        </p:spPr>
        <p:txBody>
          <a:bodyPr/>
          <a:lstStyle/>
          <a:p>
            <a:r>
              <a:rPr lang="fr-FR" dirty="0">
                <a:latin typeface="+mn-lt"/>
              </a:rPr>
              <a:t>Aim of </a:t>
            </a:r>
            <a:r>
              <a:rPr lang="fr-FR" dirty="0" err="1">
                <a:latin typeface="+mn-lt"/>
              </a:rPr>
              <a:t>research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209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13FE44EF-CA43-4845-8CF1-07858C79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037" y="3437937"/>
            <a:ext cx="3730335" cy="2784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7BC1AB-EE1D-41C7-A31A-C8E24E04DA8D}"/>
              </a:ext>
            </a:extLst>
          </p:cNvPr>
          <p:cNvSpPr/>
          <p:nvPr/>
        </p:nvSpPr>
        <p:spPr>
          <a:xfrm>
            <a:off x="513515" y="273388"/>
            <a:ext cx="8395772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 :</a:t>
            </a:r>
            <a:r>
              <a: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44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 performance Si AWG </a:t>
            </a:r>
            <a:endParaRPr kumimoji="0" lang="fr-FR" sz="4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EE2DD6-0D80-4843-85B1-0F978D305504}"/>
              </a:ext>
            </a:extLst>
          </p:cNvPr>
          <p:cNvSpPr txBox="1"/>
          <p:nvPr/>
        </p:nvSpPr>
        <p:spPr>
          <a:xfrm>
            <a:off x="1073606" y="1414622"/>
            <a:ext cx="23938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By reducing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variation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Crosstalk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E70EC-14FE-4EFB-A6AF-0E657C4A265D}"/>
              </a:ext>
            </a:extLst>
          </p:cNvPr>
          <p:cNvSpPr/>
          <p:nvPr/>
        </p:nvSpPr>
        <p:spPr>
          <a:xfrm>
            <a:off x="8607890" y="3935382"/>
            <a:ext cx="858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02B5465-9231-4840-B8EC-3E70147B3608}"/>
              </a:ext>
            </a:extLst>
          </p:cNvPr>
          <p:cNvCxnSpPr>
            <a:cxnSpLocks/>
          </p:cNvCxnSpPr>
          <p:nvPr/>
        </p:nvCxnSpPr>
        <p:spPr>
          <a:xfrm>
            <a:off x="6972799" y="4239546"/>
            <a:ext cx="1544282" cy="1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8FB8A63-5FF7-4BD2-B3A9-86DCB2A65050}"/>
              </a:ext>
            </a:extLst>
          </p:cNvPr>
          <p:cNvCxnSpPr>
            <a:cxnSpLocks/>
          </p:cNvCxnSpPr>
          <p:nvPr/>
        </p:nvCxnSpPr>
        <p:spPr>
          <a:xfrm>
            <a:off x="7182703" y="4450920"/>
            <a:ext cx="720760" cy="4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5ED9E-70F1-4101-B20B-E33F8A5BBF9A}"/>
              </a:ext>
            </a:extLst>
          </p:cNvPr>
          <p:cNvSpPr/>
          <p:nvPr/>
        </p:nvSpPr>
        <p:spPr>
          <a:xfrm>
            <a:off x="8607890" y="4665356"/>
            <a:ext cx="2403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variation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8B3F0-7CFB-44F2-AD67-C38122C19D7F}"/>
              </a:ext>
            </a:extLst>
          </p:cNvPr>
          <p:cNvSpPr/>
          <p:nvPr/>
        </p:nvSpPr>
        <p:spPr>
          <a:xfrm>
            <a:off x="8607890" y="6273324"/>
            <a:ext cx="1715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Crosstalk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A2EE11D-6047-4853-AB7D-8FD88066970A}"/>
              </a:ext>
            </a:extLst>
          </p:cNvPr>
          <p:cNvCxnSpPr>
            <a:cxnSpLocks/>
          </p:cNvCxnSpPr>
          <p:nvPr/>
        </p:nvCxnSpPr>
        <p:spPr>
          <a:xfrm>
            <a:off x="6972706" y="6070934"/>
            <a:ext cx="473157" cy="464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88BCFD3-2E7E-4E31-A2F9-8213302611D6}"/>
              </a:ext>
            </a:extLst>
          </p:cNvPr>
          <p:cNvSpPr/>
          <p:nvPr/>
        </p:nvSpPr>
        <p:spPr>
          <a:xfrm>
            <a:off x="5023234" y="2230794"/>
            <a:ext cx="1310276" cy="23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629BF-8A4E-41DD-8EE9-103A3DB9DCF6}"/>
              </a:ext>
            </a:extLst>
          </p:cNvPr>
          <p:cNvSpPr/>
          <p:nvPr/>
        </p:nvSpPr>
        <p:spPr>
          <a:xfrm>
            <a:off x="7718698" y="1414622"/>
            <a:ext cx="4490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Introducing new modifications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E05FA-40F7-49C0-8EBB-F201710A91E8}"/>
              </a:ext>
            </a:extLst>
          </p:cNvPr>
          <p:cNvSpPr/>
          <p:nvPr/>
        </p:nvSpPr>
        <p:spPr>
          <a:xfrm>
            <a:off x="3846225" y="3437937"/>
            <a:ext cx="3730335" cy="278461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EC0042-A79B-4943-8B37-B7366672A0E5}"/>
              </a:ext>
            </a:extLst>
          </p:cNvPr>
          <p:cNvSpPr/>
          <p:nvPr/>
        </p:nvSpPr>
        <p:spPr>
          <a:xfrm>
            <a:off x="7182703" y="591680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69602C-FD2C-4058-B043-6448137ECF0D}"/>
              </a:ext>
            </a:extLst>
          </p:cNvPr>
          <p:cNvSpPr/>
          <p:nvPr/>
        </p:nvSpPr>
        <p:spPr>
          <a:xfrm>
            <a:off x="5023234" y="5661377"/>
            <a:ext cx="2186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Wavelength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72812-D4C3-4C0D-AFCB-670D5456D074}"/>
              </a:ext>
            </a:extLst>
          </p:cNvPr>
          <p:cNvSpPr/>
          <p:nvPr/>
        </p:nvSpPr>
        <p:spPr>
          <a:xfrm rot="16200000">
            <a:off x="3213730" y="4512933"/>
            <a:ext cx="1710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Transmission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A61D2-18D6-4D5C-B374-321498E4CA08}"/>
              </a:ext>
            </a:extLst>
          </p:cNvPr>
          <p:cNvSpPr/>
          <p:nvPr/>
        </p:nvSpPr>
        <p:spPr>
          <a:xfrm>
            <a:off x="6219592" y="3678750"/>
            <a:ext cx="1356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1DD8-5AC7-4A6E-82BB-2A3E441D7D20}"/>
              </a:ext>
            </a:extLst>
          </p:cNvPr>
          <p:cNvSpPr/>
          <p:nvPr/>
        </p:nvSpPr>
        <p:spPr>
          <a:xfrm>
            <a:off x="4204882" y="3882833"/>
            <a:ext cx="1561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0000"/>
                </a:solidFill>
                <a:latin typeface="Calibri" panose="020F0502020204030204"/>
              </a:rPr>
              <a:t>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EA9166-A9D1-4E0E-BA68-E76B8F128F89}"/>
              </a:ext>
            </a:extLst>
          </p:cNvPr>
          <p:cNvSpPr txBox="1"/>
          <p:nvPr/>
        </p:nvSpPr>
        <p:spPr>
          <a:xfrm>
            <a:off x="5186616" y="1904244"/>
            <a:ext cx="109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1BB8C5-49BB-44F5-B2CA-9FB543D0B8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03463" y="4926966"/>
            <a:ext cx="704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1FFB7FC-F514-4C28-ADC4-66C2465A5C0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445863" y="6534934"/>
            <a:ext cx="1162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A0A8886-41D1-423F-AD69-9A7BFCAB5680}"/>
              </a:ext>
            </a:extLst>
          </p:cNvPr>
          <p:cNvSpPr txBox="1"/>
          <p:nvPr/>
        </p:nvSpPr>
        <p:spPr>
          <a:xfrm>
            <a:off x="3796488" y="6262346"/>
            <a:ext cx="373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1" dirty="0"/>
              <a:t>Physical </a:t>
            </a:r>
            <a:r>
              <a:rPr lang="fr-FR" i="1" dirty="0" err="1"/>
              <a:t>quantities</a:t>
            </a:r>
            <a:r>
              <a:rPr lang="fr-FR" i="1" dirty="0"/>
              <a:t> </a:t>
            </a:r>
            <a:r>
              <a:rPr lang="fr-FR" i="1" dirty="0" err="1"/>
              <a:t>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456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6CA6-D80A-4B88-AC45-18F5498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10" y="2766218"/>
            <a:ext cx="444758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Research Method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59684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1370</Words>
  <Application>Microsoft Office PowerPoint</Application>
  <PresentationFormat>Grand écran</PresentationFormat>
  <Paragraphs>341</Paragraphs>
  <Slides>36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NimbusRomNo9L-Medi</vt:lpstr>
      <vt:lpstr>NimbusRomNo9L-Regu</vt:lpstr>
      <vt:lpstr>Arial</vt:lpstr>
      <vt:lpstr>Calibri</vt:lpstr>
      <vt:lpstr>Calibri Light</vt:lpstr>
      <vt:lpstr>Cambria Math</vt:lpstr>
      <vt:lpstr>1_Thème Office</vt:lpstr>
      <vt:lpstr>Présentation PowerPoint</vt:lpstr>
      <vt:lpstr>Présentation PowerPoint</vt:lpstr>
      <vt:lpstr>Introduction</vt:lpstr>
      <vt:lpstr>Présentation PowerPoint</vt:lpstr>
      <vt:lpstr>Présentation PowerPoint</vt:lpstr>
      <vt:lpstr>Présentation PowerPoint</vt:lpstr>
      <vt:lpstr>Aim of research</vt:lpstr>
      <vt:lpstr>Présentation PowerPoint</vt:lpstr>
      <vt:lpstr>Research Method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Simulation and 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Thank you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Santacatterina</dc:creator>
  <cp:lastModifiedBy>Simon</cp:lastModifiedBy>
  <cp:revision>413</cp:revision>
  <dcterms:created xsi:type="dcterms:W3CDTF">2020-07-23T11:51:55Z</dcterms:created>
  <dcterms:modified xsi:type="dcterms:W3CDTF">2022-02-07T01:14:13Z</dcterms:modified>
</cp:coreProperties>
</file>