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43" r:id="rId2"/>
    <p:sldId id="257" r:id="rId3"/>
    <p:sldId id="283" r:id="rId4"/>
    <p:sldId id="285" r:id="rId5"/>
    <p:sldId id="351" r:id="rId6"/>
    <p:sldId id="352" r:id="rId7"/>
    <p:sldId id="353" r:id="rId8"/>
    <p:sldId id="35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115" autoAdjust="0"/>
  </p:normalViewPr>
  <p:slideViewPr>
    <p:cSldViewPr snapToGrid="0">
      <p:cViewPr varScale="1">
        <p:scale>
          <a:sx n="87" d="100"/>
          <a:sy n="8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82731-E9E8-42DB-848E-E1C0E15A3CBD}" type="datetime1">
              <a:rPr lang="de-DE" smtClean="0"/>
              <a:t>02.07.20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FEAB-BC82-450E-A887-24531929057C}" type="datetime1">
              <a:rPr lang="de-DE" noProof="0" smtClean="0"/>
              <a:pPr/>
              <a:t>02.07.20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Die vorliegende SWOT Analyse beschreibt die Stärken (S), Schwächen (W), Möglichkeiten (O) und Gefahren (T), welche aktuell im Marktumfeld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Sprachbots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bei unserer Zielgruppe herrschen. Ziel der SWOT Analyse ist es, den Markt zu analysieren, um eine optimale Distribution des Produktes auf dem Markt zu gewährleisten.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Die Zielgruppenanalyse soll einen genaueren Einblick über die typische Zielperson geben, welche wir mit unserem Produkt ansprechen möchten. Da der Sprachbot vorwiegend über Alten- und Pflegeheime verkauft werden soll, ist bei der Zielgruppenanalyse zwischen Abnehmer (der Käufer = Alten- und Pflegeheime) und der Zielgruppe zu unterscheiden.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04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Um das nun erworbene Wissen über die Zielgruppe anwenden zu können, wird folgend ein Marketing Mix vorgestellt, mit welchen Attributen wir das Produkt vermarkten wollen.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69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Anmerkungen: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Preis pro Customer: 10€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Preis pro Business Customer: 50€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Arbeitsaufwand: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50h pro Mitarbeiter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Gehalt: 250€ pro Stunde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79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Anmerkung: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Jahr 00 entspricht der Entwicklung des Produktes. ein Ertrag ist dementsprechend nicht möglich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Jahr 01 ist das Jahr ab der Markteinführung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08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FFBD7-F44A-43A3-859B-40E3EA9245DE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3A8CD-8C9F-4F2E-9701-9EFF8FADBE90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57176-F095-4C3B-AD89-5F8A8C34BD45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TITELMASTERFORMATVORLAGE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AE4ECAB-8FCB-4DC9-B348-D1CF2B8EFFE7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F8DA6-25D1-4F92-AF51-CF33AA09F3A8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3" name="Rechteck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AD866-A787-456F-9628-703DB9E7B4C3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6" name="Rechteck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F55B7-CF3E-4C31-93FB-E93000A9D861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9D909-AEF0-4BA8-BA37-834C2668EAAB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38204-DFDC-4987-8582-EEF0029795D0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5" name="Titelplatzhalt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D3D84-E9FA-4139-83A9-91F1212A153F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4F9E1-FBCD-4519-B3E6-2D9946C96944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676CA-FAB5-48ED-B141-E51499739A8E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de-DE" noProof="0" dirty="0"/>
              <a:t>Angebot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D57509-7CDE-4397-A513-E93BEFC2EC18}" type="datetime1">
              <a:rPr lang="de-DE" noProof="0" smtClean="0"/>
              <a:t>02.07.20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6500" dirty="0" err="1"/>
              <a:t>Aunt</a:t>
            </a:r>
            <a:r>
              <a:rPr lang="de-DE" sz="6500" dirty="0"/>
              <a:t> Eliza Wirtschaftsanalyse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pPr rtl="0"/>
            <a:r>
              <a:rPr lang="de-DE" dirty="0"/>
              <a:t>SWOT Analyse</a:t>
            </a:r>
          </a:p>
          <a:p>
            <a:pPr rtl="0"/>
            <a:r>
              <a:rPr lang="de-DE" dirty="0"/>
              <a:t>Zielgruppenanalyse</a:t>
            </a:r>
          </a:p>
          <a:p>
            <a:pPr rtl="0"/>
            <a:r>
              <a:rPr lang="de-DE" dirty="0"/>
              <a:t>Marketing Mix</a:t>
            </a:r>
          </a:p>
          <a:p>
            <a:pPr rtl="0"/>
            <a:r>
              <a:rPr lang="de-DE" dirty="0"/>
              <a:t>Kosten</a:t>
            </a:r>
            <a:r>
              <a:rPr lang="de-DE"/>
              <a:t>/Nutzenanalyse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795956"/>
              </p:ext>
            </p:extLst>
          </p:nvPr>
        </p:nvGraphicFramePr>
        <p:xfrm>
          <a:off x="1096962" y="1863305"/>
          <a:ext cx="10058399" cy="3231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54657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de-DE" sz="2400" dirty="0"/>
                        <a:t>Sprachbot für Senioren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97321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de-DE" sz="2000" dirty="0"/>
                        <a:t>Im Rahmen unseres Data Exploration Projects </a:t>
                      </a:r>
                      <a:r>
                        <a:rPr lang="de-DE" sz="2000" dirty="0" err="1"/>
                        <a:t>Aunt</a:t>
                      </a:r>
                      <a:r>
                        <a:rPr lang="de-DE" sz="2000" dirty="0"/>
                        <a:t> Eliza ist es wichtig, dieses auch wirtschaftlich zu betrachten. Aufgrund der aktuellen Corona Pandemie und dem dadurch folgenden „</a:t>
                      </a:r>
                      <a:r>
                        <a:rPr lang="de-DE" sz="2000" dirty="0" err="1"/>
                        <a:t>Social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Distancing</a:t>
                      </a:r>
                      <a:r>
                        <a:rPr lang="de-DE" sz="2000" dirty="0"/>
                        <a:t>“ haben wir uns für einen Sprachbot entschieden, um der Bevölkerung menschlichen Kontakt zu ermöglichen. Da besonders Senioren als Risikogruppe davon betroffen sind, haben wir sie als unsere Zielgruppe auserwählt.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  <p:sp>
        <p:nvSpPr>
          <p:cNvPr id="16" name="Titel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Zielgruppenanalyse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D8FB245-CA8B-AC41-BA6B-E3F14C542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83023"/>
              </p:ext>
            </p:extLst>
          </p:nvPr>
        </p:nvGraphicFramePr>
        <p:xfrm>
          <a:off x="1619871" y="1847817"/>
          <a:ext cx="8952258" cy="4067312"/>
        </p:xfrm>
        <a:graphic>
          <a:graphicData uri="http://schemas.openxmlformats.org/drawingml/2006/table">
            <a:tbl>
              <a:tblPr firstRow="1" firstCol="1" bandRow="1"/>
              <a:tblGrid>
                <a:gridCol w="4476129">
                  <a:extLst>
                    <a:ext uri="{9D8B030D-6E8A-4147-A177-3AD203B41FA5}">
                      <a16:colId xmlns:a16="http://schemas.microsoft.com/office/drawing/2014/main" val="3580456988"/>
                    </a:ext>
                  </a:extLst>
                </a:gridCol>
                <a:gridCol w="4476129">
                  <a:extLst>
                    <a:ext uri="{9D8B030D-6E8A-4147-A177-3AD203B41FA5}">
                      <a16:colId xmlns:a16="http://schemas.microsoft.com/office/drawing/2014/main" val="1335435207"/>
                    </a:ext>
                  </a:extLst>
                </a:gridCol>
              </a:tblGrid>
              <a:tr h="2033656">
                <a:tc>
                  <a:txBody>
                    <a:bodyPr/>
                    <a:lstStyle/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de-DE" sz="1600" b="1" i="0" u="sng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Stärken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starkes Bedürfnis für menschlichen Kontakt in der Zeit von Corona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wenig Konkurrenz in diesem Segment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Nutzerfreundlichkeit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Anwendung optimal auf die Zielgruppe abgestimmt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12789" marR="112789" marT="156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de-DE" sz="16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Schwächen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immer noch eine hohe Barriere bei der technischen Nutzung bei älteren Menschen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Einarbeitung der Pfleger im Umgang mit dem System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12789" marR="112789" marT="156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342512"/>
                  </a:ext>
                </a:extLst>
              </a:tr>
              <a:tr h="2033656">
                <a:tc>
                  <a:txBody>
                    <a:bodyPr/>
                    <a:lstStyle/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de-DE" sz="1600" b="1" i="0" u="sng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Möglichkeiten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alternde Gesellschaft mit hohem Bedürfnis nach Kontakten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Entlastung für die Pfleger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 noch wenige Senioren, die keinen Zugang zu Technik haben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digitaler Wandel bei Rentnern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12789" marR="112789" marT="156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de-DE" sz="1600" b="1" i="0" u="sng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Gefahren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verringerte Nachfrage, wenn Corona-Krise vorbei ist</a:t>
                      </a:r>
                      <a:endParaRPr lang="de-DE" sz="1600" b="0" i="0" u="none" strike="noStrike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keine Akzeptanz bei der Zielgruppe/kein Bedarf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112789" marR="112789" marT="156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950252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Zielgruppenanalyse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0A53EB7-0A83-7343-BCBB-A6192AE52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34313"/>
              </p:ext>
            </p:extLst>
          </p:nvPr>
        </p:nvGraphicFramePr>
        <p:xfrm>
          <a:off x="5035826" y="679961"/>
          <a:ext cx="6231942" cy="5437301"/>
        </p:xfrm>
        <a:graphic>
          <a:graphicData uri="http://schemas.openxmlformats.org/drawingml/2006/table">
            <a:tbl>
              <a:tblPr firstRow="1" firstCol="1" bandRow="1"/>
              <a:tblGrid>
                <a:gridCol w="1327599">
                  <a:extLst>
                    <a:ext uri="{9D8B030D-6E8A-4147-A177-3AD203B41FA5}">
                      <a16:colId xmlns:a16="http://schemas.microsoft.com/office/drawing/2014/main" val="1214193713"/>
                    </a:ext>
                  </a:extLst>
                </a:gridCol>
                <a:gridCol w="2377325">
                  <a:extLst>
                    <a:ext uri="{9D8B030D-6E8A-4147-A177-3AD203B41FA5}">
                      <a16:colId xmlns:a16="http://schemas.microsoft.com/office/drawing/2014/main" val="539580321"/>
                    </a:ext>
                  </a:extLst>
                </a:gridCol>
                <a:gridCol w="2527018">
                  <a:extLst>
                    <a:ext uri="{9D8B030D-6E8A-4147-A177-3AD203B41FA5}">
                      <a16:colId xmlns:a16="http://schemas.microsoft.com/office/drawing/2014/main" val="1193349857"/>
                    </a:ext>
                  </a:extLst>
                </a:gridCol>
              </a:tblGrid>
              <a:tr h="28762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Zielgruppe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Abnehmer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72679"/>
                  </a:ext>
                </a:extLst>
              </a:tr>
              <a:tr h="203427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Rentner und sozial Distanzierte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Menschen die durch Corona auf soziale Kontakte verzichten müssen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Alters- und Pflegeheime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vorwiegend B2B, nebengeschäftlich auch B2C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65240"/>
                  </a:ext>
                </a:extLst>
              </a:tr>
              <a:tr h="12064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Methoden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auf die Vorteile von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Chatbots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hinweisen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Distribution über die Pfleger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B2B Werbung bei Altersheimen schalten</a:t>
                      </a:r>
                    </a:p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Vorteil: geringer Distributionskreis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89396"/>
                  </a:ext>
                </a:extLst>
              </a:tr>
              <a:tr h="113567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Vorteile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Soziale Kontakte in der schweren Zeit von Corona, Glück und Freude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Entlastung der Pfleger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  <a:p>
                      <a:pPr marL="2286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600" b="0" i="0" u="none" strike="noStrike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99328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Nachteile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Akzeptanz der modernen Technik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Calibri" panose="020F0502020204030204" pitchFamily="34" charset="0"/>
                        <a:buChar char="-"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Einarbeitung der Anwender</a:t>
                      </a:r>
                      <a:endParaRPr lang="de-DE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6977" marR="96977" marT="134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5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3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942871"/>
            <a:ext cx="10347960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Marketing Mix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93C0597-8A37-C540-99FC-7E0156617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27749"/>
              </p:ext>
            </p:extLst>
          </p:nvPr>
        </p:nvGraphicFramePr>
        <p:xfrm>
          <a:off x="3508390" y="1968989"/>
          <a:ext cx="6687170" cy="3737383"/>
        </p:xfrm>
        <a:graphic>
          <a:graphicData uri="http://schemas.openxmlformats.org/drawingml/2006/table">
            <a:tbl>
              <a:tblPr firstRow="1" firstCol="1" bandRow="1"/>
              <a:tblGrid>
                <a:gridCol w="3292531">
                  <a:extLst>
                    <a:ext uri="{9D8B030D-6E8A-4147-A177-3AD203B41FA5}">
                      <a16:colId xmlns:a16="http://schemas.microsoft.com/office/drawing/2014/main" val="3812792658"/>
                    </a:ext>
                  </a:extLst>
                </a:gridCol>
                <a:gridCol w="3394639">
                  <a:extLst>
                    <a:ext uri="{9D8B030D-6E8A-4147-A177-3AD203B41FA5}">
                      <a16:colId xmlns:a16="http://schemas.microsoft.com/office/drawing/2014/main" val="1661247836"/>
                    </a:ext>
                  </a:extLst>
                </a:gridCol>
              </a:tblGrid>
              <a:tr h="38167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Marketing Mix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70271"/>
                  </a:ext>
                </a:extLst>
              </a:tr>
              <a:tr h="6865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Produkt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Fokus auf Anwenderfreundlichkeit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59435"/>
                  </a:ext>
                </a:extLst>
              </a:tr>
              <a:tr h="99134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Preis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Niedrigpreispolitik: Produkt möglichst günstig anbieten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4120"/>
                  </a:ext>
                </a:extLst>
              </a:tr>
              <a:tr h="99134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Kommunikation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Werbungen unter anderen in Tageszeitungen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34350"/>
                  </a:ext>
                </a:extLst>
              </a:tr>
              <a:tr h="6865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Distribution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indirekte Distribution über Pflegeheime</a:t>
                      </a:r>
                      <a:endParaRPr lang="de-DE" sz="3000" b="0" i="0" u="none" strike="noStrike" dirty="0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20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34" y="942871"/>
            <a:ext cx="6561213" cy="587584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de-DE" dirty="0"/>
              <a:t>KNA Jahr 01 &amp; </a:t>
            </a:r>
            <a:r>
              <a:rPr lang="de-DE" dirty="0" err="1"/>
              <a:t>Entwicklungsungskosten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D4CEC5-099B-0B45-BAF1-56515C13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190" y="1654810"/>
            <a:ext cx="50673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Kosten/Nutzen Langzeitverlauf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1F4F78-18A2-2547-A466-5BF00598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787629"/>
            <a:ext cx="685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0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08_TF22318419" id="{F824B828-E2CE-4901-8300-A21413D619EE}" vid="{0AE0603A-3B4E-4EE1-83FB-F623A64C2BE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Breitbild</PresentationFormat>
  <Paragraphs>90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Aunt Eliza Wirtschaftsanalyse</vt:lpstr>
      <vt:lpstr>GLIEDERUNG</vt:lpstr>
      <vt:lpstr>USE Case</vt:lpstr>
      <vt:lpstr>Zielgruppenanalyse</vt:lpstr>
      <vt:lpstr>Zielgruppenanalyse</vt:lpstr>
      <vt:lpstr>Marketing Mix</vt:lpstr>
      <vt:lpstr>KNA Jahr 01 &amp; Entwicklungsungskosten</vt:lpstr>
      <vt:lpstr>Kosten/Nutzen Langzeitverlauf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Jannik Fischer</dc:creator>
  <cp:lastModifiedBy/>
  <cp:revision>1</cp:revision>
  <dcterms:created xsi:type="dcterms:W3CDTF">2020-07-02T17:02:16Z</dcterms:created>
  <dcterms:modified xsi:type="dcterms:W3CDTF">2020-07-02T18:01:21Z</dcterms:modified>
</cp:coreProperties>
</file>