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notesMasterIdLst>
    <p:notesMasterId r:id="rId16"/>
  </p:notesMasterIdLst>
  <p:handoutMasterIdLst>
    <p:handoutMasterId r:id="rId17"/>
  </p:handoutMasterIdLst>
  <p:sldIdLst>
    <p:sldId id="343" r:id="rId2"/>
    <p:sldId id="257" r:id="rId3"/>
    <p:sldId id="284" r:id="rId4"/>
    <p:sldId id="351" r:id="rId5"/>
    <p:sldId id="352" r:id="rId6"/>
    <p:sldId id="353" r:id="rId7"/>
    <p:sldId id="264" r:id="rId8"/>
    <p:sldId id="285" r:id="rId9"/>
    <p:sldId id="350" r:id="rId10"/>
    <p:sldId id="267" r:id="rId11"/>
    <p:sldId id="354" r:id="rId12"/>
    <p:sldId id="355" r:id="rId13"/>
    <p:sldId id="356" r:id="rId14"/>
    <p:sldId id="342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77039" autoAdjust="0"/>
  </p:normalViewPr>
  <p:slideViewPr>
    <p:cSldViewPr snapToGrid="0">
      <p:cViewPr varScale="1">
        <p:scale>
          <a:sx n="87" d="100"/>
          <a:sy n="87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282731-E9E8-42DB-848E-E1C0E15A3CBD}" type="datetime1">
              <a:rPr lang="de-DE" smtClean="0"/>
              <a:t>09.07.20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4FEAB-BC82-450E-A887-24531929057C}" type="datetime1">
              <a:rPr lang="de-DE" noProof="0" smtClean="0"/>
              <a:pPr/>
              <a:t>09.07.20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457200" lvl="0" indent="-342900">
              <a:buSzPts val="1800"/>
              <a:buChar char="-"/>
            </a:pPr>
            <a:r>
              <a:rPr lang="de-DE" dirty="0" err="1"/>
              <a:t>Tensorflow</a:t>
            </a:r>
            <a:r>
              <a:rPr lang="de-DE" dirty="0"/>
              <a:t> Modell -&gt; neuronales Netz</a:t>
            </a:r>
          </a:p>
          <a:p>
            <a:pPr marL="457200" lvl="0" indent="-317500">
              <a:buClr>
                <a:srgbClr val="666666"/>
              </a:buClr>
              <a:buSzPts val="1400"/>
              <a:buChar char="-"/>
            </a:pPr>
            <a:r>
              <a:rPr lang="de-DE" sz="1900" dirty="0">
                <a:solidFill>
                  <a:srgbClr val="666666"/>
                </a:solidFill>
              </a:rPr>
              <a:t>Datasets:</a:t>
            </a:r>
          </a:p>
          <a:p>
            <a:pPr marL="914400" lvl="1" indent="-317500">
              <a:buClr>
                <a:srgbClr val="666666"/>
              </a:buClr>
              <a:buSzPts val="1400"/>
              <a:buChar char="-"/>
            </a:pPr>
            <a:r>
              <a:rPr lang="de-DE" sz="1900" dirty="0">
                <a:solidFill>
                  <a:srgbClr val="666666"/>
                </a:solidFill>
              </a:rPr>
              <a:t>Ubuntu </a:t>
            </a:r>
            <a:r>
              <a:rPr lang="de-DE" sz="1900" dirty="0" err="1">
                <a:solidFill>
                  <a:srgbClr val="666666"/>
                </a:solidFill>
              </a:rPr>
              <a:t>Dialogue</a:t>
            </a:r>
            <a:r>
              <a:rPr lang="de-DE" sz="1900" dirty="0">
                <a:solidFill>
                  <a:srgbClr val="666666"/>
                </a:solidFill>
              </a:rPr>
              <a:t> Corpus v2.0</a:t>
            </a:r>
          </a:p>
          <a:p>
            <a:pPr marL="914400" lvl="1" indent="-342900">
              <a:buSzPts val="1800"/>
              <a:buChar char="-"/>
            </a:pPr>
            <a:r>
              <a:rPr lang="de-DE" dirty="0"/>
              <a:t>Cornell Movie--Dialogs Corpus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20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190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923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49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77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6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69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79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95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1" name="Rechteck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FFBD7-F44A-43A3-859B-40E3EA9245DE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3A8CD-8C9F-4F2E-9701-9EFF8FADBE90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57176-F095-4C3B-AD89-5F8A8C34BD45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TITELMASTERFORMATVORLAGE DURCH KLICKEN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AE4ECAB-8FCB-4DC9-B348-D1CF2B8EFFE7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1" name="Rechteck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0F8DA6-25D1-4F92-AF51-CF33AA09F3A8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3" name="Rechteck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AD866-A787-456F-9628-703DB9E7B4C3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6" name="Rechteck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CF55B7-CF3E-4C31-93FB-E93000A9D861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19D909-AEF0-4BA8-BA37-834C2668EAAB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38204-DFDC-4987-8582-EEF0029795D0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Namen hier einfügen</a:t>
            </a:r>
          </a:p>
        </p:txBody>
      </p:sp>
      <p:sp>
        <p:nvSpPr>
          <p:cNvPr id="25" name="Titelplatzhalt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TITELMASTERFORMATVORLAGE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AD3D84-E9FA-4139-83A9-91F1212A153F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A4F9E1-FBCD-4519-B3E6-2D9946C96944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geb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5676CA-FAB5-48ED-B141-E51499739A8E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5" name="Rechteck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6" name="Rechteck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de-DE" noProof="0" dirty="0"/>
              <a:t>Titel hier eingeben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de-DE" noProof="0" dirty="0"/>
              <a:t>Angebot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de-DE" sz="1600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61D57509-7CDE-4397-A513-E93BEFC2EC18}" type="datetime1">
              <a:rPr lang="de-DE" noProof="0" smtClean="0"/>
              <a:t>09.07.20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sz="6500" dirty="0"/>
              <a:t>Tante </a:t>
            </a:r>
            <a:r>
              <a:rPr lang="de-DE" sz="6500" dirty="0" err="1"/>
              <a:t>eliza</a:t>
            </a:r>
            <a:r>
              <a:rPr lang="de-DE" sz="6500" dirty="0"/>
              <a:t> -Endpräsentation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22.07.2020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4886854" cy="587584"/>
          </a:xfrm>
        </p:spPr>
        <p:txBody>
          <a:bodyPr rtlCol="0" anchor="ctr">
            <a:normAutofit/>
          </a:bodyPr>
          <a:lstStyle/>
          <a:p>
            <a:r>
              <a:rPr lang="de" dirty="0"/>
              <a:t>Backend - Deeplearning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5E9A8BB-E614-4244-874E-CF3CCC66D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29" y="1941183"/>
            <a:ext cx="5981171" cy="2975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862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271848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de-DE" dirty="0"/>
              <a:t>Bewertung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28F510-BEBD-6545-AF11-361036F6099B}"/>
              </a:ext>
            </a:extLst>
          </p:cNvPr>
          <p:cNvSpPr/>
          <p:nvPr/>
        </p:nvSpPr>
        <p:spPr>
          <a:xfrm>
            <a:off x="939385" y="1954942"/>
            <a:ext cx="10313229" cy="2948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de-DE" dirty="0"/>
              <a:t>Smalltalk und sinnvolle Antworten sind möglich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de-DE" dirty="0"/>
              <a:t>Modell erfüllt alle gewünschten Anforderungen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de-DE" dirty="0"/>
              <a:t>Problem: keine tiefgehende, zusammenhängende Gespräche möglich</a:t>
            </a:r>
          </a:p>
          <a:p>
            <a:pPr marL="457200" lvl="0" indent="-342900">
              <a:lnSpc>
                <a:spcPct val="150000"/>
              </a:lnSpc>
              <a:buSzPts val="1800"/>
              <a:buChar char="●"/>
            </a:pPr>
            <a:r>
              <a:rPr lang="de-DE" dirty="0"/>
              <a:t>Lösungsansätze:</a:t>
            </a:r>
          </a:p>
          <a:p>
            <a:pPr marL="914400" lvl="1" indent="-342900">
              <a:lnSpc>
                <a:spcPct val="150000"/>
              </a:lnSpc>
              <a:buSzPts val="1800"/>
              <a:buChar char="●"/>
            </a:pPr>
            <a:r>
              <a:rPr lang="de-DE" dirty="0"/>
              <a:t>Trainingsdaten verbessern</a:t>
            </a:r>
          </a:p>
          <a:p>
            <a:pPr marL="914400" lvl="1" indent="-342900">
              <a:lnSpc>
                <a:spcPct val="150000"/>
              </a:lnSpc>
              <a:buSzPts val="1800"/>
              <a:buChar char="●"/>
            </a:pPr>
            <a:r>
              <a:rPr lang="de-DE" dirty="0"/>
              <a:t>Ausführlichere Validierung der Hyperparameter</a:t>
            </a:r>
          </a:p>
          <a:p>
            <a:pPr marL="914400" lvl="1" indent="-342900">
              <a:lnSpc>
                <a:spcPct val="150000"/>
              </a:lnSpc>
              <a:buSzPts val="1800"/>
              <a:buChar char="●"/>
            </a:pPr>
            <a:r>
              <a:rPr lang="de-DE" dirty="0"/>
              <a:t>Erhöhung der Ressourcen</a:t>
            </a:r>
          </a:p>
        </p:txBody>
      </p:sp>
    </p:spTree>
    <p:extLst>
      <p:ext uri="{BB962C8B-B14F-4D97-AF65-F5344CB8AC3E}">
        <p14:creationId xmlns:p14="http://schemas.microsoft.com/office/powerpoint/2010/main" val="335389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C7018AD-3403-4994-BD70-A66A5C50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/>
              <a:t>Aunt Eliza</a:t>
            </a:r>
          </a:p>
        </p:txBody>
      </p:sp>
      <p:pic>
        <p:nvPicPr>
          <p:cNvPr id="7" name="Inhaltsplatzhalter 4" descr="Ein Bild, das Zeichnung, Spiegel enthält.&#10;&#10;Automatisch generierte Beschreibung">
            <a:extLst>
              <a:ext uri="{FF2B5EF4-FFF2-40B4-BE49-F238E27FC236}">
                <a16:creationId xmlns:a16="http://schemas.microsoft.com/office/drawing/2014/main" id="{619E2D1F-A92F-154D-9344-DA9F2EB7E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60" y="2087880"/>
            <a:ext cx="4571680" cy="3965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740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7;p15">
            <a:extLst>
              <a:ext uri="{FF2B5EF4-FFF2-40B4-BE49-F238E27FC236}">
                <a16:creationId xmlns:a16="http://schemas.microsoft.com/office/drawing/2014/main" id="{A28B3248-BE2A-4DEB-A988-27F36A6A8A68}"/>
              </a:ext>
            </a:extLst>
          </p:cNvPr>
          <p:cNvPicPr preferRelativeResize="0">
            <a:picLocks noGrp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5924550" y="1478966"/>
            <a:ext cx="5632450" cy="39009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890" y="2782625"/>
            <a:ext cx="4157296" cy="129275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 err="1"/>
              <a:t>Use</a:t>
            </a:r>
            <a:r>
              <a:rPr lang="de-DE" dirty="0"/>
              <a:t> Case</a:t>
            </a:r>
          </a:p>
          <a:p>
            <a:pPr rtl="0"/>
            <a:r>
              <a:rPr lang="de-DE" dirty="0" err="1"/>
              <a:t>Related</a:t>
            </a:r>
            <a:r>
              <a:rPr lang="de-DE" dirty="0"/>
              <a:t> Work</a:t>
            </a:r>
          </a:p>
          <a:p>
            <a:pPr rtl="0"/>
            <a:r>
              <a:rPr lang="de-DE" dirty="0"/>
              <a:t>Verwendete Technologie</a:t>
            </a:r>
          </a:p>
          <a:p>
            <a:pPr rtl="0"/>
            <a:r>
              <a:rPr lang="de-DE" dirty="0"/>
              <a:t>Ergebnisse</a:t>
            </a:r>
          </a:p>
          <a:p>
            <a:pPr rtl="0"/>
            <a:r>
              <a:rPr lang="de-DE" dirty="0"/>
              <a:t>Bewertung</a:t>
            </a:r>
          </a:p>
          <a:p>
            <a:pPr rtl="0"/>
            <a:r>
              <a:rPr lang="de-DE" dirty="0"/>
              <a:t>Schlusswort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4886854" cy="587584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USE </a:t>
            </a:r>
            <a:r>
              <a:rPr lang="de-DE" dirty="0" err="1"/>
              <a:t>CAse</a:t>
            </a:r>
            <a:endParaRPr lang="de-DE" dirty="0"/>
          </a:p>
        </p:txBody>
      </p:sp>
      <p:pic>
        <p:nvPicPr>
          <p:cNvPr id="5" name="Inhaltsplatzhalter 4" descr="Ein Bild, das Zeichnung, Spiegel enthält.&#10;&#10;Automatisch generierte Beschreibung">
            <a:extLst>
              <a:ext uri="{FF2B5EF4-FFF2-40B4-BE49-F238E27FC236}">
                <a16:creationId xmlns:a16="http://schemas.microsoft.com/office/drawing/2014/main" id="{DFC491BA-4955-1447-BBBC-451E199D49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5829" y="834667"/>
            <a:ext cx="5981171" cy="5188665"/>
          </a:xfrm>
          <a:noFill/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de-DE" dirty="0"/>
              <a:t>Wirtschaftsanalyse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70C42A-5D5F-2B4F-A07E-9E2F0483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2090311"/>
            <a:ext cx="6355080" cy="38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de-DE" dirty="0"/>
              <a:t>Marketing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AC61E74-AE8E-423B-AA0F-80A666FBA0D6}"/>
              </a:ext>
            </a:extLst>
          </p:cNvPr>
          <p:cNvSpPr/>
          <p:nvPr/>
        </p:nvSpPr>
        <p:spPr>
          <a:xfrm>
            <a:off x="939385" y="1856384"/>
            <a:ext cx="33966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de-DE" dirty="0"/>
              <a:t>Große temporäre Marktlücke</a:t>
            </a:r>
          </a:p>
          <a:p>
            <a:pPr marL="457200" lvl="0" indent="-342900">
              <a:buSzPts val="1800"/>
              <a:buChar char="●"/>
            </a:pPr>
            <a:r>
              <a:rPr lang="de-DE" dirty="0"/>
              <a:t>Viele Vorteile für Zielgruppe</a:t>
            </a:r>
          </a:p>
          <a:p>
            <a:pPr marL="457200" lvl="0" indent="-342900">
              <a:buSzPts val="1800"/>
              <a:buChar char="●"/>
            </a:pPr>
            <a:endParaRPr lang="de-DE" dirty="0"/>
          </a:p>
          <a:p>
            <a:pPr marL="457200" lvl="0" indent="-342900">
              <a:buSzPts val="1800"/>
              <a:buChar char="●"/>
            </a:pPr>
            <a:r>
              <a:rPr lang="de-DE" dirty="0"/>
              <a:t>Aber: Hemmschwelle im technischen Umfeld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9D7296D-2AE6-3A4D-A562-543D1D137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54018"/>
              </p:ext>
            </p:extLst>
          </p:nvPr>
        </p:nvGraphicFramePr>
        <p:xfrm>
          <a:off x="4468510" y="1856384"/>
          <a:ext cx="6687170" cy="3685843"/>
        </p:xfrm>
        <a:graphic>
          <a:graphicData uri="http://schemas.openxmlformats.org/drawingml/2006/table">
            <a:tbl>
              <a:tblPr firstRow="1" firstCol="1" bandRow="1"/>
              <a:tblGrid>
                <a:gridCol w="3292531">
                  <a:extLst>
                    <a:ext uri="{9D8B030D-6E8A-4147-A177-3AD203B41FA5}">
                      <a16:colId xmlns:a16="http://schemas.microsoft.com/office/drawing/2014/main" val="3812792658"/>
                    </a:ext>
                  </a:extLst>
                </a:gridCol>
                <a:gridCol w="3394639">
                  <a:extLst>
                    <a:ext uri="{9D8B030D-6E8A-4147-A177-3AD203B41FA5}">
                      <a16:colId xmlns:a16="http://schemas.microsoft.com/office/drawing/2014/main" val="1661247836"/>
                    </a:ext>
                  </a:extLst>
                </a:gridCol>
              </a:tblGrid>
              <a:tr h="33013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Marketing Mix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170271"/>
                  </a:ext>
                </a:extLst>
              </a:tr>
              <a:tr h="68651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Produkt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Fokus auf Anwenderfreundlichkeit</a:t>
                      </a:r>
                      <a:endParaRPr lang="de-DE" sz="3000" b="0" i="0" u="none" strike="noStrike" dirty="0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59435"/>
                  </a:ext>
                </a:extLst>
              </a:tr>
              <a:tr h="99134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Preis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Niedrigpreispolitik: Produkt möglichst günstig anbieten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74120"/>
                  </a:ext>
                </a:extLst>
              </a:tr>
              <a:tr h="991343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Kommunikation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Werbungen unter anderen in Tageszeitungen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234350"/>
                  </a:ext>
                </a:extLst>
              </a:tr>
              <a:tr h="68651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Distribution</a:t>
                      </a:r>
                      <a:endParaRPr lang="de-DE" sz="3000" b="0" i="0" u="none" strike="noStrike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indirekte Distribution über Pflegeheime</a:t>
                      </a:r>
                      <a:endParaRPr lang="de-DE" sz="3000" b="0" i="0" u="none" strike="noStrike" dirty="0">
                        <a:effectLst/>
                        <a:latin typeface="+mn-lt"/>
                      </a:endParaRPr>
                    </a:p>
                  </a:txBody>
                  <a:tcPr marL="114312" marR="114312" marT="158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20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72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pic>
        <p:nvPicPr>
          <p:cNvPr id="3" name="Grafik 2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46003619-37F1-CB4B-9974-10A17EA2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72" y="2164080"/>
            <a:ext cx="8162656" cy="327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8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5D873E0-6455-4583-A4C1-5D93E4AE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3666706" cy="587584"/>
          </a:xfrm>
        </p:spPr>
        <p:txBody>
          <a:bodyPr anchor="ctr">
            <a:normAutofit/>
          </a:bodyPr>
          <a:lstStyle/>
          <a:p>
            <a:r>
              <a:rPr lang="de-DE" dirty="0"/>
              <a:t>Systemarchitektur</a:t>
            </a:r>
          </a:p>
        </p:txBody>
      </p:sp>
      <p:pic>
        <p:nvPicPr>
          <p:cNvPr id="10" name="Google Shape;79;p17">
            <a:extLst>
              <a:ext uri="{FF2B5EF4-FFF2-40B4-BE49-F238E27FC236}">
                <a16:creationId xmlns:a16="http://schemas.microsoft.com/office/drawing/2014/main" id="{D2C177D7-3D24-45C4-A102-300BA3C37A8D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45479" y="655608"/>
            <a:ext cx="7111521" cy="5555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02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de-DE" dirty="0"/>
              <a:t>Frontend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AC61E74-AE8E-423B-AA0F-80A666FBA0D6}"/>
              </a:ext>
            </a:extLst>
          </p:cNvPr>
          <p:cNvSpPr/>
          <p:nvPr/>
        </p:nvSpPr>
        <p:spPr>
          <a:xfrm>
            <a:off x="939385" y="1856384"/>
            <a:ext cx="10313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de-DE" dirty="0"/>
              <a:t>Basierend auf </a:t>
            </a:r>
            <a:r>
              <a:rPr lang="de-DE" dirty="0" err="1"/>
              <a:t>React</a:t>
            </a:r>
            <a:endParaRPr lang="de-DE" dirty="0"/>
          </a:p>
          <a:p>
            <a:pPr marL="457200" lvl="0" indent="-342900">
              <a:buSzPts val="1800"/>
              <a:buChar char="●"/>
            </a:pPr>
            <a:r>
              <a:rPr lang="de-DE" dirty="0"/>
              <a:t>Einfach gehalten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69AD61-B9A6-2446-89A7-05809AEB6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03" y="3436686"/>
            <a:ext cx="8697994" cy="9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94;p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2D9F2AC7-A889-467F-BAFE-AE2A901109E7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77939" y="2108201"/>
            <a:ext cx="9897082" cy="37608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5D873E0-6455-4583-A4C1-5D93E4AE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r>
              <a:rPr lang="de-DE"/>
              <a:t>Backend - Sprachverarbeitung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362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08_TF22318419" id="{F824B828-E2CE-4901-8300-A21413D619EE}" vid="{0AE0603A-3B4E-4EE1-83FB-F623A64C2BE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Macintosh PowerPoint</Application>
  <PresentationFormat>Breitbild</PresentationFormat>
  <Paragraphs>63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RetrospectVTI</vt:lpstr>
      <vt:lpstr>Tante eliza -Endpräsentation</vt:lpstr>
      <vt:lpstr>GLIEDERUNG</vt:lpstr>
      <vt:lpstr>USE CAse</vt:lpstr>
      <vt:lpstr>Wirtschaftsanalyse</vt:lpstr>
      <vt:lpstr>Marketing</vt:lpstr>
      <vt:lpstr>Related Work</vt:lpstr>
      <vt:lpstr>Systemarchitektur</vt:lpstr>
      <vt:lpstr>Frontend</vt:lpstr>
      <vt:lpstr>Backend - Sprachverarbeitung</vt:lpstr>
      <vt:lpstr>Backend - Deeplearning</vt:lpstr>
      <vt:lpstr>Ergebnisse</vt:lpstr>
      <vt:lpstr>Bewertung</vt:lpstr>
      <vt:lpstr>Aunt Eliza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Jannik Fischer</dc:creator>
  <cp:lastModifiedBy/>
  <cp:revision>1</cp:revision>
  <dcterms:created xsi:type="dcterms:W3CDTF">2020-07-09T11:49:12Z</dcterms:created>
  <dcterms:modified xsi:type="dcterms:W3CDTF">2020-07-09T12:07:41Z</dcterms:modified>
</cp:coreProperties>
</file>