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61" r:id="rId2"/>
    <p:sldId id="47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CAAE5-C6C1-4E44-8CD1-1DAA610B9FF4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2CEB7-618D-4F06-AEC9-6CBE12DAD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5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3605676B-2D0E-094E-835C-3C3AD6A164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1D54AC17-51E0-964D-82D3-2BD218771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zh-CN" altLang="en-US" dirty="0"/>
              <a:t>时间配比：重要紧急</a:t>
            </a:r>
            <a:r>
              <a:rPr lang="en-US" altLang="zh-CN" dirty="0"/>
              <a:t>20—30</a:t>
            </a:r>
            <a:r>
              <a:rPr lang="zh-CN" altLang="en-US" dirty="0"/>
              <a:t>，重要不紧急</a:t>
            </a:r>
            <a:r>
              <a:rPr lang="en-US" altLang="zh-CN" dirty="0"/>
              <a:t>50%</a:t>
            </a:r>
            <a:r>
              <a:rPr lang="zh-CN" altLang="en-US" dirty="0"/>
              <a:t>以上，紧急不重要</a:t>
            </a:r>
            <a:r>
              <a:rPr lang="en-US" altLang="zh-CN" dirty="0"/>
              <a:t>10-20%</a:t>
            </a:r>
            <a:r>
              <a:rPr lang="zh-CN" altLang="en-US" dirty="0"/>
              <a:t>，不重要不紧急</a:t>
            </a:r>
            <a:r>
              <a:rPr lang="en-US" altLang="zh-CN" dirty="0"/>
              <a:t>&lt;10%</a:t>
            </a:r>
          </a:p>
          <a:p>
            <a:r>
              <a:rPr lang="zh-CN" altLang="en-US" dirty="0"/>
              <a:t>避免以下三种情况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、重要且紧急过多：救火队员</a:t>
            </a:r>
            <a:r>
              <a:rPr lang="en-US" altLang="zh-CN" dirty="0"/>
              <a:t>-</a:t>
            </a:r>
            <a:r>
              <a:rPr lang="zh-CN" altLang="en-US" dirty="0"/>
              <a:t>心态爆炸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、紧急且不重要过多：板凳替补</a:t>
            </a:r>
            <a:r>
              <a:rPr lang="en-US" altLang="zh-CN" dirty="0"/>
              <a:t>-</a:t>
            </a:r>
            <a:r>
              <a:rPr lang="zh-CN" altLang="en-US" dirty="0"/>
              <a:t>体验糟糕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、不紧急且不重要过多：摸鱼大师</a:t>
            </a:r>
            <a:r>
              <a:rPr lang="en-US" altLang="zh-CN" dirty="0"/>
              <a:t>-</a:t>
            </a:r>
            <a:r>
              <a:rPr lang="zh-CN" altLang="en-US" dirty="0"/>
              <a:t>被干掉</a:t>
            </a:r>
            <a:endParaRPr lang="en-US" altLang="zh-CN" dirty="0"/>
          </a:p>
          <a:p>
            <a:r>
              <a:rPr lang="zh-CN" altLang="en-US" dirty="0"/>
              <a:t>注意：什么是紧急？</a:t>
            </a:r>
            <a:endParaRPr lang="en-US" altLang="zh-CN" dirty="0"/>
          </a:p>
          <a:p>
            <a:r>
              <a:rPr lang="zh-CN" altLang="en-US" dirty="0"/>
              <a:t>提问：说出一个你今天的工作，说明他的紧急性和重要性</a:t>
            </a: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6EFF3C01-7C9D-0340-B95B-301E408DEF2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AE35A3C-5C8C-6A43-B251-6308C7A8DC8B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algn="r" eaLnBrk="1" hangingPunct="1"/>
              <a:t>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79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AF82E-18CB-4CEE-84E5-6CA6C8F9E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135D9E-377D-437C-A7AF-28B8CD39C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33EA2-2CBF-4E22-AFB3-59607A36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B793-441C-4661-B333-66C4019BE493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11465-AF46-4F30-86C5-6530AD70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979D5-83BD-4F9D-B4D9-214849C1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51D-42DB-4FE3-8B3B-0E226C21A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67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D70B7-80F3-4A7D-AF3B-A5EC0F18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35D54D-35FD-4406-87A6-F942EFC1C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E06C6-B42B-45ED-9F53-3F06CAE7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B793-441C-4661-B333-66C4019BE493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83832-500E-4AF3-A95E-79455530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7CDD2-E66F-4939-8579-50D9AE2F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51D-42DB-4FE3-8B3B-0E226C21A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7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BF89A3-D3F0-43B1-B8F5-FA116BCF9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80486E-E445-4F59-BDDE-F954B2EB1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4E0CA-FCFC-4EC8-90E3-012572CC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B793-441C-4661-B333-66C4019BE493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54CF4-4DA7-42B7-89A2-692A7166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3F7BE-6959-43B5-8563-896F1FE7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51D-42DB-4FE3-8B3B-0E226C21A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1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9C57C-2716-4322-9EDD-AC1F8024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1673C-DDA8-4541-9CC5-221301F4B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B8AB-8363-43AD-B62A-E01809EC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B793-441C-4661-B333-66C4019BE493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B96D7-AC5B-4104-B3C8-DD24D226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0878B-700E-467D-9BDB-5F4A3F0C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51D-42DB-4FE3-8B3B-0E226C21A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24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6C16E-7E88-4E16-9AFD-10B08AEB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21D5C-B948-4502-B347-00D93C8F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07E7F-123F-402E-925D-10B29F58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B793-441C-4661-B333-66C4019BE493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37DEC-7680-4F07-BAF0-2A3B2325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7454B-5E07-41AE-A6F1-2EC78B4C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51D-42DB-4FE3-8B3B-0E226C21A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8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A8A57-53EA-467E-935E-20216F17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4568F-FB39-4EC2-9E24-3E2419777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18EA9E-D20F-446E-99A6-B80D76C90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CADF2-1A6E-4CA0-83F8-E515C4C2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B793-441C-4661-B333-66C4019BE493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356C5-9D2E-4C03-96C1-1F5CA6A7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CE0A9-F902-47F3-BB11-F852BD52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51D-42DB-4FE3-8B3B-0E226C21A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9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CE469-E07E-4B5F-9E00-C9FF9D1B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511197-5F80-4236-B777-5A38E8251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7956D-3223-4046-B7D9-9ACD0447E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E11A58-2DCC-40AF-9BB9-FB5116261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951E57-8541-4CE7-838F-FFA596976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F60801-8351-4C80-A173-C39B9F65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B793-441C-4661-B333-66C4019BE493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A47706-9E06-4E91-88D5-F5AD7AAD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042B2A-057B-43CC-8400-B4ED5314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51D-42DB-4FE3-8B3B-0E226C21A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0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DB0F8-907B-4DC1-B10F-CA169F20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D72B21-596D-4E94-B412-C56D809C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B793-441C-4661-B333-66C4019BE493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04CA95-9426-488D-AA79-A445624E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AC55E5-829A-48BC-A5EC-1C762B58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51D-42DB-4FE3-8B3B-0E226C21A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00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97AADB-7539-41D5-84A6-B3581B01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B793-441C-4661-B333-66C4019BE493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0AA396-4A5E-4437-B21A-58A8035E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AC8BFA-4A10-4071-A0AA-0DF3049A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51D-42DB-4FE3-8B3B-0E226C21A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7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1DCC5-59A3-4AC6-8F27-32DE8D9E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E268C-9493-4071-954F-E30474D8A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55C087-D403-4C0F-B655-030E9D1BB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6B49-D0CD-4DD4-9163-AAA3A6A7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B793-441C-4661-B333-66C4019BE493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C99F3F-36BF-446F-ABC7-8EB1F086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51C60-0E08-4B70-8411-3BB136E0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51D-42DB-4FE3-8B3B-0E226C21A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04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B0734-12AE-4223-A484-D2C41763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F05BE8-40B6-4662-8EE1-CEF0CE5E7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F7CCF-5A69-48BA-B8E7-568247C5E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46E99-56D8-446D-8022-2BF91D66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B793-441C-4661-B333-66C4019BE493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FEFDC7-4F05-4BDA-98D7-43AD1FC1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71210-78ED-4B02-BF6F-F24130D0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51D-42DB-4FE3-8B3B-0E226C21A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80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3C647E-4C16-4F25-8988-1E105395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EBB41-E090-4CF2-A0E8-B8FA10AE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BD3DA-C1C5-422A-8834-D5D81A1AF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B793-441C-4661-B333-66C4019BE493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AA1CC-EE2C-4905-B795-B8D75E8F2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42DE4-A5A3-4059-8648-1E85E2A68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251D-42DB-4FE3-8B3B-0E226C21A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99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稻壳儿小白白(http://dwz.cn/Wu2UP)">
            <a:extLst>
              <a:ext uri="{FF2B5EF4-FFF2-40B4-BE49-F238E27FC236}">
                <a16:creationId xmlns:a16="http://schemas.microsoft.com/office/drawing/2014/main" id="{DBAEFF94-D0B0-044B-AA1D-7365CE3055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3525" y="3571875"/>
            <a:ext cx="9166225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2291" name="稻壳儿小白白(http://dwz.cn/Wu2UP)">
            <a:extLst>
              <a:ext uri="{FF2B5EF4-FFF2-40B4-BE49-F238E27FC236}">
                <a16:creationId xmlns:a16="http://schemas.microsoft.com/office/drawing/2014/main" id="{E0BC8FE0-1143-CD4F-93C9-2686C3B21E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2163" y="974724"/>
            <a:ext cx="0" cy="4746626"/>
          </a:xfrm>
          <a:prstGeom prst="line">
            <a:avLst/>
          </a:prstGeom>
          <a:noFill/>
          <a:ln w="12700" cmpd="sng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2292" name="稻壳儿小白白(http://dwz.cn/Wu2UP)">
            <a:extLst>
              <a:ext uri="{FF2B5EF4-FFF2-40B4-BE49-F238E27FC236}">
                <a16:creationId xmlns:a16="http://schemas.microsoft.com/office/drawing/2014/main" id="{A332CE6A-CBC4-174B-A1B4-787AE609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2041525"/>
            <a:ext cx="914400" cy="9144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2293" name="稻壳儿小白白(http://dwz.cn/Wu2UP)">
            <a:extLst>
              <a:ext uri="{FF2B5EF4-FFF2-40B4-BE49-F238E27FC236}">
                <a16:creationId xmlns:a16="http://schemas.microsoft.com/office/drawing/2014/main" id="{DFEA7A1F-81BC-AC4E-8C54-CEA1203DF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2001838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2294" name="稻壳儿小白白(http://dwz.cn/Wu2UP)">
            <a:extLst>
              <a:ext uri="{FF2B5EF4-FFF2-40B4-BE49-F238E27FC236}">
                <a16:creationId xmlns:a16="http://schemas.microsoft.com/office/drawing/2014/main" id="{558986AE-8D67-0840-99B5-890562D77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4316413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2295" name="稻壳儿小白白(http://dwz.cn/Wu2UP)">
            <a:extLst>
              <a:ext uri="{FF2B5EF4-FFF2-40B4-BE49-F238E27FC236}">
                <a16:creationId xmlns:a16="http://schemas.microsoft.com/office/drawing/2014/main" id="{38CBB711-5566-5943-92E7-F68F9FF71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4276725"/>
            <a:ext cx="914400" cy="9144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2296" name="稻壳儿小白白(http://dwz.cn/Wu2UP)">
            <a:extLst>
              <a:ext uri="{FF2B5EF4-FFF2-40B4-BE49-F238E27FC236}">
                <a16:creationId xmlns:a16="http://schemas.microsoft.com/office/drawing/2014/main" id="{5CAE4D77-A936-A942-9871-202F9DE7E6D2}"/>
              </a:ext>
            </a:extLst>
          </p:cNvPr>
          <p:cNvSpPr>
            <a:spLocks/>
          </p:cNvSpPr>
          <p:nvPr/>
        </p:nvSpPr>
        <p:spPr bwMode="auto">
          <a:xfrm>
            <a:off x="1778000" y="4627563"/>
            <a:ext cx="347663" cy="349250"/>
          </a:xfrm>
          <a:custGeom>
            <a:avLst/>
            <a:gdLst>
              <a:gd name="T0" fmla="*/ 96 w 288"/>
              <a:gd name="T1" fmla="*/ 0 h 288"/>
              <a:gd name="T2" fmla="*/ 144 w 288"/>
              <a:gd name="T3" fmla="*/ 40 h 288"/>
              <a:gd name="T4" fmla="*/ 192 w 288"/>
              <a:gd name="T5" fmla="*/ 0 h 288"/>
              <a:gd name="T6" fmla="*/ 288 w 288"/>
              <a:gd name="T7" fmla="*/ 36 h 288"/>
              <a:gd name="T8" fmla="*/ 288 w 288"/>
              <a:gd name="T9" fmla="*/ 108 h 288"/>
              <a:gd name="T10" fmla="*/ 224 w 288"/>
              <a:gd name="T11" fmla="*/ 90 h 288"/>
              <a:gd name="T12" fmla="*/ 224 w 288"/>
              <a:gd name="T13" fmla="*/ 288 h 288"/>
              <a:gd name="T14" fmla="*/ 64 w 288"/>
              <a:gd name="T15" fmla="*/ 288 h 288"/>
              <a:gd name="T16" fmla="*/ 64 w 288"/>
              <a:gd name="T17" fmla="*/ 90 h 288"/>
              <a:gd name="T18" fmla="*/ 0 w 288"/>
              <a:gd name="T19" fmla="*/ 108 h 288"/>
              <a:gd name="T20" fmla="*/ 0 w 288"/>
              <a:gd name="T21" fmla="*/ 36 h 288"/>
              <a:gd name="T22" fmla="*/ 96 w 288"/>
              <a:gd name="T23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8" h="288">
                <a:moveTo>
                  <a:pt x="96" y="0"/>
                </a:moveTo>
                <a:cubicBezTo>
                  <a:pt x="96" y="0"/>
                  <a:pt x="109" y="40"/>
                  <a:pt x="144" y="40"/>
                </a:cubicBezTo>
                <a:cubicBezTo>
                  <a:pt x="179" y="40"/>
                  <a:pt x="192" y="0"/>
                  <a:pt x="192" y="0"/>
                </a:cubicBezTo>
                <a:cubicBezTo>
                  <a:pt x="288" y="36"/>
                  <a:pt x="288" y="36"/>
                  <a:pt x="288" y="36"/>
                </a:cubicBezTo>
                <a:cubicBezTo>
                  <a:pt x="288" y="108"/>
                  <a:pt x="288" y="108"/>
                  <a:pt x="288" y="108"/>
                </a:cubicBezTo>
                <a:cubicBezTo>
                  <a:pt x="224" y="90"/>
                  <a:pt x="224" y="90"/>
                  <a:pt x="224" y="90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90"/>
                  <a:pt x="64" y="90"/>
                  <a:pt x="64" y="9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36"/>
                  <a:pt x="0" y="36"/>
                  <a:pt x="0" y="36"/>
                </a:cubicBezTo>
                <a:lnTo>
                  <a:pt x="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稻壳儿小白白(http://dwz.cn/Wu2UP)">
            <a:extLst>
              <a:ext uri="{FF2B5EF4-FFF2-40B4-BE49-F238E27FC236}">
                <a16:creationId xmlns:a16="http://schemas.microsoft.com/office/drawing/2014/main" id="{0432CC70-7D88-3142-82AC-E4757BBB7502}"/>
              </a:ext>
            </a:extLst>
          </p:cNvPr>
          <p:cNvSpPr>
            <a:spLocks noEditPoints="1"/>
          </p:cNvSpPr>
          <p:nvPr/>
        </p:nvSpPr>
        <p:spPr bwMode="auto">
          <a:xfrm>
            <a:off x="6545263" y="2286000"/>
            <a:ext cx="365125" cy="341313"/>
          </a:xfrm>
          <a:custGeom>
            <a:avLst/>
            <a:gdLst>
              <a:gd name="T0" fmla="*/ 266 w 301"/>
              <a:gd name="T1" fmla="*/ 192 h 282"/>
              <a:gd name="T2" fmla="*/ 234 w 301"/>
              <a:gd name="T3" fmla="*/ 69 h 282"/>
              <a:gd name="T4" fmla="*/ 81 w 301"/>
              <a:gd name="T5" fmla="*/ 36 h 282"/>
              <a:gd name="T6" fmla="*/ 32 w 301"/>
              <a:gd name="T7" fmla="*/ 3 h 282"/>
              <a:gd name="T8" fmla="*/ 12 w 301"/>
              <a:gd name="T9" fmla="*/ 13 h 282"/>
              <a:gd name="T10" fmla="*/ 61 w 301"/>
              <a:gd name="T11" fmla="*/ 57 h 282"/>
              <a:gd name="T12" fmla="*/ 132 w 301"/>
              <a:gd name="T13" fmla="*/ 249 h 282"/>
              <a:gd name="T14" fmla="*/ 301 w 301"/>
              <a:gd name="T15" fmla="*/ 260 h 282"/>
              <a:gd name="T16" fmla="*/ 266 w 301"/>
              <a:gd name="T17" fmla="*/ 192 h 282"/>
              <a:gd name="T18" fmla="*/ 242 w 301"/>
              <a:gd name="T19" fmla="*/ 232 h 282"/>
              <a:gd name="T20" fmla="*/ 240 w 301"/>
              <a:gd name="T21" fmla="*/ 233 h 282"/>
              <a:gd name="T22" fmla="*/ 238 w 301"/>
              <a:gd name="T23" fmla="*/ 232 h 282"/>
              <a:gd name="T24" fmla="*/ 159 w 301"/>
              <a:gd name="T25" fmla="*/ 138 h 282"/>
              <a:gd name="T26" fmla="*/ 106 w 301"/>
              <a:gd name="T27" fmla="*/ 75 h 282"/>
              <a:gd name="T28" fmla="*/ 106 w 301"/>
              <a:gd name="T29" fmla="*/ 71 h 282"/>
              <a:gd name="T30" fmla="*/ 109 w 301"/>
              <a:gd name="T31" fmla="*/ 71 h 282"/>
              <a:gd name="T32" fmla="*/ 178 w 301"/>
              <a:gd name="T33" fmla="*/ 122 h 282"/>
              <a:gd name="T34" fmla="*/ 243 w 301"/>
              <a:gd name="T35" fmla="*/ 229 h 282"/>
              <a:gd name="T36" fmla="*/ 242 w 301"/>
              <a:gd name="T37" fmla="*/ 232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稻壳儿小白白(http://dwz.cn/Wu2UP)">
            <a:extLst>
              <a:ext uri="{FF2B5EF4-FFF2-40B4-BE49-F238E27FC236}">
                <a16:creationId xmlns:a16="http://schemas.microsoft.com/office/drawing/2014/main" id="{29805639-B324-1947-9C93-BC6CA4FF51BA}"/>
              </a:ext>
            </a:extLst>
          </p:cNvPr>
          <p:cNvSpPr>
            <a:spLocks noEditPoints="1"/>
          </p:cNvSpPr>
          <p:nvPr/>
        </p:nvSpPr>
        <p:spPr bwMode="auto">
          <a:xfrm>
            <a:off x="6596063" y="4541838"/>
            <a:ext cx="327025" cy="349250"/>
          </a:xfrm>
          <a:custGeom>
            <a:avLst/>
            <a:gdLst>
              <a:gd name="T0" fmla="*/ 251 w 269"/>
              <a:gd name="T1" fmla="*/ 192 h 288"/>
              <a:gd name="T2" fmla="*/ 234 w 269"/>
              <a:gd name="T3" fmla="*/ 209 h 288"/>
              <a:gd name="T4" fmla="*/ 234 w 269"/>
              <a:gd name="T5" fmla="*/ 211 h 288"/>
              <a:gd name="T6" fmla="*/ 201 w 269"/>
              <a:gd name="T7" fmla="*/ 233 h 288"/>
              <a:gd name="T8" fmla="*/ 160 w 269"/>
              <a:gd name="T9" fmla="*/ 240 h 288"/>
              <a:gd name="T10" fmla="*/ 148 w 269"/>
              <a:gd name="T11" fmla="*/ 187 h 288"/>
              <a:gd name="T12" fmla="*/ 146 w 269"/>
              <a:gd name="T13" fmla="*/ 121 h 288"/>
              <a:gd name="T14" fmla="*/ 193 w 269"/>
              <a:gd name="T15" fmla="*/ 121 h 288"/>
              <a:gd name="T16" fmla="*/ 211 w 269"/>
              <a:gd name="T17" fmla="*/ 117 h 288"/>
              <a:gd name="T18" fmla="*/ 222 w 269"/>
              <a:gd name="T19" fmla="*/ 123 h 288"/>
              <a:gd name="T20" fmla="*/ 236 w 269"/>
              <a:gd name="T21" fmla="*/ 109 h 288"/>
              <a:gd name="T22" fmla="*/ 222 w 269"/>
              <a:gd name="T23" fmla="*/ 95 h 288"/>
              <a:gd name="T24" fmla="*/ 210 w 269"/>
              <a:gd name="T25" fmla="*/ 101 h 288"/>
              <a:gd name="T26" fmla="*/ 145 w 269"/>
              <a:gd name="T27" fmla="*/ 101 h 288"/>
              <a:gd name="T28" fmla="*/ 144 w 269"/>
              <a:gd name="T29" fmla="*/ 68 h 288"/>
              <a:gd name="T30" fmla="*/ 169 w 269"/>
              <a:gd name="T31" fmla="*/ 35 h 288"/>
              <a:gd name="T32" fmla="*/ 134 w 269"/>
              <a:gd name="T33" fmla="*/ 0 h 288"/>
              <a:gd name="T34" fmla="*/ 99 w 269"/>
              <a:gd name="T35" fmla="*/ 35 h 288"/>
              <a:gd name="T36" fmla="*/ 124 w 269"/>
              <a:gd name="T37" fmla="*/ 68 h 288"/>
              <a:gd name="T38" fmla="*/ 123 w 269"/>
              <a:gd name="T39" fmla="*/ 101 h 288"/>
              <a:gd name="T40" fmla="*/ 58 w 269"/>
              <a:gd name="T41" fmla="*/ 101 h 288"/>
              <a:gd name="T42" fmla="*/ 46 w 269"/>
              <a:gd name="T43" fmla="*/ 95 h 288"/>
              <a:gd name="T44" fmla="*/ 32 w 269"/>
              <a:gd name="T45" fmla="*/ 109 h 288"/>
              <a:gd name="T46" fmla="*/ 46 w 269"/>
              <a:gd name="T47" fmla="*/ 123 h 288"/>
              <a:gd name="T48" fmla="*/ 57 w 269"/>
              <a:gd name="T49" fmla="*/ 117 h 288"/>
              <a:gd name="T50" fmla="*/ 76 w 269"/>
              <a:gd name="T51" fmla="*/ 121 h 288"/>
              <a:gd name="T52" fmla="*/ 122 w 269"/>
              <a:gd name="T53" fmla="*/ 121 h 288"/>
              <a:gd name="T54" fmla="*/ 120 w 269"/>
              <a:gd name="T55" fmla="*/ 187 h 288"/>
              <a:gd name="T56" fmla="*/ 109 w 269"/>
              <a:gd name="T57" fmla="*/ 239 h 288"/>
              <a:gd name="T58" fmla="*/ 59 w 269"/>
              <a:gd name="T59" fmla="*/ 227 h 288"/>
              <a:gd name="T60" fmla="*/ 34 w 269"/>
              <a:gd name="T61" fmla="*/ 212 h 288"/>
              <a:gd name="T62" fmla="*/ 35 w 269"/>
              <a:gd name="T63" fmla="*/ 209 h 288"/>
              <a:gd name="T64" fmla="*/ 17 w 269"/>
              <a:gd name="T65" fmla="*/ 192 h 288"/>
              <a:gd name="T66" fmla="*/ 0 w 269"/>
              <a:gd name="T67" fmla="*/ 209 h 288"/>
              <a:gd name="T68" fmla="*/ 17 w 269"/>
              <a:gd name="T69" fmla="*/ 227 h 288"/>
              <a:gd name="T70" fmla="*/ 21 w 269"/>
              <a:gd name="T71" fmla="*/ 226 h 288"/>
              <a:gd name="T72" fmla="*/ 48 w 269"/>
              <a:gd name="T73" fmla="*/ 247 h 288"/>
              <a:gd name="T74" fmla="*/ 102 w 269"/>
              <a:gd name="T75" fmla="*/ 273 h 288"/>
              <a:gd name="T76" fmla="*/ 135 w 269"/>
              <a:gd name="T77" fmla="*/ 288 h 288"/>
              <a:gd name="T78" fmla="*/ 166 w 269"/>
              <a:gd name="T79" fmla="*/ 273 h 288"/>
              <a:gd name="T80" fmla="*/ 220 w 269"/>
              <a:gd name="T81" fmla="*/ 247 h 288"/>
              <a:gd name="T82" fmla="*/ 247 w 269"/>
              <a:gd name="T83" fmla="*/ 226 h 288"/>
              <a:gd name="T84" fmla="*/ 251 w 269"/>
              <a:gd name="T85" fmla="*/ 227 h 288"/>
              <a:gd name="T86" fmla="*/ 269 w 269"/>
              <a:gd name="T87" fmla="*/ 209 h 288"/>
              <a:gd name="T88" fmla="*/ 251 w 269"/>
              <a:gd name="T89" fmla="*/ 192 h 288"/>
              <a:gd name="T90" fmla="*/ 115 w 269"/>
              <a:gd name="T91" fmla="*/ 35 h 288"/>
              <a:gd name="T92" fmla="*/ 134 w 269"/>
              <a:gd name="T93" fmla="*/ 16 h 288"/>
              <a:gd name="T94" fmla="*/ 152 w 269"/>
              <a:gd name="T95" fmla="*/ 35 h 288"/>
              <a:gd name="T96" fmla="*/ 134 w 269"/>
              <a:gd name="T97" fmla="*/ 53 h 288"/>
              <a:gd name="T98" fmla="*/ 115 w 269"/>
              <a:gd name="T99" fmla="*/ 35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9" h="288">
                <a:moveTo>
                  <a:pt x="251" y="192"/>
                </a:moveTo>
                <a:cubicBezTo>
                  <a:pt x="241" y="192"/>
                  <a:pt x="234" y="200"/>
                  <a:pt x="234" y="209"/>
                </a:cubicBezTo>
                <a:cubicBezTo>
                  <a:pt x="234" y="210"/>
                  <a:pt x="234" y="211"/>
                  <a:pt x="234" y="211"/>
                </a:cubicBezTo>
                <a:cubicBezTo>
                  <a:pt x="226" y="217"/>
                  <a:pt x="215" y="224"/>
                  <a:pt x="201" y="233"/>
                </a:cubicBezTo>
                <a:cubicBezTo>
                  <a:pt x="189" y="240"/>
                  <a:pt x="174" y="241"/>
                  <a:pt x="160" y="240"/>
                </a:cubicBezTo>
                <a:cubicBezTo>
                  <a:pt x="148" y="187"/>
                  <a:pt x="148" y="187"/>
                  <a:pt x="148" y="187"/>
                </a:cubicBezTo>
                <a:cubicBezTo>
                  <a:pt x="148" y="187"/>
                  <a:pt x="147" y="153"/>
                  <a:pt x="146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211" y="117"/>
                  <a:pt x="211" y="117"/>
                  <a:pt x="211" y="117"/>
                </a:cubicBezTo>
                <a:cubicBezTo>
                  <a:pt x="213" y="120"/>
                  <a:pt x="217" y="123"/>
                  <a:pt x="222" y="123"/>
                </a:cubicBezTo>
                <a:cubicBezTo>
                  <a:pt x="230" y="123"/>
                  <a:pt x="236" y="116"/>
                  <a:pt x="236" y="109"/>
                </a:cubicBezTo>
                <a:cubicBezTo>
                  <a:pt x="236" y="101"/>
                  <a:pt x="230" y="95"/>
                  <a:pt x="222" y="95"/>
                </a:cubicBezTo>
                <a:cubicBezTo>
                  <a:pt x="217" y="95"/>
                  <a:pt x="213" y="97"/>
                  <a:pt x="210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87"/>
                  <a:pt x="144" y="75"/>
                  <a:pt x="144" y="68"/>
                </a:cubicBezTo>
                <a:cubicBezTo>
                  <a:pt x="158" y="63"/>
                  <a:pt x="169" y="50"/>
                  <a:pt x="169" y="35"/>
                </a:cubicBezTo>
                <a:cubicBezTo>
                  <a:pt x="169" y="16"/>
                  <a:pt x="153" y="0"/>
                  <a:pt x="134" y="0"/>
                </a:cubicBezTo>
                <a:cubicBezTo>
                  <a:pt x="115" y="0"/>
                  <a:pt x="99" y="16"/>
                  <a:pt x="99" y="35"/>
                </a:cubicBezTo>
                <a:cubicBezTo>
                  <a:pt x="99" y="50"/>
                  <a:pt x="110" y="64"/>
                  <a:pt x="124" y="68"/>
                </a:cubicBezTo>
                <a:cubicBezTo>
                  <a:pt x="124" y="75"/>
                  <a:pt x="124" y="87"/>
                  <a:pt x="123" y="101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5" y="97"/>
                  <a:pt x="51" y="95"/>
                  <a:pt x="46" y="95"/>
                </a:cubicBezTo>
                <a:cubicBezTo>
                  <a:pt x="38" y="95"/>
                  <a:pt x="32" y="101"/>
                  <a:pt x="32" y="109"/>
                </a:cubicBezTo>
                <a:cubicBezTo>
                  <a:pt x="32" y="116"/>
                  <a:pt x="38" y="123"/>
                  <a:pt x="46" y="123"/>
                </a:cubicBezTo>
                <a:cubicBezTo>
                  <a:pt x="51" y="123"/>
                  <a:pt x="55" y="120"/>
                  <a:pt x="57" y="117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1" y="153"/>
                  <a:pt x="120" y="187"/>
                  <a:pt x="120" y="187"/>
                </a:cubicBezTo>
                <a:cubicBezTo>
                  <a:pt x="109" y="239"/>
                  <a:pt x="109" y="239"/>
                  <a:pt x="109" y="239"/>
                </a:cubicBezTo>
                <a:cubicBezTo>
                  <a:pt x="91" y="239"/>
                  <a:pt x="73" y="237"/>
                  <a:pt x="59" y="227"/>
                </a:cubicBezTo>
                <a:cubicBezTo>
                  <a:pt x="49" y="221"/>
                  <a:pt x="41" y="217"/>
                  <a:pt x="34" y="212"/>
                </a:cubicBezTo>
                <a:cubicBezTo>
                  <a:pt x="35" y="211"/>
                  <a:pt x="35" y="210"/>
                  <a:pt x="35" y="209"/>
                </a:cubicBezTo>
                <a:cubicBezTo>
                  <a:pt x="35" y="200"/>
                  <a:pt x="27" y="192"/>
                  <a:pt x="17" y="192"/>
                </a:cubicBezTo>
                <a:cubicBezTo>
                  <a:pt x="8" y="192"/>
                  <a:pt x="0" y="200"/>
                  <a:pt x="0" y="209"/>
                </a:cubicBezTo>
                <a:cubicBezTo>
                  <a:pt x="0" y="219"/>
                  <a:pt x="8" y="227"/>
                  <a:pt x="17" y="227"/>
                </a:cubicBezTo>
                <a:cubicBezTo>
                  <a:pt x="19" y="227"/>
                  <a:pt x="20" y="227"/>
                  <a:pt x="21" y="226"/>
                </a:cubicBezTo>
                <a:cubicBezTo>
                  <a:pt x="28" y="232"/>
                  <a:pt x="37" y="239"/>
                  <a:pt x="48" y="247"/>
                </a:cubicBezTo>
                <a:cubicBezTo>
                  <a:pt x="64" y="257"/>
                  <a:pt x="82" y="267"/>
                  <a:pt x="102" y="273"/>
                </a:cubicBezTo>
                <a:cubicBezTo>
                  <a:pt x="105" y="274"/>
                  <a:pt x="128" y="288"/>
                  <a:pt x="135" y="288"/>
                </a:cubicBezTo>
                <a:cubicBezTo>
                  <a:pt x="141" y="288"/>
                  <a:pt x="161" y="276"/>
                  <a:pt x="166" y="273"/>
                </a:cubicBezTo>
                <a:cubicBezTo>
                  <a:pt x="186" y="267"/>
                  <a:pt x="205" y="257"/>
                  <a:pt x="220" y="247"/>
                </a:cubicBezTo>
                <a:cubicBezTo>
                  <a:pt x="231" y="239"/>
                  <a:pt x="241" y="232"/>
                  <a:pt x="247" y="226"/>
                </a:cubicBezTo>
                <a:cubicBezTo>
                  <a:pt x="248" y="227"/>
                  <a:pt x="250" y="227"/>
                  <a:pt x="251" y="227"/>
                </a:cubicBezTo>
                <a:cubicBezTo>
                  <a:pt x="261" y="227"/>
                  <a:pt x="269" y="219"/>
                  <a:pt x="269" y="209"/>
                </a:cubicBezTo>
                <a:cubicBezTo>
                  <a:pt x="269" y="200"/>
                  <a:pt x="261" y="192"/>
                  <a:pt x="251" y="192"/>
                </a:cubicBezTo>
                <a:close/>
                <a:moveTo>
                  <a:pt x="115" y="35"/>
                </a:moveTo>
                <a:cubicBezTo>
                  <a:pt x="115" y="25"/>
                  <a:pt x="124" y="16"/>
                  <a:pt x="134" y="16"/>
                </a:cubicBezTo>
                <a:cubicBezTo>
                  <a:pt x="144" y="16"/>
                  <a:pt x="152" y="25"/>
                  <a:pt x="152" y="35"/>
                </a:cubicBezTo>
                <a:cubicBezTo>
                  <a:pt x="152" y="45"/>
                  <a:pt x="144" y="53"/>
                  <a:pt x="134" y="53"/>
                </a:cubicBezTo>
                <a:cubicBezTo>
                  <a:pt x="124" y="53"/>
                  <a:pt x="115" y="45"/>
                  <a:pt x="115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299" name="稻壳儿小白白(http://dwz.cn/Wu2UP)">
            <a:extLst>
              <a:ext uri="{FF2B5EF4-FFF2-40B4-BE49-F238E27FC236}">
                <a16:creationId xmlns:a16="http://schemas.microsoft.com/office/drawing/2014/main" id="{780F11D9-A019-8540-9DEC-5A43F04E41D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2322513"/>
            <a:ext cx="34766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0" name="稻壳儿小白白(http://dwz.cn/Wu2UP)">
            <a:extLst>
              <a:ext uri="{FF2B5EF4-FFF2-40B4-BE49-F238E27FC236}">
                <a16:creationId xmlns:a16="http://schemas.microsoft.com/office/drawing/2014/main" id="{FCB5BCE7-679A-D94D-B75A-1C67288C2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531" y="4512323"/>
            <a:ext cx="2843212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sz="1400" dirty="0">
              <a:solidFill>
                <a:srgbClr val="FFC000"/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</a:rPr>
              <a:t>探索本优化出策划案（未完成）</a:t>
            </a:r>
            <a:endParaRPr lang="en-US" altLang="zh-CN" sz="1400" dirty="0">
              <a:solidFill>
                <a:srgbClr val="FFC000"/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</a:rPr>
              <a:t>材料来源显示优化出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</a:rPr>
              <a:t>UE</a:t>
            </a: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</a:rPr>
              <a:t>图</a:t>
            </a:r>
            <a:endParaRPr lang="en-US" altLang="zh-CN" sz="1400" dirty="0">
              <a:solidFill>
                <a:srgbClr val="FFC000"/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</a:rPr>
              <a:t>幻境新手引导配表</a:t>
            </a:r>
            <a:endParaRPr lang="en-US" altLang="zh-CN" sz="1400" dirty="0">
              <a:solidFill>
                <a:srgbClr val="FFC000"/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</a:rPr>
              <a:t>开了两次策划部门的会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301" name="稻壳儿小白白(http://dwz.cn/Wu2UP)">
            <a:extLst>
              <a:ext uri="{FF2B5EF4-FFF2-40B4-BE49-F238E27FC236}">
                <a16:creationId xmlns:a16="http://schemas.microsoft.com/office/drawing/2014/main" id="{474EFCFB-1936-DF4B-85BF-778D6B3F1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1878013"/>
            <a:ext cx="12938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sym typeface="Arial" panose="020B0604020202020204" pitchFamily="34" charset="0"/>
              </a:rPr>
              <a:t>重要不紧急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2302" name="稻壳儿小白白(http://dwz.cn/Wu2UP)">
            <a:extLst>
              <a:ext uri="{FF2B5EF4-FFF2-40B4-BE49-F238E27FC236}">
                <a16:creationId xmlns:a16="http://schemas.microsoft.com/office/drawing/2014/main" id="{FBA1D6F2-D86E-0C4C-9ED3-DA4E95184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263" y="2258854"/>
            <a:ext cx="2843212" cy="118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</a:rPr>
              <a:t>花火本前端跟进、自测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</a:rPr>
              <a:t>侦探对决本出需求整合表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2303" name="稻壳儿小白白(http://dwz.cn/Wu2UP)">
            <a:extLst>
              <a:ext uri="{FF2B5EF4-FFF2-40B4-BE49-F238E27FC236}">
                <a16:creationId xmlns:a16="http://schemas.microsoft.com/office/drawing/2014/main" id="{6713B1E9-7BA2-D540-A5D1-D0ACF1E86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1878013"/>
            <a:ext cx="12938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sym typeface="Arial" panose="020B0604020202020204" pitchFamily="34" charset="0"/>
              </a:rPr>
              <a:t>重要且紧急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2304" name="稻壳儿小白白(http://dwz.cn/Wu2UP)">
            <a:extLst>
              <a:ext uri="{FF2B5EF4-FFF2-40B4-BE49-F238E27FC236}">
                <a16:creationId xmlns:a16="http://schemas.microsoft.com/office/drawing/2014/main" id="{EB9BFF67-DB09-3F4E-AB3B-572741D78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6" y="4495280"/>
            <a:ext cx="2843212" cy="125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玩台服，接着熟悉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和导师聊职业规划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2305" name="稻壳儿小白白(http://dwz.cn/Wu2UP)">
            <a:extLst>
              <a:ext uri="{FF2B5EF4-FFF2-40B4-BE49-F238E27FC236}">
                <a16:creationId xmlns:a16="http://schemas.microsoft.com/office/drawing/2014/main" id="{5ACBC652-40EA-7543-B4C4-3E424B594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4010025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sym typeface="Arial" panose="020B0604020202020204" pitchFamily="34" charset="0"/>
              </a:rPr>
              <a:t>不紧急不重要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2306" name="稻壳儿小白白(http://dwz.cn/Wu2UP)">
            <a:extLst>
              <a:ext uri="{FF2B5EF4-FFF2-40B4-BE49-F238E27FC236}">
                <a16:creationId xmlns:a16="http://schemas.microsoft.com/office/drawing/2014/main" id="{738CEB7A-89BD-D647-9327-0188E1E3D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340" y="1834358"/>
            <a:ext cx="2707170" cy="167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00B0F0"/>
                </a:solidFill>
                <a:latin typeface="微软雅黑" panose="020B0503020204020204" pitchFamily="34" charset="-122"/>
              </a:rPr>
              <a:t>周三新人分享会</a:t>
            </a:r>
            <a:endParaRPr lang="en-US" altLang="zh-CN" sz="1200" dirty="0">
              <a:solidFill>
                <a:srgbClr val="00B0F0"/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00B0F0"/>
                </a:solidFill>
                <a:latin typeface="微软雅黑" panose="020B0503020204020204" pitchFamily="34" charset="-122"/>
              </a:rPr>
              <a:t>社团功能优化（未开始）</a:t>
            </a:r>
            <a:endParaRPr lang="en-US" altLang="zh-CN" sz="1200" dirty="0">
              <a:solidFill>
                <a:srgbClr val="00B0F0"/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00B0F0"/>
                </a:solidFill>
                <a:latin typeface="微软雅黑" panose="020B0503020204020204" pitchFamily="34" charset="-122"/>
              </a:rPr>
              <a:t>尝试安排工作时间</a:t>
            </a:r>
            <a:endParaRPr lang="en-US" altLang="zh-CN" sz="1200" dirty="0">
              <a:solidFill>
                <a:srgbClr val="00B0F0"/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00B0F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整理工作流程</a:t>
            </a:r>
            <a:endParaRPr lang="en-US" altLang="zh-CN" sz="1200" dirty="0">
              <a:solidFill>
                <a:srgbClr val="00B0F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00B0F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二次元游戏活动调研（未开始）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2307" name="稻壳儿小白白(http://dwz.cn/Wu2UP)">
            <a:extLst>
              <a:ext uri="{FF2B5EF4-FFF2-40B4-BE49-F238E27FC236}">
                <a16:creationId xmlns:a16="http://schemas.microsoft.com/office/drawing/2014/main" id="{038E3E45-B049-6245-A679-0CFAD1109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4010025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sym typeface="Arial" panose="020B0604020202020204" pitchFamily="34" charset="0"/>
              </a:rPr>
              <a:t>紧急不重要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12308" name="图片 41">
            <a:extLst>
              <a:ext uri="{FF2B5EF4-FFF2-40B4-BE49-F238E27FC236}">
                <a16:creationId xmlns:a16="http://schemas.microsoft.com/office/drawing/2014/main" id="{598C7DC1-436D-1147-9DB7-01B54886F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9" name="文本框 42">
            <a:extLst>
              <a:ext uri="{FF2B5EF4-FFF2-40B4-BE49-F238E27FC236}">
                <a16:creationId xmlns:a16="http://schemas.microsoft.com/office/drawing/2014/main" id="{959CA24A-8EE5-A94E-B801-10280357D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66700"/>
            <a:ext cx="3313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20210713-0717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稻壳儿小白白(http://dwz.cn/Wu2UP)">
            <a:extLst>
              <a:ext uri="{FF2B5EF4-FFF2-40B4-BE49-F238E27FC236}">
                <a16:creationId xmlns:a16="http://schemas.microsoft.com/office/drawing/2014/main" id="{8A76F209-9741-544B-97EB-BD19E45E89DA}"/>
              </a:ext>
            </a:extLst>
          </p:cNvPr>
          <p:cNvSpPr>
            <a:spLocks/>
          </p:cNvSpPr>
          <p:nvPr/>
        </p:nvSpPr>
        <p:spPr bwMode="auto">
          <a:xfrm>
            <a:off x="10917237" y="3427412"/>
            <a:ext cx="303213" cy="288925"/>
          </a:xfrm>
          <a:custGeom>
            <a:avLst/>
            <a:gdLst>
              <a:gd name="T0" fmla="*/ 43 w 44"/>
              <a:gd name="T1" fmla="*/ 18 h 42"/>
              <a:gd name="T2" fmla="*/ 34 w 44"/>
              <a:gd name="T3" fmla="*/ 27 h 42"/>
              <a:gd name="T4" fmla="*/ 36 w 44"/>
              <a:gd name="T5" fmla="*/ 41 h 42"/>
              <a:gd name="T6" fmla="*/ 36 w 44"/>
              <a:gd name="T7" fmla="*/ 41 h 42"/>
              <a:gd name="T8" fmla="*/ 35 w 44"/>
              <a:gd name="T9" fmla="*/ 42 h 42"/>
              <a:gd name="T10" fmla="*/ 34 w 44"/>
              <a:gd name="T11" fmla="*/ 42 h 42"/>
              <a:gd name="T12" fmla="*/ 22 w 44"/>
              <a:gd name="T13" fmla="*/ 36 h 42"/>
              <a:gd name="T14" fmla="*/ 10 w 44"/>
              <a:gd name="T15" fmla="*/ 42 h 42"/>
              <a:gd name="T16" fmla="*/ 9 w 44"/>
              <a:gd name="T17" fmla="*/ 42 h 42"/>
              <a:gd name="T18" fmla="*/ 8 w 44"/>
              <a:gd name="T19" fmla="*/ 41 h 42"/>
              <a:gd name="T20" fmla="*/ 8 w 44"/>
              <a:gd name="T21" fmla="*/ 41 h 42"/>
              <a:gd name="T22" fmla="*/ 10 w 44"/>
              <a:gd name="T23" fmla="*/ 27 h 42"/>
              <a:gd name="T24" fmla="*/ 0 w 44"/>
              <a:gd name="T25" fmla="*/ 18 h 42"/>
              <a:gd name="T26" fmla="*/ 0 w 44"/>
              <a:gd name="T27" fmla="*/ 16 h 42"/>
              <a:gd name="T28" fmla="*/ 1 w 44"/>
              <a:gd name="T29" fmla="*/ 15 h 42"/>
              <a:gd name="T30" fmla="*/ 15 w 44"/>
              <a:gd name="T31" fmla="*/ 13 h 42"/>
              <a:gd name="T32" fmla="*/ 21 w 44"/>
              <a:gd name="T33" fmla="*/ 1 h 42"/>
              <a:gd name="T34" fmla="*/ 22 w 44"/>
              <a:gd name="T35" fmla="*/ 0 h 42"/>
              <a:gd name="T36" fmla="*/ 23 w 44"/>
              <a:gd name="T37" fmla="*/ 1 h 42"/>
              <a:gd name="T38" fmla="*/ 29 w 44"/>
              <a:gd name="T39" fmla="*/ 13 h 42"/>
              <a:gd name="T40" fmla="*/ 43 w 44"/>
              <a:gd name="T41" fmla="*/ 15 h 42"/>
              <a:gd name="T42" fmla="*/ 44 w 44"/>
              <a:gd name="T43" fmla="*/ 16 h 42"/>
              <a:gd name="T44" fmla="*/ 43 w 44"/>
              <a:gd name="T45" fmla="*/ 1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" h="42">
                <a:moveTo>
                  <a:pt x="43" y="18"/>
                </a:moveTo>
                <a:cubicBezTo>
                  <a:pt x="34" y="27"/>
                  <a:pt x="34" y="27"/>
                  <a:pt x="34" y="27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2"/>
                  <a:pt x="36" y="42"/>
                  <a:pt x="35" y="42"/>
                </a:cubicBezTo>
                <a:cubicBezTo>
                  <a:pt x="35" y="42"/>
                  <a:pt x="34" y="42"/>
                  <a:pt x="34" y="42"/>
                </a:cubicBezTo>
                <a:cubicBezTo>
                  <a:pt x="22" y="36"/>
                  <a:pt x="22" y="36"/>
                  <a:pt x="22" y="36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8" y="42"/>
                  <a:pt x="8" y="42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0" y="16"/>
                  <a:pt x="0" y="15"/>
                  <a:pt x="1" y="15"/>
                </a:cubicBezTo>
                <a:cubicBezTo>
                  <a:pt x="15" y="13"/>
                  <a:pt x="15" y="13"/>
                  <a:pt x="15" y="13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1" y="0"/>
                  <a:pt x="22" y="0"/>
                </a:cubicBezTo>
                <a:cubicBezTo>
                  <a:pt x="22" y="0"/>
                  <a:pt x="23" y="0"/>
                  <a:pt x="23" y="1"/>
                </a:cubicBezTo>
                <a:cubicBezTo>
                  <a:pt x="29" y="13"/>
                  <a:pt x="29" y="13"/>
                  <a:pt x="29" y="13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4" y="16"/>
                  <a:pt x="44" y="16"/>
                </a:cubicBezTo>
                <a:cubicBezTo>
                  <a:pt x="44" y="17"/>
                  <a:pt x="44" y="17"/>
                  <a:pt x="43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6" name="稻壳儿小白白(http://dwz.cn/Wu2UP)">
            <a:extLst>
              <a:ext uri="{FF2B5EF4-FFF2-40B4-BE49-F238E27FC236}">
                <a16:creationId xmlns:a16="http://schemas.microsoft.com/office/drawing/2014/main" id="{654D361A-A1A5-9A46-8894-A41CB1DB386D}"/>
              </a:ext>
            </a:extLst>
          </p:cNvPr>
          <p:cNvSpPr>
            <a:spLocks/>
          </p:cNvSpPr>
          <p:nvPr/>
        </p:nvSpPr>
        <p:spPr bwMode="auto">
          <a:xfrm>
            <a:off x="5720556" y="681037"/>
            <a:ext cx="303213" cy="288925"/>
          </a:xfrm>
          <a:custGeom>
            <a:avLst/>
            <a:gdLst>
              <a:gd name="T0" fmla="*/ 43 w 44"/>
              <a:gd name="T1" fmla="*/ 18 h 42"/>
              <a:gd name="T2" fmla="*/ 34 w 44"/>
              <a:gd name="T3" fmla="*/ 27 h 42"/>
              <a:gd name="T4" fmla="*/ 36 w 44"/>
              <a:gd name="T5" fmla="*/ 41 h 42"/>
              <a:gd name="T6" fmla="*/ 36 w 44"/>
              <a:gd name="T7" fmla="*/ 41 h 42"/>
              <a:gd name="T8" fmla="*/ 35 w 44"/>
              <a:gd name="T9" fmla="*/ 42 h 42"/>
              <a:gd name="T10" fmla="*/ 34 w 44"/>
              <a:gd name="T11" fmla="*/ 42 h 42"/>
              <a:gd name="T12" fmla="*/ 22 w 44"/>
              <a:gd name="T13" fmla="*/ 36 h 42"/>
              <a:gd name="T14" fmla="*/ 10 w 44"/>
              <a:gd name="T15" fmla="*/ 42 h 42"/>
              <a:gd name="T16" fmla="*/ 9 w 44"/>
              <a:gd name="T17" fmla="*/ 42 h 42"/>
              <a:gd name="T18" fmla="*/ 8 w 44"/>
              <a:gd name="T19" fmla="*/ 41 h 42"/>
              <a:gd name="T20" fmla="*/ 8 w 44"/>
              <a:gd name="T21" fmla="*/ 41 h 42"/>
              <a:gd name="T22" fmla="*/ 10 w 44"/>
              <a:gd name="T23" fmla="*/ 27 h 42"/>
              <a:gd name="T24" fmla="*/ 0 w 44"/>
              <a:gd name="T25" fmla="*/ 18 h 42"/>
              <a:gd name="T26" fmla="*/ 0 w 44"/>
              <a:gd name="T27" fmla="*/ 16 h 42"/>
              <a:gd name="T28" fmla="*/ 1 w 44"/>
              <a:gd name="T29" fmla="*/ 15 h 42"/>
              <a:gd name="T30" fmla="*/ 15 w 44"/>
              <a:gd name="T31" fmla="*/ 13 h 42"/>
              <a:gd name="T32" fmla="*/ 21 w 44"/>
              <a:gd name="T33" fmla="*/ 1 h 42"/>
              <a:gd name="T34" fmla="*/ 22 w 44"/>
              <a:gd name="T35" fmla="*/ 0 h 42"/>
              <a:gd name="T36" fmla="*/ 23 w 44"/>
              <a:gd name="T37" fmla="*/ 1 h 42"/>
              <a:gd name="T38" fmla="*/ 29 w 44"/>
              <a:gd name="T39" fmla="*/ 13 h 42"/>
              <a:gd name="T40" fmla="*/ 43 w 44"/>
              <a:gd name="T41" fmla="*/ 15 h 42"/>
              <a:gd name="T42" fmla="*/ 44 w 44"/>
              <a:gd name="T43" fmla="*/ 16 h 42"/>
              <a:gd name="T44" fmla="*/ 43 w 44"/>
              <a:gd name="T45" fmla="*/ 1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" h="42">
                <a:moveTo>
                  <a:pt x="43" y="18"/>
                </a:moveTo>
                <a:cubicBezTo>
                  <a:pt x="34" y="27"/>
                  <a:pt x="34" y="27"/>
                  <a:pt x="34" y="27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2"/>
                  <a:pt x="36" y="42"/>
                  <a:pt x="35" y="42"/>
                </a:cubicBezTo>
                <a:cubicBezTo>
                  <a:pt x="35" y="42"/>
                  <a:pt x="34" y="42"/>
                  <a:pt x="34" y="42"/>
                </a:cubicBezTo>
                <a:cubicBezTo>
                  <a:pt x="22" y="36"/>
                  <a:pt x="22" y="36"/>
                  <a:pt x="22" y="36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8" y="42"/>
                  <a:pt x="8" y="42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0" y="16"/>
                  <a:pt x="0" y="15"/>
                  <a:pt x="1" y="15"/>
                </a:cubicBezTo>
                <a:cubicBezTo>
                  <a:pt x="15" y="13"/>
                  <a:pt x="15" y="13"/>
                  <a:pt x="15" y="13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1" y="0"/>
                  <a:pt x="22" y="0"/>
                </a:cubicBezTo>
                <a:cubicBezTo>
                  <a:pt x="22" y="0"/>
                  <a:pt x="23" y="0"/>
                  <a:pt x="23" y="1"/>
                </a:cubicBezTo>
                <a:cubicBezTo>
                  <a:pt x="29" y="13"/>
                  <a:pt x="29" y="13"/>
                  <a:pt x="29" y="13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4" y="16"/>
                  <a:pt x="44" y="16"/>
                </a:cubicBezTo>
                <a:cubicBezTo>
                  <a:pt x="44" y="17"/>
                  <a:pt x="44" y="17"/>
                  <a:pt x="43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 dirty="0"/>
          </a:p>
        </p:txBody>
      </p:sp>
      <p:sp>
        <p:nvSpPr>
          <p:cNvPr id="27" name="文本框 19">
            <a:extLst>
              <a:ext uri="{FF2B5EF4-FFF2-40B4-BE49-F238E27FC236}">
                <a16:creationId xmlns:a16="http://schemas.microsoft.com/office/drawing/2014/main" id="{01D5C727-A923-8644-AB9F-77AC06E3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691" y="553546"/>
            <a:ext cx="1041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007F58"/>
                </a:solidFill>
                <a:latin typeface="微软雅黑" panose="020B0503020204020204" pitchFamily="34" charset="-122"/>
              </a:rPr>
              <a:t>重要</a:t>
            </a:r>
          </a:p>
        </p:txBody>
      </p:sp>
      <p:sp>
        <p:nvSpPr>
          <p:cNvPr id="28" name="文本框 19">
            <a:extLst>
              <a:ext uri="{FF2B5EF4-FFF2-40B4-BE49-F238E27FC236}">
                <a16:creationId xmlns:a16="http://schemas.microsoft.com/office/drawing/2014/main" id="{D6B065CE-7002-0D47-BD80-AF3D8506B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3155" y="3824640"/>
            <a:ext cx="1041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007F58"/>
                </a:solidFill>
                <a:latin typeface="微软雅黑" panose="020B0503020204020204" pitchFamily="34" charset="-122"/>
              </a:rPr>
              <a:t>紧急</a:t>
            </a:r>
          </a:p>
        </p:txBody>
      </p:sp>
      <p:sp>
        <p:nvSpPr>
          <p:cNvPr id="29" name="稻壳儿小白白(http://dwz.cn/Wu2UP)">
            <a:extLst>
              <a:ext uri="{FF2B5EF4-FFF2-40B4-BE49-F238E27FC236}">
                <a16:creationId xmlns:a16="http://schemas.microsoft.com/office/drawing/2014/main" id="{3565DB07-93A9-4B4E-BB07-6D8D39001998}"/>
              </a:ext>
            </a:extLst>
          </p:cNvPr>
          <p:cNvSpPr>
            <a:spLocks noChangeArrowheads="1"/>
          </p:cNvSpPr>
          <p:nvPr/>
        </p:nvSpPr>
        <p:spPr bwMode="auto">
          <a:xfrm rot="18813572">
            <a:off x="10470356" y="3390483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" name="稻壳儿小白白(http://dwz.cn/Wu2UP)">
            <a:extLst>
              <a:ext uri="{FF2B5EF4-FFF2-40B4-BE49-F238E27FC236}">
                <a16:creationId xmlns:a16="http://schemas.microsoft.com/office/drawing/2014/main" id="{11650A48-C641-5D4C-95DF-5B63576F4EDF}"/>
              </a:ext>
            </a:extLst>
          </p:cNvPr>
          <p:cNvSpPr>
            <a:spLocks noChangeArrowheads="1"/>
          </p:cNvSpPr>
          <p:nvPr/>
        </p:nvSpPr>
        <p:spPr bwMode="auto">
          <a:xfrm rot="13504391">
            <a:off x="5692774" y="899804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F7ED20-7F50-4B3D-BB4D-E30E9294182E}"/>
              </a:ext>
            </a:extLst>
          </p:cNvPr>
          <p:cNvSpPr txBox="1"/>
          <p:nvPr/>
        </p:nvSpPr>
        <p:spPr>
          <a:xfrm>
            <a:off x="9264027" y="1784037"/>
            <a:ext cx="118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50%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5697F88-D243-4451-9F95-8CEC0A611B00}"/>
              </a:ext>
            </a:extLst>
          </p:cNvPr>
          <p:cNvSpPr txBox="1"/>
          <p:nvPr/>
        </p:nvSpPr>
        <p:spPr>
          <a:xfrm>
            <a:off x="9264027" y="3953808"/>
            <a:ext cx="118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30%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86AF79D-AF52-4D39-A7DE-CD9FFDE6DF51}"/>
              </a:ext>
            </a:extLst>
          </p:cNvPr>
          <p:cNvSpPr txBox="1"/>
          <p:nvPr/>
        </p:nvSpPr>
        <p:spPr>
          <a:xfrm>
            <a:off x="4276847" y="1788287"/>
            <a:ext cx="118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15%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6D7BDE8-226C-4499-9527-082A68600CC7}"/>
              </a:ext>
            </a:extLst>
          </p:cNvPr>
          <p:cNvSpPr txBox="1"/>
          <p:nvPr/>
        </p:nvSpPr>
        <p:spPr>
          <a:xfrm>
            <a:off x="4276847" y="3940844"/>
            <a:ext cx="118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01755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1">
            <a:extLst>
              <a:ext uri="{FF2B5EF4-FFF2-40B4-BE49-F238E27FC236}">
                <a16:creationId xmlns:a16="http://schemas.microsoft.com/office/drawing/2014/main" id="{DD8DABE6-9F23-42B1-BFBC-971BB5F6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42">
            <a:extLst>
              <a:ext uri="{FF2B5EF4-FFF2-40B4-BE49-F238E27FC236}">
                <a16:creationId xmlns:a16="http://schemas.microsoft.com/office/drawing/2014/main" id="{194C2B12-157F-4B0A-A1AE-05D4A7653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66700"/>
            <a:ext cx="3313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调节方式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ADDA2-ED9A-4DA0-A1EB-A37168CE5224}"/>
              </a:ext>
            </a:extLst>
          </p:cNvPr>
          <p:cNvSpPr txBox="1"/>
          <p:nvPr/>
        </p:nvSpPr>
        <p:spPr>
          <a:xfrm>
            <a:off x="1099126" y="1191491"/>
            <a:ext cx="78584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一、存在的问题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不熟悉工作内容，效率低</a:t>
            </a:r>
            <a:r>
              <a:rPr lang="en-US" altLang="zh-CN" sz="1600" dirty="0"/>
              <a:t>——</a:t>
            </a:r>
            <a:r>
              <a:rPr lang="zh-CN" altLang="en-US" sz="1600" dirty="0"/>
              <a:t>趁休息时间再熟悉一下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没安排好优先级</a:t>
            </a:r>
            <a:r>
              <a:rPr lang="en-US" altLang="zh-CN" sz="1600" dirty="0"/>
              <a:t>——</a:t>
            </a:r>
            <a:r>
              <a:rPr lang="zh-CN" altLang="en-US" sz="1600" dirty="0"/>
              <a:t>和导师再确认一遍各项任务的优先级，进行安排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预估完成时间不准确</a:t>
            </a:r>
            <a:r>
              <a:rPr lang="en-US" altLang="zh-CN" sz="1600" dirty="0"/>
              <a:t>——</a:t>
            </a:r>
            <a:r>
              <a:rPr lang="zh-CN" altLang="en-US" sz="1600" dirty="0"/>
              <a:t>归纳第一遍的完成时间，预测第二遍再做时可以完成的时间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安排的急活太赶了</a:t>
            </a:r>
            <a:r>
              <a:rPr lang="en-US" altLang="zh-CN" sz="1600" dirty="0"/>
              <a:t>——</a:t>
            </a:r>
            <a:r>
              <a:rPr lang="zh-CN" altLang="en-US" sz="1600" dirty="0"/>
              <a:t>和导师说明，让降低点工作量</a:t>
            </a:r>
            <a:endParaRPr lang="en-US" altLang="zh-CN" sz="1600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231D32-CCD7-44FE-B954-8083D50A1E21}"/>
              </a:ext>
            </a:extLst>
          </p:cNvPr>
          <p:cNvSpPr txBox="1"/>
          <p:nvPr/>
        </p:nvSpPr>
        <p:spPr>
          <a:xfrm>
            <a:off x="987425" y="3441241"/>
            <a:ext cx="785844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二、可以优化的方向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总结工作流程，下次不用去问那么多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做每周任务安排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/>
              <a:t>先把已安排任务分紧急、重要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/>
              <a:t>预估每项大任务在周几完成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/>
              <a:t>把大任务拆分成小任务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/>
              <a:t>将所有小任务写进</a:t>
            </a:r>
            <a:r>
              <a:rPr lang="en-US" altLang="zh-CN" sz="1600" dirty="0"/>
              <a:t>TO DO</a:t>
            </a:r>
            <a:r>
              <a:rPr lang="zh-CN" altLang="en-US" sz="1600" dirty="0"/>
              <a:t>的每日工作安排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/>
              <a:t>将需要长时间段的任务写进番茄 </a:t>
            </a:r>
            <a:r>
              <a:rPr lang="en-US" altLang="zh-CN" sz="1600" dirty="0"/>
              <a:t>to do</a:t>
            </a:r>
            <a:r>
              <a:rPr lang="zh-CN" altLang="en-US" sz="1600" dirty="0"/>
              <a:t>的专注时间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临时加的活写在便签上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迭代时带本子，分任务分点去记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所有任务完成</a:t>
            </a:r>
            <a:r>
              <a:rPr lang="zh-CN" altLang="en-US" sz="1600"/>
              <a:t>了要做标记，及时</a:t>
            </a:r>
            <a:r>
              <a:rPr lang="zh-CN" altLang="en-US" sz="1600" dirty="0"/>
              <a:t>转出去，不能卡在自己身上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093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380</Words>
  <Application>Microsoft Office PowerPoint</Application>
  <PresentationFormat>宽屏</PresentationFormat>
  <Paragraphs>54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Simon Snow</dc:creator>
  <cp:lastModifiedBy>Simon Snow</cp:lastModifiedBy>
  <cp:revision>5</cp:revision>
  <dcterms:created xsi:type="dcterms:W3CDTF">2021-07-15T17:39:45Z</dcterms:created>
  <dcterms:modified xsi:type="dcterms:W3CDTF">2021-07-18T02:43:21Z</dcterms:modified>
</cp:coreProperties>
</file>