
<file path=[Content_Types].xml><?xml version="1.0" encoding="utf-8"?>
<Types xmlns="http://schemas.openxmlformats.org/package/2006/content-types">
  <Default Extension="com&amp;app=2002&amp;size=f9999,10000&amp;q=a80&amp;n=0&amp;g=0n&amp;fmt=jpeg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5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12.com&amp;app=2002&amp;size=f9999,10000&amp;q=a80&amp;n=0&amp;g=0n&amp;fmt=jpeg"/><Relationship Id="rId9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work\临时保存文件\logo0411_xuzangfenjing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05" y="5873703"/>
            <a:ext cx="4199467" cy="82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22" y="2203450"/>
            <a:ext cx="12196445" cy="243713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13167" y="2605826"/>
            <a:ext cx="7766936" cy="1646302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原画外包需求文档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720" y="818147"/>
            <a:ext cx="11055019" cy="4244741"/>
          </a:xfrm>
        </p:spPr>
        <p:txBody>
          <a:bodyPr>
            <a:normAutofit lnSpcReduction="10000"/>
          </a:bodyPr>
          <a:lstStyle/>
          <a:p>
            <a:endParaRPr lang="zh-CN" altLang="en-US" sz="3735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3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用途使用方法：</a:t>
            </a:r>
          </a:p>
          <a:p>
            <a:pPr marL="0" indent="0">
              <a:buNone/>
            </a:pPr>
            <a:endParaRPr lang="zh-CN" altLang="en-US" sz="3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3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</a:t>
            </a:r>
            <a:r>
              <a:rPr lang="zh-CN" altLang="en-US" sz="3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游戏内剧情关键点</a:t>
            </a:r>
            <a:endParaRPr lang="en-US" altLang="zh-CN" sz="2665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665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</a:t>
            </a:r>
            <a:r>
              <a:rPr lang="zh-CN" altLang="en-US" sz="2665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游戏海报宣传</a:t>
            </a:r>
            <a:endParaRPr lang="en-US" altLang="zh-CN" sz="2665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935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3735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3735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数量：</a:t>
            </a:r>
            <a:r>
              <a:rPr lang="en-US" altLang="zh-CN" sz="3735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 sz="2665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" y="126153"/>
            <a:ext cx="11591925" cy="11226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735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制作标准以及出图尺寸</a:t>
            </a:r>
            <a:endParaRPr lang="en-US" altLang="zh-CN" sz="3735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424" y="2564904"/>
            <a:ext cx="690626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01 </a:t>
            </a:r>
            <a:r>
              <a:rPr lang="zh-CN" altLang="en-US" sz="2400" dirty="0"/>
              <a:t>最终出图尺寸不低于</a:t>
            </a:r>
            <a:r>
              <a:rPr sz="2400" dirty="0">
                <a:solidFill>
                  <a:srgbClr val="FF0000"/>
                </a:solidFill>
              </a:rPr>
              <a:t>1920*1080，300dpi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endParaRPr lang="en-US" altLang="zh-CN" sz="2400" dirty="0"/>
          </a:p>
          <a:p>
            <a:pPr algn="l"/>
            <a:r>
              <a:rPr lang="en-US" altLang="zh-CN" sz="2400" dirty="0"/>
              <a:t>02 </a:t>
            </a:r>
            <a:r>
              <a:rPr lang="zh-CN" altLang="en-US" sz="2400" dirty="0"/>
              <a:t>最终提交</a:t>
            </a:r>
            <a:r>
              <a:rPr lang="en-US" altLang="zh-CN" sz="2400" dirty="0"/>
              <a:t>PSD</a:t>
            </a:r>
            <a:r>
              <a:rPr lang="zh-CN" altLang="en-US" sz="2400" dirty="0"/>
              <a:t>分层文件 主体人物与背景不能合层</a:t>
            </a:r>
            <a:endParaRPr lang="en-US" altLang="zh-CN" sz="2400" dirty="0"/>
          </a:p>
          <a:p>
            <a:pPr algn="l"/>
            <a:r>
              <a:rPr lang="en-US" altLang="zh-CN" sz="2400" dirty="0"/>
              <a:t>03 PSD</a:t>
            </a:r>
            <a:r>
              <a:rPr lang="zh-CN" altLang="en-US" sz="2400" dirty="0"/>
              <a:t>绘制尺寸建议大于输出尺寸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" y="293793"/>
            <a:ext cx="11591925" cy="112268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74040" y="522605"/>
            <a:ext cx="3464560" cy="664845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制作说明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3845" y="101600"/>
            <a:ext cx="11591925" cy="1122680"/>
          </a:xfrm>
          <a:prstGeom prst="rect">
            <a:avLst/>
          </a:prstGeom>
        </p:spPr>
      </p:pic>
      <p:sp>
        <p:nvSpPr>
          <p:cNvPr id="18" name="标题 4">
            <a:extLst>
              <a:ext uri="{FF2B5EF4-FFF2-40B4-BE49-F238E27FC236}">
                <a16:creationId xmlns:a16="http://schemas.microsoft.com/office/drawing/2014/main" id="{1B899BC0-1BE1-40E8-BA3C-7A2F953B0F64}"/>
              </a:ext>
            </a:extLst>
          </p:cNvPr>
          <p:cNvSpPr txBox="1">
            <a:spLocks/>
          </p:cNvSpPr>
          <p:nvPr/>
        </p:nvSpPr>
        <p:spPr>
          <a:xfrm>
            <a:off x="459739" y="330517"/>
            <a:ext cx="5388611" cy="66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人物立绘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B574E0-5EEB-447B-A61F-F678AEEE8490}"/>
              </a:ext>
            </a:extLst>
          </p:cNvPr>
          <p:cNvSpPr txBox="1"/>
          <p:nvPr/>
        </p:nvSpPr>
        <p:spPr>
          <a:xfrm>
            <a:off x="528866" y="5456143"/>
            <a:ext cx="1843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邦妮（圣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尼古拉斯）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BDBA405-E7CE-4A2B-989A-B0A4D7541BD4}"/>
              </a:ext>
            </a:extLst>
          </p:cNvPr>
          <p:cNvSpPr txBox="1"/>
          <p:nvPr/>
        </p:nvSpPr>
        <p:spPr>
          <a:xfrm>
            <a:off x="3402963" y="545614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希玛（西西弗斯）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1EFAE17-814B-4C2C-9DD2-B85BF4B787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74" t="8712" r="14661" b="2658"/>
          <a:stretch/>
        </p:blipFill>
        <p:spPr>
          <a:xfrm>
            <a:off x="398373" y="2377168"/>
            <a:ext cx="2104760" cy="28500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13B4CEA-0717-4D1B-898C-86CB0AA4FA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11"/>
          <a:stretch/>
        </p:blipFill>
        <p:spPr>
          <a:xfrm>
            <a:off x="2836932" y="2068844"/>
            <a:ext cx="2785677" cy="3329492"/>
          </a:xfrm>
          <a:prstGeom prst="rect">
            <a:avLst/>
          </a:prstGeom>
        </p:spPr>
      </p:pic>
      <p:pic>
        <p:nvPicPr>
          <p:cNvPr id="8" name="图片 7" descr="SSR-圣德太子-苏我美雪（战斗">
            <a:extLst>
              <a:ext uri="{FF2B5EF4-FFF2-40B4-BE49-F238E27FC236}">
                <a16:creationId xmlns:a16="http://schemas.microsoft.com/office/drawing/2014/main" id="{00000000-0008-0000-0000-00009D000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6873" y="1521366"/>
            <a:ext cx="4457968" cy="447711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DDBC7FF-6DD4-4963-92B4-F21EC92498D3}"/>
              </a:ext>
            </a:extLst>
          </p:cNvPr>
          <p:cNvSpPr txBox="1"/>
          <p:nvPr/>
        </p:nvSpPr>
        <p:spPr>
          <a:xfrm>
            <a:off x="6497919" y="5452193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苏我美雪（圣德太子）</a:t>
            </a:r>
          </a:p>
        </p:txBody>
      </p:sp>
      <p:pic>
        <p:nvPicPr>
          <p:cNvPr id="12" name="图片 11" descr="阿茴">
            <a:extLst>
              <a:ext uri="{FF2B5EF4-FFF2-40B4-BE49-F238E27FC236}">
                <a16:creationId xmlns:a16="http://schemas.microsoft.com/office/drawing/2014/main" id="{00000000-0008-0000-0000-0000480000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5101" y="1521366"/>
            <a:ext cx="4196373" cy="421586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65862E7-9215-4312-ACC3-91F55D8AA53C}"/>
              </a:ext>
            </a:extLst>
          </p:cNvPr>
          <p:cNvSpPr txBox="1"/>
          <p:nvPr/>
        </p:nvSpPr>
        <p:spPr>
          <a:xfrm>
            <a:off x="9556804" y="542539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阿茴（斐力庇第斯）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" y="101600"/>
            <a:ext cx="11591925" cy="112268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8677311"/>
              </p:ext>
            </p:extLst>
          </p:nvPr>
        </p:nvGraphicFramePr>
        <p:xfrm>
          <a:off x="998537" y="1568450"/>
          <a:ext cx="9926638" cy="4632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9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8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4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海报需求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剧情</a:t>
                      </a:r>
                      <a:r>
                        <a:rPr lang="en-US" altLang="zh-CN" sz="11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CG</a:t>
                      </a: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：合力战斗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尺寸要求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1920*1080px（横版）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4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发布时间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制作期限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4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人物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希玛（</a:t>
                      </a:r>
                      <a:r>
                        <a:rPr lang="en-US" altLang="zh-CN" sz="11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en-US" sz="11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位）</a:t>
                      </a:r>
                      <a:r>
                        <a:rPr lang="zh-CN" altLang="en-US" sz="1100" b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、邦妮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4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画风风格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与游戏画风统一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44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服装风格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立绘服装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518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画面内容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面对巨大形态的梦魇，邦妮指挥鲁道夫吸收了梦魇的痛苦，希玛给出最后一击，解决掉梦魇。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468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气氛说明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战斗中，最后一击的瞬间，画面冲击力与爽快感。</a:t>
                      </a:r>
                      <a:endParaRPr lang="en-US" altLang="zh-CN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标题 4">
            <a:extLst>
              <a:ext uri="{FF2B5EF4-FFF2-40B4-BE49-F238E27FC236}">
                <a16:creationId xmlns:a16="http://schemas.microsoft.com/office/drawing/2014/main" id="{CD2251E2-265B-4F93-8F16-F424FE23B16D}"/>
              </a:ext>
            </a:extLst>
          </p:cNvPr>
          <p:cNvSpPr txBox="1">
            <a:spLocks/>
          </p:cNvSpPr>
          <p:nvPr/>
        </p:nvSpPr>
        <p:spPr>
          <a:xfrm>
            <a:off x="573245" y="330517"/>
            <a:ext cx="5388611" cy="66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具体需求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91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3845" y="101600"/>
            <a:ext cx="11591925" cy="112268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77546" y="380365"/>
            <a:ext cx="6418580" cy="664845"/>
          </a:xfrm>
        </p:spPr>
        <p:txBody>
          <a:bodyPr>
            <a:noAutofit/>
          </a:bodyPr>
          <a:lstStyle/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图片参考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172D1BE-387B-424D-BCBB-8165EE09934E}"/>
              </a:ext>
            </a:extLst>
          </p:cNvPr>
          <p:cNvSpPr txBox="1"/>
          <p:nvPr/>
        </p:nvSpPr>
        <p:spPr>
          <a:xfrm>
            <a:off x="745994" y="5388869"/>
            <a:ext cx="5526372" cy="1334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【</a:t>
            </a:r>
            <a:r>
              <a:rPr lang="zh-CN" altLang="en-US" sz="1400" dirty="0">
                <a:latin typeface="+mn-ea"/>
              </a:rPr>
              <a:t>画面</a:t>
            </a:r>
            <a:r>
              <a:rPr lang="en-US" altLang="zh-CN" sz="1400" dirty="0">
                <a:latin typeface="+mn-ea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</a:rPr>
              <a:t>敌人是巨大的梦魇，变强的希玛给出最后一击。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</a:rPr>
              <a:t>邦妮指挥鲁道夫吸收了梦魇的痛苦，吃饱了的鲁道夫正在一旁打嗝。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+mn-ea"/>
              </a:rPr>
              <a:t>*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这张</a:t>
            </a:r>
            <a:r>
              <a:rPr lang="en-US" altLang="zh-CN" sz="1400" dirty="0">
                <a:solidFill>
                  <a:srgbClr val="FF0000"/>
                </a:solidFill>
                <a:latin typeface="+mn-ea"/>
              </a:rPr>
              <a:t>CG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主角是希玛，需要突出希玛战斗时的强大。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B12748D-3686-448D-8DB3-FC30DB4F7018}"/>
              </a:ext>
            </a:extLst>
          </p:cNvPr>
          <p:cNvSpPr txBox="1"/>
          <p:nvPr/>
        </p:nvSpPr>
        <p:spPr>
          <a:xfrm>
            <a:off x="6879056" y="3915006"/>
            <a:ext cx="4596057" cy="688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【</a:t>
            </a:r>
            <a:r>
              <a:rPr lang="zh-CN" altLang="en-US" sz="1400" dirty="0">
                <a:latin typeface="+mn-ea"/>
              </a:rPr>
              <a:t>场景</a:t>
            </a:r>
            <a:r>
              <a:rPr lang="en-US" altLang="zh-CN" sz="1400" dirty="0">
                <a:latin typeface="+mn-ea"/>
              </a:rPr>
              <a:t>】</a:t>
            </a:r>
            <a:r>
              <a:rPr lang="zh-CN" altLang="en-US" sz="1400" dirty="0">
                <a:latin typeface="+mn-ea"/>
              </a:rPr>
              <a:t>梦境中的环境。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</a:rPr>
              <a:t>参考</a:t>
            </a:r>
            <a:r>
              <a:rPr lang="en-US" altLang="zh-CN" sz="1400" dirty="0">
                <a:latin typeface="+mn-ea"/>
              </a:rPr>
              <a:t>bg_story_cg_00_9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>
                <a:latin typeface="+mn-ea"/>
              </a:rPr>
              <a:t> scene_block_baking_2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1739209-204B-41E8-89BB-2B30485891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21" r="25682" b="4088"/>
          <a:stretch/>
        </p:blipFill>
        <p:spPr>
          <a:xfrm>
            <a:off x="8499955" y="5008822"/>
            <a:ext cx="803586" cy="148281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930E1EF-77F1-4CC5-8AC3-B20BBB51F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361" y="4938950"/>
            <a:ext cx="1205594" cy="160745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2D7A1055-0098-4850-8F00-E44BF8727B98}"/>
              </a:ext>
            </a:extLst>
          </p:cNvPr>
          <p:cNvSpPr txBox="1"/>
          <p:nvPr/>
        </p:nvSpPr>
        <p:spPr>
          <a:xfrm>
            <a:off x="9336929" y="5946244"/>
            <a:ext cx="21720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+mn-ea"/>
              </a:rPr>
              <a:t>巨大梦魇</a:t>
            </a:r>
            <a:r>
              <a:rPr lang="zh-CN" altLang="en-US" sz="1100" dirty="0">
                <a:latin typeface="+mn-ea"/>
              </a:rPr>
              <a:t>：外形类似鲁道夫，但</a:t>
            </a:r>
            <a:r>
              <a:rPr lang="zh-CN" altLang="en-US" sz="1100" dirty="0">
                <a:solidFill>
                  <a:srgbClr val="FF0000"/>
                </a:solidFill>
                <a:latin typeface="+mn-ea"/>
              </a:rPr>
              <a:t>不能完全一样</a:t>
            </a:r>
            <a:r>
              <a:rPr lang="zh-CN" altLang="en-US" sz="1100" dirty="0">
                <a:latin typeface="+mn-ea"/>
              </a:rPr>
              <a:t>，可以偏向狗或者熊。动作可以考虑两脚站立。</a:t>
            </a:r>
            <a:endParaRPr lang="zh-CN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644914D-FBEA-4607-8977-A58883164144}"/>
              </a:ext>
            </a:extLst>
          </p:cNvPr>
          <p:cNvSpPr txBox="1"/>
          <p:nvPr/>
        </p:nvSpPr>
        <p:spPr>
          <a:xfrm>
            <a:off x="1352684" y="5181979"/>
            <a:ext cx="5526372" cy="326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+mn-ea"/>
              </a:rPr>
              <a:t>（图片为氛围参考，构图视角等都可根据实际表现效果调整）</a:t>
            </a:r>
            <a:endParaRPr lang="en-US" altLang="zh-CN" sz="12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1711E3-B956-49E3-9128-C4B02729E1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744" y="1609409"/>
            <a:ext cx="3750828" cy="230570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16AD854-1F55-4E6E-8643-54D5C8615A0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" b="15998"/>
          <a:stretch/>
        </p:blipFill>
        <p:spPr>
          <a:xfrm>
            <a:off x="1598653" y="1340964"/>
            <a:ext cx="3750828" cy="393122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8FEC0FA-4F6D-484F-9293-03A4F95448A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674" t="8712" r="14661" b="2658"/>
          <a:stretch/>
        </p:blipFill>
        <p:spPr>
          <a:xfrm>
            <a:off x="1697738" y="2776867"/>
            <a:ext cx="721690" cy="97724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5855E02-A8B0-40E5-AF64-7B5322B64E15}"/>
              </a:ext>
            </a:extLst>
          </p:cNvPr>
          <p:cNvSpPr txBox="1"/>
          <p:nvPr/>
        </p:nvSpPr>
        <p:spPr>
          <a:xfrm>
            <a:off x="49542" y="3212286"/>
            <a:ext cx="16481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+mn-ea"/>
              </a:rPr>
              <a:t>希玛身后远处是邦妮→</a:t>
            </a:r>
            <a:endParaRPr lang="en-US" altLang="zh-CN" sz="1100" dirty="0">
              <a:latin typeface="+mn-ea"/>
            </a:endParaRPr>
          </a:p>
          <a:p>
            <a:r>
              <a:rPr lang="zh-CN" altLang="en-US" sz="1100" dirty="0">
                <a:latin typeface="+mn-ea"/>
              </a:rPr>
              <a:t>战斗中，邦妮表情严肃认真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F8C6ABB-39A7-40B7-86F5-F875F177155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5" t="56" r="32515" b="15942"/>
          <a:stretch/>
        </p:blipFill>
        <p:spPr>
          <a:xfrm>
            <a:off x="9796232" y="1609409"/>
            <a:ext cx="1965399" cy="230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5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" y="101600"/>
            <a:ext cx="11591925" cy="112268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1220457"/>
              </p:ext>
            </p:extLst>
          </p:nvPr>
        </p:nvGraphicFramePr>
        <p:xfrm>
          <a:off x="998537" y="1568450"/>
          <a:ext cx="9926638" cy="4632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9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8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4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海报需求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剧情</a:t>
                      </a:r>
                      <a:r>
                        <a:rPr lang="en-US" altLang="zh-CN" sz="11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CG</a:t>
                      </a: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：布偶海洋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尺寸要求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1920*1080px（横版）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4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发布时间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制作期限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4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人物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100" b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lang="zh-CN" altLang="en-US" sz="1100" b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主要角色</a:t>
                      </a:r>
                      <a:r>
                        <a:rPr lang="en-US" altLang="zh-CN" sz="1100" b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  <a:r>
                        <a:rPr lang="zh-CN" altLang="en-US" sz="11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邦妮（</a:t>
                      </a:r>
                      <a:r>
                        <a:rPr lang="en-US" altLang="zh-CN" sz="11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en-US" sz="11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位）</a:t>
                      </a:r>
                      <a:r>
                        <a:rPr lang="zh-CN" altLang="en-US" sz="1100" b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、希玛</a:t>
                      </a:r>
                      <a:endParaRPr lang="en-US" altLang="zh-CN" sz="1100" b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100" b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lang="zh-CN" altLang="en-US" sz="1100" b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次要角色</a:t>
                      </a:r>
                      <a:r>
                        <a:rPr lang="en-US" altLang="zh-CN" sz="1100" b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  <a:r>
                        <a:rPr lang="zh-CN" altLang="en-US" sz="1100" b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苏我美雪、阿茴、小孩子们（普通人）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4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画风风格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与游戏画风统一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44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服装风格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所有角色都用立绘服装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518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画面内容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成千上万的布偶从天而降，地面上铺满布偶形成布偶海洋。</a:t>
                      </a:r>
                      <a:endParaRPr lang="en-US" altLang="zh-CN" sz="1100" b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100" b="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事件解决了，邦妮安心又开心的笑容，希玛偷瞄邦妮。</a:t>
                      </a:r>
                      <a:endParaRPr lang="en-US" altLang="zh-CN" sz="1100" b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小孩子们（普通人）在布偶海洋中愉快玩耍。</a:t>
                      </a:r>
                      <a:endParaRPr lang="en-US" altLang="zh-CN" sz="1100" b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468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气氛说明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热热闹闹的圣诞节派对，整体气氛欢乐愉快。</a:t>
                      </a:r>
                      <a:endParaRPr lang="en-US" altLang="zh-CN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标题 4">
            <a:extLst>
              <a:ext uri="{FF2B5EF4-FFF2-40B4-BE49-F238E27FC236}">
                <a16:creationId xmlns:a16="http://schemas.microsoft.com/office/drawing/2014/main" id="{CD2251E2-265B-4F93-8F16-F424FE23B16D}"/>
              </a:ext>
            </a:extLst>
          </p:cNvPr>
          <p:cNvSpPr txBox="1">
            <a:spLocks/>
          </p:cNvSpPr>
          <p:nvPr/>
        </p:nvSpPr>
        <p:spPr>
          <a:xfrm>
            <a:off x="573245" y="330517"/>
            <a:ext cx="5388611" cy="66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具体需求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85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3845" y="101600"/>
            <a:ext cx="11591925" cy="112268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77546" y="380365"/>
            <a:ext cx="6418580" cy="664845"/>
          </a:xfrm>
        </p:spPr>
        <p:txBody>
          <a:bodyPr>
            <a:noAutofit/>
          </a:bodyPr>
          <a:lstStyle/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图片参考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7A1055-0098-4850-8F00-E44BF8727B98}"/>
              </a:ext>
            </a:extLst>
          </p:cNvPr>
          <p:cNvSpPr txBox="1"/>
          <p:nvPr/>
        </p:nvSpPr>
        <p:spPr>
          <a:xfrm>
            <a:off x="2578864" y="5984006"/>
            <a:ext cx="2112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+mn-ea"/>
              </a:rPr>
              <a:t>布偶海洋</a:t>
            </a:r>
            <a:r>
              <a:rPr lang="zh-CN" altLang="en-US" sz="1100" dirty="0">
                <a:latin typeface="+mn-ea"/>
              </a:rPr>
              <a:t>：所有布偶都是照着鲁道夫</a:t>
            </a:r>
            <a:r>
              <a:rPr lang="en-US" altLang="zh-CN" sz="1100" dirty="0">
                <a:latin typeface="+mn-ea"/>
              </a:rPr>
              <a:t>1</a:t>
            </a:r>
            <a:r>
              <a:rPr lang="zh-CN" altLang="en-US" sz="1100" dirty="0">
                <a:latin typeface="+mn-ea"/>
              </a:rPr>
              <a:t>：</a:t>
            </a:r>
            <a:r>
              <a:rPr lang="en-US" altLang="zh-CN" sz="1100" dirty="0">
                <a:latin typeface="+mn-ea"/>
              </a:rPr>
              <a:t>1</a:t>
            </a:r>
            <a:r>
              <a:rPr lang="zh-CN" altLang="en-US" sz="1100" dirty="0">
                <a:latin typeface="+mn-ea"/>
              </a:rPr>
              <a:t>制作的，</a:t>
            </a:r>
            <a:r>
              <a:rPr lang="zh-CN" altLang="en-US" sz="1100" dirty="0">
                <a:solidFill>
                  <a:srgbClr val="FF0000"/>
                </a:solidFill>
                <a:latin typeface="+mn-ea"/>
              </a:rPr>
              <a:t>外表相同，有各种各样的动作。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740DB45-19AF-436F-8F54-DFA56D80D7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24"/>
          <a:stretch/>
        </p:blipFill>
        <p:spPr>
          <a:xfrm>
            <a:off x="285034" y="1486374"/>
            <a:ext cx="5477472" cy="318359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A92B115-3EB1-457B-853C-14335E9C4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692" y="5684350"/>
            <a:ext cx="783783" cy="82838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9CD6A4F-3A50-4652-A075-7BD172670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125" y="5612919"/>
            <a:ext cx="739178" cy="94946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AF3543A-F915-4331-9F7E-84FDE40A5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070" y="5639536"/>
            <a:ext cx="749055" cy="91801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F4EBC61C-AA50-433D-A029-A61F51D4E91E}"/>
              </a:ext>
            </a:extLst>
          </p:cNvPr>
          <p:cNvSpPr txBox="1"/>
          <p:nvPr/>
        </p:nvSpPr>
        <p:spPr>
          <a:xfrm>
            <a:off x="5822110" y="1486374"/>
            <a:ext cx="5760290" cy="171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atin typeface="+mn-ea"/>
              </a:rPr>
              <a:t>【</a:t>
            </a:r>
            <a:r>
              <a:rPr lang="zh-CN" altLang="en-US" sz="1200" b="1" dirty="0">
                <a:latin typeface="+mn-ea"/>
              </a:rPr>
              <a:t>角色状态</a:t>
            </a:r>
            <a:r>
              <a:rPr lang="en-US" altLang="zh-CN" sz="1200" b="1" dirty="0">
                <a:latin typeface="+mn-ea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邦妮（近处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位）</a:t>
            </a:r>
            <a:r>
              <a:rPr lang="zh-CN" altLang="en-US" sz="1200" dirty="0">
                <a:latin typeface="+mn-ea"/>
              </a:rPr>
              <a:t>：事件解决，露出</a:t>
            </a:r>
            <a:r>
              <a:rPr lang="zh-CN" altLang="en-US" sz="1200" b="0" strike="noStrike" dirty="0">
                <a:solidFill>
                  <a:schemeClr val="tx1"/>
                </a:solidFill>
                <a:latin typeface="+mn-ea"/>
                <a:ea typeface="+mn-ea"/>
              </a:rPr>
              <a:t>安心又开心的笑容。</a:t>
            </a:r>
            <a:endParaRPr lang="en-US" altLang="zh-CN" sz="1200" b="0" strike="noStrike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+mn-ea"/>
              </a:rPr>
              <a:t>希玛（近） ：</a:t>
            </a:r>
            <a:r>
              <a:rPr lang="zh-CN" altLang="en-US" sz="1200" dirty="0">
                <a:latin typeface="+mn-ea"/>
              </a:rPr>
              <a:t>平静，面无表情，偷瞄邦妮。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kern="1200" dirty="0">
                <a:latin typeface="+mn-ea"/>
                <a:ea typeface="+mn-ea"/>
                <a:cs typeface="+mn-cs"/>
              </a:rPr>
              <a:t>小孩子们（远）：</a:t>
            </a:r>
            <a:r>
              <a:rPr lang="zh-CN" altLang="en-US" sz="1200" b="0" kern="1200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是普通人，从梦魇状态恢复正常，开心地在布偶海洋里玩耍。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kern="1200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苏我美雪</a:t>
            </a:r>
            <a:r>
              <a:rPr lang="zh-CN" altLang="en-US" sz="1200" b="1" kern="1200" dirty="0">
                <a:latin typeface="+mn-ea"/>
                <a:ea typeface="+mn-ea"/>
                <a:cs typeface="+mn-cs"/>
              </a:rPr>
              <a:t>（远） </a:t>
            </a:r>
            <a:r>
              <a:rPr lang="zh-CN" altLang="en-US" sz="1200" b="1" kern="1200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：</a:t>
            </a:r>
            <a:r>
              <a:rPr lang="zh-CN" altLang="en-US" sz="1200" b="0" kern="1200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站在一旁自豪微笑。</a:t>
            </a:r>
            <a:endParaRPr lang="en-US" altLang="zh-CN" sz="1200" b="0" kern="1200" dirty="0">
              <a:solidFill>
                <a:srgbClr val="000000"/>
              </a:solidFill>
              <a:latin typeface="+mn-ea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kern="1200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阿茴</a:t>
            </a:r>
            <a:r>
              <a:rPr lang="zh-CN" altLang="en-US" sz="1200" b="1" kern="1200" dirty="0">
                <a:latin typeface="+mn-ea"/>
                <a:ea typeface="+mn-ea"/>
                <a:cs typeface="+mn-cs"/>
              </a:rPr>
              <a:t>（远） </a:t>
            </a:r>
            <a:r>
              <a:rPr lang="zh-CN" altLang="en-US" sz="1200" b="1" kern="1200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：</a:t>
            </a:r>
            <a:r>
              <a:rPr lang="zh-CN" altLang="en-US" sz="1200" b="0" kern="1200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兴奋地举着喇叭。</a:t>
            </a:r>
            <a:endParaRPr lang="en-US" altLang="zh-CN" sz="1200" b="0" kern="1200" dirty="0">
              <a:solidFill>
                <a:srgbClr val="000000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FFBEF41-BD92-40EA-81B9-79AFBD12EA50}"/>
              </a:ext>
            </a:extLst>
          </p:cNvPr>
          <p:cNvSpPr txBox="1"/>
          <p:nvPr/>
        </p:nvSpPr>
        <p:spPr>
          <a:xfrm>
            <a:off x="210478" y="4655468"/>
            <a:ext cx="5477471" cy="688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【</a:t>
            </a:r>
            <a:r>
              <a:rPr lang="zh-CN" altLang="en-US" sz="1400" dirty="0">
                <a:latin typeface="+mn-ea"/>
              </a:rPr>
              <a:t>画面</a:t>
            </a:r>
            <a:r>
              <a:rPr lang="en-US" altLang="zh-CN" sz="1400" dirty="0">
                <a:latin typeface="+mn-ea"/>
              </a:rPr>
              <a:t>】</a:t>
            </a:r>
            <a:r>
              <a:rPr lang="zh-CN" altLang="en-US" sz="1400" dirty="0">
                <a:latin typeface="+mn-ea"/>
              </a:rPr>
              <a:t>类似海洋球乐园的感觉，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许多</a:t>
            </a:r>
            <a:r>
              <a:rPr lang="zh-CN" altLang="en-US" sz="1400" b="0" strike="noStrike" dirty="0">
                <a:solidFill>
                  <a:srgbClr val="FF0000"/>
                </a:solidFill>
                <a:latin typeface="+mn-ea"/>
                <a:ea typeface="+mn-ea"/>
              </a:rPr>
              <a:t>布偶从天而降，地面上铺满布偶，形成布偶海洋。</a:t>
            </a:r>
            <a:endParaRPr lang="en-US" altLang="zh-CN" sz="1400" b="0" strike="noStrike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B5F6FA2-EEA5-43C5-91B7-5D63DB25D2D5}"/>
              </a:ext>
            </a:extLst>
          </p:cNvPr>
          <p:cNvSpPr txBox="1"/>
          <p:nvPr/>
        </p:nvSpPr>
        <p:spPr>
          <a:xfrm>
            <a:off x="6543394" y="5734377"/>
            <a:ext cx="5169711" cy="88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【</a:t>
            </a:r>
            <a:r>
              <a:rPr lang="zh-CN" altLang="en-US" sz="1200" dirty="0">
                <a:latin typeface="+mn-ea"/>
              </a:rPr>
              <a:t>场景</a:t>
            </a:r>
            <a:r>
              <a:rPr lang="en-US" altLang="zh-CN" sz="1200" dirty="0">
                <a:latin typeface="+mn-ea"/>
              </a:rPr>
              <a:t>】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圣诞元素、暖色调、开阔地</a:t>
            </a:r>
            <a:r>
              <a:rPr lang="zh-CN" altLang="en-US" sz="1200" dirty="0">
                <a:latin typeface="+mn-ea"/>
              </a:rPr>
              <a:t>（场景为室外）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+mn-ea"/>
              </a:rPr>
              <a:t>平安夜的晚上，光源充足。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+mn-ea"/>
              </a:rPr>
              <a:t>不是现实世界，是梦境里，风格偏梦幻。</a:t>
            </a:r>
            <a:endParaRPr lang="en-US" altLang="zh-CN" sz="1200" dirty="0">
              <a:latin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9DAAD9A-0090-490C-9F95-F1EA4FEF9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5842" y="3888359"/>
            <a:ext cx="783783" cy="82838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C62BD48-A31B-4E25-87F8-AC705AF4C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9354" y="3816457"/>
            <a:ext cx="688036" cy="88377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0CB26FE-C43B-43F1-B286-8F5F5B0DB3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386913">
            <a:off x="574822" y="3010320"/>
            <a:ext cx="394857" cy="48392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CA7FE99-A724-4811-A044-B5AB7117E2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386913">
            <a:off x="311977" y="3431784"/>
            <a:ext cx="431813" cy="5292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DFA5C1B-43D3-4D33-B1DB-2453AE85AD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386913">
            <a:off x="830616" y="3425827"/>
            <a:ext cx="504017" cy="61770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DADCAFC-C0A3-432A-A6CC-D24F7A53A1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386913">
            <a:off x="3721539" y="2269562"/>
            <a:ext cx="414052" cy="50744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F8A35A2-F4CE-49C6-AA26-139472CE1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9233" y="1634637"/>
            <a:ext cx="418574" cy="53765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E5A5CB6-EB97-46AA-8C60-045D4AA40C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8566" y="3832978"/>
            <a:ext cx="688036" cy="88377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7DE177F-AF1B-4F05-8067-04D6DD568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6"/>
          <a:stretch/>
        </p:blipFill>
        <p:spPr bwMode="auto">
          <a:xfrm>
            <a:off x="10641548" y="3700133"/>
            <a:ext cx="1059857" cy="198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98B361B-E501-48DA-BD02-DA82F20F6A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5" t="5577" r="22323" b="15609"/>
          <a:stretch/>
        </p:blipFill>
        <p:spPr bwMode="auto">
          <a:xfrm>
            <a:off x="9524082" y="3700016"/>
            <a:ext cx="1051097" cy="198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FEFE397-C1C8-4AA8-B2C8-322CC5E2D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22" r="17977" b="21178"/>
          <a:stretch/>
        </p:blipFill>
        <p:spPr bwMode="auto">
          <a:xfrm>
            <a:off x="6701652" y="3709162"/>
            <a:ext cx="2759062" cy="198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38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11"/>
          <p:cNvSpPr>
            <a:spLocks noGrp="1"/>
          </p:cNvSpPr>
          <p:nvPr/>
        </p:nvSpPr>
        <p:spPr>
          <a:xfrm>
            <a:off x="299720" y="497205"/>
            <a:ext cx="11591925" cy="570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结款方式：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just">
              <a:buNone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                          图标制作时间根据数量和项目需求协商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Font typeface="Wingdings" panose="05000000000000000000" charset="0"/>
              <a:buNone/>
            </a:pP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ctr">
              <a:buFont typeface="Wingdings" panose="05000000000000000000" charset="0"/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阶段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01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草图</a:t>
            </a:r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阶段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。（占总款项的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20%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阶段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02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线稿</a:t>
            </a:r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阶段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。（占总款项的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10%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  <a:p>
            <a:pPr marL="0" indent="0" algn="ctr"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阶段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03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上色</a:t>
            </a:r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阶段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。（占总款项的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30%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  <a:p>
            <a:pPr marL="0" indent="0" algn="ctr"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阶段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04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细化完成。（占总款项的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40%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  <a:p>
            <a:pPr marL="0" indent="0" algn="ctr">
              <a:buNone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just">
              <a:buNone/>
            </a:pP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如果时间上有问题，请及时和对接人沟通！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公司会根据画师最终完成的阶段进行结款。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（例如只通过阶段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，公司只结款制作费用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20%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并收回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psd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原文件，阶段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不通过则不结款）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768,&quot;width&quot;:1825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75d00f8-35f9-416c-8011-03d11d767a47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768,&quot;width&quot;:1825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75d00f8-35f9-416c-8011-03d11d767a47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768,&quot;width&quot;:1825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3101</TotalTime>
  <Words>733</Words>
  <Application>Microsoft Office PowerPoint</Application>
  <PresentationFormat>宽屏</PresentationFormat>
  <Paragraphs>92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宋体</vt:lpstr>
      <vt:lpstr>微软雅黑</vt:lpstr>
      <vt:lpstr>微软雅黑 Light</vt:lpstr>
      <vt:lpstr>Arial</vt:lpstr>
      <vt:lpstr>Calibri</vt:lpstr>
      <vt:lpstr>Wingdings</vt:lpstr>
      <vt:lpstr>Wingdings 3</vt:lpstr>
      <vt:lpstr>Office 主题</vt:lpstr>
      <vt:lpstr>1_Office 主题</vt:lpstr>
      <vt:lpstr>OR原画外包需求文档</vt:lpstr>
      <vt:lpstr>PowerPoint 演示文稿</vt:lpstr>
      <vt:lpstr>制作说明</vt:lpstr>
      <vt:lpstr>PowerPoint 演示文稿</vt:lpstr>
      <vt:lpstr>PowerPoint 演示文稿</vt:lpstr>
      <vt:lpstr>图片参考</vt:lpstr>
      <vt:lpstr>PowerPoint 演示文稿</vt:lpstr>
      <vt:lpstr>图片参考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OR原画外包需求文档</dc:title>
  <dc:creator>hjhj</dc:creator>
  <cp:lastModifiedBy>薛娇</cp:lastModifiedBy>
  <cp:revision>101</cp:revision>
  <dcterms:created xsi:type="dcterms:W3CDTF">2019-10-17T09:11:00Z</dcterms:created>
  <dcterms:modified xsi:type="dcterms:W3CDTF">2021-07-26T08:33:56Z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