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02" r:id="rId2"/>
    <p:sldId id="268" r:id="rId3"/>
    <p:sldId id="385" r:id="rId4"/>
    <p:sldId id="348" r:id="rId5"/>
    <p:sldId id="388" r:id="rId6"/>
    <p:sldId id="389" r:id="rId7"/>
    <p:sldId id="399" r:id="rId8"/>
    <p:sldId id="400" r:id="rId9"/>
    <p:sldId id="391" r:id="rId10"/>
    <p:sldId id="387" r:id="rId11"/>
    <p:sldId id="392" r:id="rId12"/>
    <p:sldId id="398" r:id="rId13"/>
    <p:sldId id="393" r:id="rId14"/>
    <p:sldId id="394" r:id="rId15"/>
    <p:sldId id="395" r:id="rId16"/>
    <p:sldId id="396" r:id="rId17"/>
    <p:sldId id="397" r:id="rId18"/>
    <p:sldId id="386" r:id="rId19"/>
    <p:sldId id="390" r:id="rId20"/>
    <p:sldId id="31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88">
          <p15:clr>
            <a:srgbClr val="A4A3A4"/>
          </p15:clr>
        </p15:guide>
        <p15:guide id="4" pos="27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AFF"/>
    <a:srgbClr val="008EFF"/>
    <a:srgbClr val="FFC305"/>
    <a:srgbClr val="FF9933"/>
    <a:srgbClr val="DAA600"/>
    <a:srgbClr val="FFFF66"/>
    <a:srgbClr val="93E2FF"/>
    <a:srgbClr val="33A3FF"/>
    <a:srgbClr val="008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4552" autoAdjust="0"/>
  </p:normalViewPr>
  <p:slideViewPr>
    <p:cSldViewPr>
      <p:cViewPr varScale="1">
        <p:scale>
          <a:sx n="148" d="100"/>
          <a:sy n="148" d="100"/>
        </p:scale>
        <p:origin x="768" y="108"/>
      </p:cViewPr>
      <p:guideLst>
        <p:guide orient="horz" pos="1619"/>
        <p:guide pos="2880"/>
        <p:guide orient="horz" pos="388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B909-2B53-4A70-BC70-AEF46C7ACF24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F44-F5CE-455C-A9FE-73A15FC42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0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4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7D6CD-A187-4476-AD7D-58C44BB482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9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9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6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7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2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743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>
            <a:spLocks noChangeAspect="1"/>
          </p:cNvSpPr>
          <p:nvPr userDrawn="1"/>
        </p:nvSpPr>
        <p:spPr>
          <a:xfrm rot="18900000">
            <a:off x="370772" y="264511"/>
            <a:ext cx="324027" cy="31094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1"/>
              </a:gs>
            </a:gsLst>
            <a:lin ang="81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54000" dist="152400" dir="8100000" sx="104000" sy="10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0"/>
          <p:cNvSpPr>
            <a:spLocks noChangeAspect="1"/>
          </p:cNvSpPr>
          <p:nvPr userDrawn="1"/>
        </p:nvSpPr>
        <p:spPr>
          <a:xfrm rot="18900000">
            <a:off x="530753" y="265660"/>
            <a:ext cx="327796" cy="31456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54000" dist="152400" dir="8100000" sx="104000" sy="10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0"/>
          <a:stretch>
            <a:fillRect/>
          </a:stretch>
        </p:blipFill>
        <p:spPr bwMode="auto">
          <a:xfrm>
            <a:off x="6876256" y="-6403"/>
            <a:ext cx="2088232" cy="77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60267"/>
            <a:ext cx="1383431" cy="25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1"/>
          <p:cNvSpPr/>
          <p:nvPr/>
        </p:nvSpPr>
        <p:spPr>
          <a:xfrm>
            <a:off x="4387452" y="3183872"/>
            <a:ext cx="4289000" cy="468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4387455" y="3186162"/>
            <a:ext cx="4289001" cy="468000"/>
          </a:xfrm>
          <a:prstGeom prst="roundRect">
            <a:avLst>
              <a:gd name="adj" fmla="val 50000"/>
            </a:avLst>
          </a:prstGeom>
          <a:solidFill>
            <a:srgbClr val="008EFF"/>
          </a:solidFill>
          <a:ln w="127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innerShdw blurRad="127000" dist="88900" dir="18900000">
              <a:prstClr val="black">
                <a:alpha val="30000"/>
              </a:prstClr>
            </a:innerShdw>
          </a:effectLst>
        </p:spPr>
        <p:txBody>
          <a:bodyPr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9768" y="3688898"/>
            <a:ext cx="414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Beijing Dragon Punch Storm Technology Co. Ltd.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10"/>
          <p:cNvSpPr>
            <a:spLocks noChangeAspect="1"/>
          </p:cNvSpPr>
          <p:nvPr/>
        </p:nvSpPr>
        <p:spPr>
          <a:xfrm>
            <a:off x="3066397" y="2177204"/>
            <a:ext cx="717248" cy="628068"/>
          </a:xfrm>
          <a:prstGeom prst="hexagon">
            <a:avLst/>
          </a:prstGeom>
          <a:solidFill>
            <a:srgbClr val="008EFF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10"/>
          <p:cNvSpPr>
            <a:spLocks noChangeAspect="1"/>
          </p:cNvSpPr>
          <p:nvPr/>
        </p:nvSpPr>
        <p:spPr>
          <a:xfrm>
            <a:off x="2192267" y="3487057"/>
            <a:ext cx="730114" cy="639334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3175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10"/>
          <p:cNvSpPr>
            <a:spLocks noChangeAspect="1"/>
          </p:cNvSpPr>
          <p:nvPr/>
        </p:nvSpPr>
        <p:spPr>
          <a:xfrm>
            <a:off x="553644" y="2552481"/>
            <a:ext cx="1753274" cy="1535276"/>
          </a:xfrm>
          <a:prstGeom prst="hexagon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10"/>
          <p:cNvSpPr>
            <a:spLocks noChangeAspect="1"/>
          </p:cNvSpPr>
          <p:nvPr/>
        </p:nvSpPr>
        <p:spPr>
          <a:xfrm>
            <a:off x="986731" y="1273401"/>
            <a:ext cx="746995" cy="654116"/>
          </a:xfrm>
          <a:prstGeom prst="hexagon">
            <a:avLst/>
          </a:prstGeom>
          <a:solidFill>
            <a:srgbClr val="008EFF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10"/>
          <p:cNvSpPr>
            <a:spLocks noChangeAspect="1"/>
          </p:cNvSpPr>
          <p:nvPr/>
        </p:nvSpPr>
        <p:spPr>
          <a:xfrm>
            <a:off x="395536" y="3534527"/>
            <a:ext cx="956331" cy="837423"/>
          </a:xfrm>
          <a:prstGeom prst="hexagon">
            <a:avLst/>
          </a:prstGeom>
          <a:solidFill>
            <a:srgbClr val="008EFF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3175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1" name="矩形 10"/>
          <p:cNvSpPr>
            <a:spLocks noChangeAspect="1"/>
          </p:cNvSpPr>
          <p:nvPr/>
        </p:nvSpPr>
        <p:spPr>
          <a:xfrm>
            <a:off x="765125" y="958039"/>
            <a:ext cx="503896" cy="441243"/>
          </a:xfrm>
          <a:prstGeom prst="hexagon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3175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544" y="3755816"/>
            <a:ext cx="81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创新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6883" y="1408922"/>
            <a:ext cx="81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精品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9173" y="2305204"/>
            <a:ext cx="815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共赢</a:t>
            </a:r>
          </a:p>
        </p:txBody>
      </p:sp>
      <p:sp>
        <p:nvSpPr>
          <p:cNvPr id="55" name="矩形 10"/>
          <p:cNvSpPr>
            <a:spLocks noChangeAspect="1"/>
          </p:cNvSpPr>
          <p:nvPr/>
        </p:nvSpPr>
        <p:spPr>
          <a:xfrm>
            <a:off x="1171888" y="1597512"/>
            <a:ext cx="2103134" cy="1841635"/>
          </a:xfrm>
          <a:prstGeom prst="hexagon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3175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10"/>
          <p:cNvSpPr>
            <a:spLocks noChangeAspect="1"/>
          </p:cNvSpPr>
          <p:nvPr/>
        </p:nvSpPr>
        <p:spPr>
          <a:xfrm>
            <a:off x="1210062" y="1631300"/>
            <a:ext cx="2000720" cy="1751956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10"/>
          <p:cNvSpPr>
            <a:spLocks noChangeAspect="1"/>
          </p:cNvSpPr>
          <p:nvPr/>
        </p:nvSpPr>
        <p:spPr>
          <a:xfrm>
            <a:off x="2634349" y="3046271"/>
            <a:ext cx="889503" cy="778905"/>
          </a:xfrm>
          <a:prstGeom prst="hexagon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文字"/>
          <p:cNvSpPr txBox="1"/>
          <p:nvPr/>
        </p:nvSpPr>
        <p:spPr>
          <a:xfrm>
            <a:off x="4892759" y="3220107"/>
            <a:ext cx="327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新人培训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--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如何写文档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374180" y="3154817"/>
            <a:ext cx="729371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2222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sx="97000" sy="97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11625" y="2452291"/>
            <a:ext cx="487807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spc="-150" dirty="0">
                <a:solidFill>
                  <a:srgbClr val="008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北京龙拳风暴科技有限公司</a:t>
            </a:r>
          </a:p>
        </p:txBody>
      </p:sp>
      <p:sp>
        <p:nvSpPr>
          <p:cNvPr id="5" name="矩形 10"/>
          <p:cNvSpPr>
            <a:spLocks noChangeAspect="1"/>
          </p:cNvSpPr>
          <p:nvPr/>
        </p:nvSpPr>
        <p:spPr>
          <a:xfrm>
            <a:off x="2669540" y="880110"/>
            <a:ext cx="1404620" cy="1229995"/>
          </a:xfrm>
          <a:prstGeom prst="hexagon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317500" dir="8100000" sx="104000" sy="104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 descr="LOGO确定版（png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285" y="1556941"/>
            <a:ext cx="4680585" cy="920115"/>
          </a:xfrm>
          <a:prstGeom prst="rect">
            <a:avLst/>
          </a:prstGeom>
        </p:spPr>
      </p:pic>
      <p:pic>
        <p:nvPicPr>
          <p:cNvPr id="3" name="图片 2" descr="circ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95" y="1164471"/>
            <a:ext cx="4224020" cy="83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2.59259E-6 L 0.40903 -0.00061 " pathEditMode="relative" rAng="0" ptsTypes="AA">
                                          <p:cBhvr>
                                            <p:cTn id="6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51" y="-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1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7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9" grpId="0"/>
          <p:bldP spid="33" grpId="0" bldLvl="0" animBg="1"/>
          <p:bldP spid="47" grpId="0" animBg="1"/>
          <p:bldP spid="49" grpId="0" animBg="1"/>
          <p:bldP spid="52" grpId="0" bldLvl="0" animBg="1"/>
          <p:bldP spid="48" grpId="0" bldLvl="0" animBg="1"/>
          <p:bldP spid="51" grpId="0" animBg="1"/>
          <p:bldP spid="59" grpId="0"/>
          <p:bldP spid="60" grpId="0"/>
          <p:bldP spid="61" grpId="0"/>
          <p:bldP spid="55" grpId="0" animBg="1"/>
          <p:bldP spid="54" grpId="0" animBg="1"/>
          <p:bldP spid="45" grpId="0" animBg="1"/>
          <p:bldP spid="26" grpId="0"/>
          <p:bldP spid="27" grpId="0" animBg="1"/>
          <p:bldP spid="2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2.59259E-6 L 0.40903 -0.00061 " pathEditMode="relative" rAng="0" ptsTypes="AA">
                                          <p:cBhvr>
                                            <p:cTn id="69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51" y="-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1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7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1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9" grpId="0"/>
          <p:bldP spid="33" grpId="0" bldLvl="0" animBg="1"/>
          <p:bldP spid="47" grpId="0" animBg="1"/>
          <p:bldP spid="49" grpId="0" animBg="1"/>
          <p:bldP spid="52" grpId="0" bldLvl="0" animBg="1"/>
          <p:bldP spid="48" grpId="0" bldLvl="0" animBg="1"/>
          <p:bldP spid="51" grpId="0" animBg="1"/>
          <p:bldP spid="59" grpId="0"/>
          <p:bldP spid="60" grpId="0"/>
          <p:bldP spid="61" grpId="0"/>
          <p:bldP spid="55" grpId="0" animBg="1"/>
          <p:bldP spid="54" grpId="0" animBg="1"/>
          <p:bldP spid="45" grpId="0" animBg="1"/>
          <p:bldP spid="26" grpId="0"/>
          <p:bldP spid="27" grpId="0" animBg="1"/>
          <p:bldP spid="27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实战演练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880336" y="843558"/>
            <a:ext cx="772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张三做了常规的竞技场</a:t>
            </a:r>
            <a:r>
              <a:rPr lang="en-US" altLang="zh-CN" sz="1600" b="1" kern="0" dirty="0" smtClean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换位版，问各个板块都需要写什么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97311689746&amp;di=484e18af343b0ac288e047963a823ccc&amp;imgtype=0&amp;src=http%3A%2F%2Fi1.hdslb.com%2Fbfs%2Farchive%2F85bdfcb54655c99f6c7e9ee61bcbcda6935527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0482"/>
            <a:ext cx="6811963" cy="340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04249" y="1305223"/>
            <a:ext cx="24482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目录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文档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修改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记录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设计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目的：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why 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设计思路：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what 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流程图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UE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界面说明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图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系统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规则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数值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表结构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需求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统计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需求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其他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内容</a:t>
            </a:r>
            <a:endParaRPr lang="en-US" altLang="zh-CN" sz="1400" kern="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意思是否传达清楚及完整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7344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用词是否对口和专业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美术用词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色相、饱和度、明度、亮度、构图、阴影、氛围、对比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美术分段位，但都希望参与更多设计相关的内容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程序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用词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逻辑流程、重置、计算方式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、链接，文本，富文本，</a:t>
            </a:r>
            <a:r>
              <a:rPr lang="en-US" altLang="zh-CN" sz="1400" kern="0" dirty="0" smtClean="0">
                <a:latin typeface="+mn-ea"/>
                <a:cs typeface="Arial" panose="020B0604020202020204" pitchFamily="34" charset="0"/>
              </a:rPr>
              <a:t>tips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，弹窗，页面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程序希望准确的功能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描述，是或否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意思是否传达清楚及完整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78488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用词是否简洁明了，无歧义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一句话能说清的，就不要用两句话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重复的规则，说明前说清楚是重复规则，需要加链接，补文档，建议直接</a:t>
            </a:r>
            <a:r>
              <a:rPr lang="en-US" altLang="zh-CN" sz="1400" kern="0" dirty="0" smtClean="0">
                <a:latin typeface="+mn-ea"/>
                <a:cs typeface="Arial" panose="020B0604020202020204" pitchFamily="34" charset="0"/>
              </a:rPr>
              <a:t>copy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遇到会有大量填充型文本的，加链接，在后面再补充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实战演练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251520" y="771550"/>
            <a:ext cx="62646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案例均从实际生活中读取，陈年老货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某图修改，我希望更大高大上一点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我希望这张图有新意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我觉得可以包装感更强一点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实力相近的公会匹配到一起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这个地方放立绘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这个地方显示奖励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留小数点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人少的时候进行重置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这个地方是排行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这里显示时间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这个地方走马灯显示公告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状态是否明确及完整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3ECBDAD-F679-47D8-BE09-79BEA572C62F}"/>
              </a:ext>
            </a:extLst>
          </p:cNvPr>
          <p:cNvSpPr/>
          <p:nvPr/>
        </p:nvSpPr>
        <p:spPr>
          <a:xfrm>
            <a:off x="2051720" y="2067694"/>
            <a:ext cx="4808761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80%</a:t>
            </a:r>
            <a:r>
              <a:rPr lang="zh-CN" altLang="en-US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大部分时候</a:t>
            </a:r>
            <a:r>
              <a:rPr lang="en-US" altLang="zh-CN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+20%</a:t>
            </a:r>
            <a:r>
              <a:rPr lang="zh-CN" altLang="en-US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特殊情况，往往漏的</a:t>
            </a:r>
            <a:r>
              <a:rPr lang="en-US" altLang="zh-CN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20%</a:t>
            </a:r>
            <a:r>
              <a:rPr lang="zh-CN" altLang="en-US" sz="25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特殊情况</a:t>
            </a:r>
            <a:endParaRPr lang="zh-CN" altLang="en-US" sz="2500" dirty="0">
              <a:ln w="0"/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66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状态是否明确及完整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323528" y="915566"/>
            <a:ext cx="626469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常用状态变化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按钮状态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宝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箱状态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资源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时间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资源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道具图标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功能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玩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法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次数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其他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情况列举</a:t>
            </a:r>
          </a:p>
        </p:txBody>
      </p:sp>
    </p:spTree>
    <p:extLst>
      <p:ext uri="{BB962C8B-B14F-4D97-AF65-F5344CB8AC3E}">
        <p14:creationId xmlns:p14="http://schemas.microsoft.com/office/powerpoint/2010/main" val="11239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状态是否明确及完整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323528" y="915566"/>
            <a:ext cx="626469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特殊状态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为空状态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初始状态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有顶状态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角色，装备到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顶级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断线重连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（实时同步玩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法比较多）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公会内人来人往状态处理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一般与其他玩家交互的系统状态变化会更多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玩家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的行为操作是最不确定的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极端情况不要过分钻牛角尖，先满足大部分需求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完全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想不明白时，可以举极端例子，想象会是什么样，如两个团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PK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，如果一个团直接解散了如何处理</a:t>
            </a:r>
          </a:p>
        </p:txBody>
      </p:sp>
    </p:spTree>
    <p:extLst>
      <p:ext uri="{BB962C8B-B14F-4D97-AF65-F5344CB8AC3E}">
        <p14:creationId xmlns:p14="http://schemas.microsoft.com/office/powerpoint/2010/main" val="38339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实战演练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880336" y="843558"/>
            <a:ext cx="772411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张三做了一个公会内资源交换功能，这个界面设计的状态变化有哪些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93319"/>
            <a:ext cx="6592863" cy="33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周边情况是否补充完整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880336" y="843558"/>
            <a:ext cx="7724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+mn-ea"/>
                <a:cs typeface="Arial" panose="020B0604020202020204" pitchFamily="34" charset="0"/>
              </a:rPr>
              <a:t>红点提示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+mn-ea"/>
                <a:cs typeface="Arial" panose="020B0604020202020204" pitchFamily="34" charset="0"/>
              </a:rPr>
              <a:t>走马灯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+mn-ea"/>
                <a:cs typeface="Arial" panose="020B0604020202020204" pitchFamily="34" charset="0"/>
              </a:rPr>
              <a:t>聊天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+mn-ea"/>
                <a:cs typeface="Arial" panose="020B0604020202020204" pitchFamily="34" charset="0"/>
              </a:rPr>
              <a:t>分享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邮件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商店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规则说明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实战演练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880336" y="843558"/>
            <a:ext cx="772411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张三做了一个活动</a:t>
            </a:r>
            <a:r>
              <a:rPr lang="en-US" altLang="zh-CN" sz="1600" b="1" kern="0" dirty="0" smtClean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通行证，问需要补充哪些周边系统规则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23" y="1347614"/>
            <a:ext cx="6413621" cy="36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弧形 2"/>
          <p:cNvSpPr/>
          <p:nvPr/>
        </p:nvSpPr>
        <p:spPr>
          <a:xfrm rot="5400000">
            <a:off x="-1667136" y="781188"/>
            <a:ext cx="3565202" cy="3616322"/>
          </a:xfrm>
          <a:prstGeom prst="arc">
            <a:avLst>
              <a:gd name="adj1" fmla="val 10885653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 bwMode="auto">
          <a:xfrm>
            <a:off x="1276077" y="1230642"/>
            <a:ext cx="312201" cy="266774"/>
          </a:xfrm>
          <a:prstGeom prst="hexagon">
            <a:avLst/>
          </a:prstGeom>
          <a:solidFill>
            <a:srgbClr val="008EFF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六边形 57"/>
          <p:cNvSpPr/>
          <p:nvPr/>
        </p:nvSpPr>
        <p:spPr bwMode="auto">
          <a:xfrm>
            <a:off x="1638177" y="2177800"/>
            <a:ext cx="312201" cy="266774"/>
          </a:xfrm>
          <a:prstGeom prst="hexagon">
            <a:avLst/>
          </a:prstGeom>
          <a:solidFill>
            <a:srgbClr val="008EFF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六边形 61"/>
          <p:cNvSpPr/>
          <p:nvPr/>
        </p:nvSpPr>
        <p:spPr bwMode="auto">
          <a:xfrm>
            <a:off x="1585807" y="3214715"/>
            <a:ext cx="312201" cy="266774"/>
          </a:xfrm>
          <a:prstGeom prst="hexagon">
            <a:avLst/>
          </a:prstGeom>
          <a:solidFill>
            <a:srgbClr val="008EFF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56890" y="921352"/>
            <a:ext cx="6600634" cy="738740"/>
            <a:chOff x="1379011" y="771550"/>
            <a:chExt cx="7205802" cy="806470"/>
          </a:xfrm>
        </p:grpSpPr>
        <p:sp>
          <p:nvSpPr>
            <p:cNvPr id="39" name="圆角矩形 38"/>
            <p:cNvSpPr/>
            <p:nvPr/>
          </p:nvSpPr>
          <p:spPr bwMode="auto">
            <a:xfrm flipH="1">
              <a:off x="1844059" y="878755"/>
              <a:ext cx="6653261" cy="6128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72"/>
            <p:cNvSpPr txBox="1"/>
            <p:nvPr/>
          </p:nvSpPr>
          <p:spPr bwMode="auto">
            <a:xfrm>
              <a:off x="2422490" y="1026079"/>
              <a:ext cx="6162323" cy="369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文档结构是否清晰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379011" y="771550"/>
              <a:ext cx="956715" cy="806470"/>
              <a:chOff x="4270392" y="4010139"/>
              <a:chExt cx="709695" cy="709694"/>
            </a:xfrm>
          </p:grpSpPr>
          <p:sp>
            <p:nvSpPr>
              <p:cNvPr id="60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270392" y="4010139"/>
                <a:ext cx="709695" cy="709694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1905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hexagon">
                <a:avLst/>
              </a:prstGeom>
              <a:solidFill>
                <a:srgbClr val="008E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b="1" dirty="0" smtClean="0">
                    <a:latin typeface="Impact" panose="020B0806030902050204" pitchFamily="34" charset="0"/>
                  </a:rPr>
                  <a:t>Q1</a:t>
                </a:r>
                <a:endParaRPr lang="zh-CN" altLang="en-US" sz="1600" b="1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056067" y="1963596"/>
            <a:ext cx="6118133" cy="732080"/>
            <a:chOff x="1781368" y="1682413"/>
            <a:chExt cx="6679064" cy="799200"/>
          </a:xfrm>
        </p:grpSpPr>
        <p:sp>
          <p:nvSpPr>
            <p:cNvPr id="88" name="圆角矩形 87"/>
            <p:cNvSpPr/>
            <p:nvPr/>
          </p:nvSpPr>
          <p:spPr bwMode="auto">
            <a:xfrm flipH="1">
              <a:off x="2255412" y="1758814"/>
              <a:ext cx="6205020" cy="6128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72"/>
            <p:cNvSpPr txBox="1"/>
            <p:nvPr/>
          </p:nvSpPr>
          <p:spPr bwMode="auto">
            <a:xfrm>
              <a:off x="2729457" y="1877076"/>
              <a:ext cx="5370933" cy="369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文档意思是否传达清楚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781368" y="1682413"/>
              <a:ext cx="948090" cy="799200"/>
              <a:chOff x="4273588" y="4013336"/>
              <a:chExt cx="703297" cy="703296"/>
            </a:xfrm>
          </p:grpSpPr>
          <p:sp>
            <p:nvSpPr>
              <p:cNvPr id="67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273588" y="4013336"/>
                <a:ext cx="703297" cy="703296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1905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hexagon">
                <a:avLst/>
              </a:prstGeom>
              <a:solidFill>
                <a:srgbClr val="008E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b="1" dirty="0" smtClean="0">
                    <a:latin typeface="Impact" panose="020B0806030902050204" pitchFamily="34" charset="0"/>
                  </a:rPr>
                  <a:t>Q2</a:t>
                </a:r>
                <a:endParaRPr lang="zh-CN" altLang="en-US" sz="1200" b="1" dirty="0"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96" name="圆角矩形 95"/>
          <p:cNvSpPr/>
          <p:nvPr/>
        </p:nvSpPr>
        <p:spPr bwMode="auto">
          <a:xfrm flipH="1">
            <a:off x="2627289" y="3140049"/>
            <a:ext cx="5535322" cy="5486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TextBox 72"/>
          <p:cNvSpPr txBox="1"/>
          <p:nvPr/>
        </p:nvSpPr>
        <p:spPr bwMode="auto">
          <a:xfrm>
            <a:off x="2991197" y="3254546"/>
            <a:ext cx="4795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状态是否明确完整</a:t>
            </a:r>
            <a:endParaRPr lang="zh-CN" altLang="en-US" sz="16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33236" y="3046029"/>
            <a:ext cx="857961" cy="723226"/>
            <a:chOff x="4277841" y="4017589"/>
            <a:chExt cx="694790" cy="694790"/>
          </a:xfrm>
        </p:grpSpPr>
        <p:sp>
          <p:nvSpPr>
            <p:cNvPr id="72" name="MH_Other_2"/>
            <p:cNvSpPr/>
            <p:nvPr>
              <p:custDataLst>
                <p:tags r:id="rId3"/>
              </p:custDataLst>
            </p:nvPr>
          </p:nvSpPr>
          <p:spPr>
            <a:xfrm>
              <a:off x="4277841" y="4017589"/>
              <a:ext cx="694790" cy="694790"/>
            </a:xfrm>
            <a:prstGeom prst="hexagon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MH_Title_1"/>
            <p:cNvSpPr/>
            <p:nvPr>
              <p:custDataLst>
                <p:tags r:id="rId4"/>
              </p:custDataLst>
            </p:nvPr>
          </p:nvSpPr>
          <p:spPr>
            <a:xfrm>
              <a:off x="4355236" y="4094984"/>
              <a:ext cx="540000" cy="540000"/>
            </a:xfrm>
            <a:prstGeom prst="hexagon">
              <a:avLst/>
            </a:prstGeom>
            <a:solidFill>
              <a:srgbClr val="008E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b="1" dirty="0" smtClean="0">
                  <a:latin typeface="Impact" panose="020B0806030902050204" pitchFamily="34" charset="0"/>
                </a:rPr>
                <a:t>Q3</a:t>
              </a:r>
              <a:endParaRPr lang="zh-CN" altLang="en-US" sz="1200" b="1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8290" y="220980"/>
            <a:ext cx="516890" cy="395605"/>
            <a:chOff x="454" y="235"/>
            <a:chExt cx="814" cy="623"/>
          </a:xfrm>
        </p:grpSpPr>
        <p:sp>
          <p:nvSpPr>
            <p:cNvPr id="45" name="矩形 10"/>
            <p:cNvSpPr>
              <a:spLocks noChangeAspect="1"/>
            </p:cNvSpPr>
            <p:nvPr/>
          </p:nvSpPr>
          <p:spPr>
            <a:xfrm>
              <a:off x="454" y="326"/>
              <a:ext cx="608" cy="533"/>
            </a:xfrm>
            <a:prstGeom prst="hexagon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r="8100000" sx="104000" sy="104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10"/>
            <p:cNvSpPr>
              <a:spLocks noChangeAspect="1"/>
            </p:cNvSpPr>
            <p:nvPr/>
          </p:nvSpPr>
          <p:spPr>
            <a:xfrm>
              <a:off x="654" y="235"/>
              <a:ext cx="614" cy="538"/>
            </a:xfrm>
            <a:prstGeom prst="hexagon">
              <a:avLst/>
            </a:prstGeom>
            <a:solidFill>
              <a:srgbClr val="008EFF"/>
            </a:soli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78765"/>
            <a:ext cx="1334925" cy="262538"/>
          </a:xfrm>
          <a:prstGeom prst="rect">
            <a:avLst/>
          </a:prstGeom>
        </p:spPr>
      </p:pic>
      <p:sp>
        <p:nvSpPr>
          <p:cNvPr id="28" name="六边形 27"/>
          <p:cNvSpPr/>
          <p:nvPr/>
        </p:nvSpPr>
        <p:spPr bwMode="auto">
          <a:xfrm>
            <a:off x="544988" y="4134721"/>
            <a:ext cx="312201" cy="266774"/>
          </a:xfrm>
          <a:prstGeom prst="hexagon">
            <a:avLst/>
          </a:prstGeom>
          <a:solidFill>
            <a:srgbClr val="008EFF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 flipH="1">
            <a:off x="1586470" y="4060055"/>
            <a:ext cx="5535322" cy="5486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TextBox 72"/>
          <p:cNvSpPr txBox="1"/>
          <p:nvPr/>
        </p:nvSpPr>
        <p:spPr bwMode="auto">
          <a:xfrm>
            <a:off x="1950378" y="4174552"/>
            <a:ext cx="4795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周边情况是否补充完整</a:t>
            </a:r>
            <a:endParaRPr lang="zh-CN" altLang="en-US" sz="1600" b="1" kern="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92417" y="3966035"/>
            <a:ext cx="857961" cy="723226"/>
            <a:chOff x="4277841" y="4017589"/>
            <a:chExt cx="694790" cy="694790"/>
          </a:xfrm>
        </p:grpSpPr>
        <p:sp>
          <p:nvSpPr>
            <p:cNvPr id="32" name="MH_Other_2"/>
            <p:cNvSpPr/>
            <p:nvPr>
              <p:custDataLst>
                <p:tags r:id="rId1"/>
              </p:custDataLst>
            </p:nvPr>
          </p:nvSpPr>
          <p:spPr>
            <a:xfrm>
              <a:off x="4277841" y="4017589"/>
              <a:ext cx="694790" cy="694790"/>
            </a:xfrm>
            <a:prstGeom prst="hexagon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MH_Title_1"/>
            <p:cNvSpPr/>
            <p:nvPr>
              <p:custDataLst>
                <p:tags r:id="rId2"/>
              </p:custDataLst>
            </p:nvPr>
          </p:nvSpPr>
          <p:spPr>
            <a:xfrm>
              <a:off x="4355236" y="4094984"/>
              <a:ext cx="540000" cy="540000"/>
            </a:xfrm>
            <a:prstGeom prst="hexagon">
              <a:avLst/>
            </a:prstGeom>
            <a:solidFill>
              <a:srgbClr val="008E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b="1" dirty="0" smtClean="0">
                  <a:latin typeface="Impact" panose="020B0806030902050204" pitchFamily="34" charset="0"/>
                </a:rPr>
                <a:t>Q3</a:t>
              </a:r>
              <a:endParaRPr lang="zh-CN" altLang="en-US" sz="1200" b="1" dirty="0"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1720" y="1851670"/>
            <a:ext cx="5652120" cy="130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EFF"/>
                </a:solidFill>
                <a:latin typeface="Impact" panose="020B0806030902050204" pitchFamily="34" charset="0"/>
                <a:cs typeface="+mn-ea"/>
              </a:rPr>
              <a:t>龙拳与你</a:t>
            </a:r>
            <a:endParaRPr lang="en-US" altLang="zh-CN" sz="2800" b="1" dirty="0">
              <a:solidFill>
                <a:srgbClr val="008EFF"/>
              </a:solidFill>
              <a:latin typeface="Impact" panose="020B0806030902050204" pitchFamily="34" charset="0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EFF"/>
                </a:solidFill>
                <a:latin typeface="Impact" panose="020B0806030902050204" pitchFamily="34" charset="0"/>
                <a:cs typeface="+mn-ea"/>
              </a:rPr>
              <a:t>一起做能陪伴玩家的游戏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8290" y="220980"/>
            <a:ext cx="516890" cy="395605"/>
            <a:chOff x="454" y="235"/>
            <a:chExt cx="814" cy="623"/>
          </a:xfrm>
        </p:grpSpPr>
        <p:sp>
          <p:nvSpPr>
            <p:cNvPr id="45" name="矩形 10"/>
            <p:cNvSpPr>
              <a:spLocks noChangeAspect="1"/>
            </p:cNvSpPr>
            <p:nvPr/>
          </p:nvSpPr>
          <p:spPr>
            <a:xfrm>
              <a:off x="454" y="326"/>
              <a:ext cx="608" cy="533"/>
            </a:xfrm>
            <a:prstGeom prst="hexagon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r="8100000" sx="104000" sy="104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10"/>
            <p:cNvSpPr>
              <a:spLocks noChangeAspect="1"/>
            </p:cNvSpPr>
            <p:nvPr/>
          </p:nvSpPr>
          <p:spPr>
            <a:xfrm>
              <a:off x="654" y="235"/>
              <a:ext cx="614" cy="538"/>
            </a:xfrm>
            <a:prstGeom prst="hexagon">
              <a:avLst/>
            </a:prstGeom>
            <a:solidFill>
              <a:srgbClr val="008EFF"/>
            </a:soli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78765"/>
            <a:ext cx="1334925" cy="262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写在前面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3ECBDAD-F679-47D8-BE09-79BEA572C62F}"/>
              </a:ext>
            </a:extLst>
          </p:cNvPr>
          <p:cNvSpPr/>
          <p:nvPr/>
        </p:nvSpPr>
        <p:spPr>
          <a:xfrm>
            <a:off x="3635896" y="1131590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500" dirty="0" smtClean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第一要义</a:t>
            </a:r>
            <a:endParaRPr lang="zh-CN" altLang="en-US" sz="2500" dirty="0">
              <a:ln w="0"/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 txBox="1">
            <a:spLocks/>
          </p:cNvSpPr>
          <p:nvPr/>
        </p:nvSpPr>
        <p:spPr>
          <a:xfrm>
            <a:off x="1420794" y="1658406"/>
            <a:ext cx="5897272" cy="6253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022985" rtl="0" eaLnBrk="1" latinLnBrk="0" hangingPunct="1"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专业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3ECBDAD-F679-47D8-BE09-79BEA572C62F}"/>
              </a:ext>
            </a:extLst>
          </p:cNvPr>
          <p:cNvSpPr/>
          <p:nvPr/>
        </p:nvSpPr>
        <p:spPr>
          <a:xfrm>
            <a:off x="3507655" y="2499742"/>
            <a:ext cx="172355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dirty="0" smtClean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Follow Up</a:t>
            </a:r>
            <a:endParaRPr lang="zh-CN" altLang="en-US" sz="2500" dirty="0">
              <a:ln w="0"/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 txBox="1">
            <a:spLocks/>
          </p:cNvSpPr>
          <p:nvPr/>
        </p:nvSpPr>
        <p:spPr>
          <a:xfrm>
            <a:off x="1043608" y="2859782"/>
            <a:ext cx="6840760" cy="6253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022985" rtl="0" eaLnBrk="1" latinLnBrk="0" hangingPunct="1"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新同学，别杠，你现在在趟的坑，老司机可能都趟过了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 txBox="1">
            <a:spLocks/>
          </p:cNvSpPr>
          <p:nvPr/>
        </p:nvSpPr>
        <p:spPr>
          <a:xfrm>
            <a:off x="1058379" y="3870425"/>
            <a:ext cx="6840760" cy="6253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022985" rtl="0" eaLnBrk="1" latinLnBrk="0" hangingPunct="1"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/>
              <a:t>此次不讨论任何设计相关内容</a:t>
            </a:r>
          </a:p>
        </p:txBody>
      </p:sp>
    </p:spTree>
    <p:extLst>
      <p:ext uri="{BB962C8B-B14F-4D97-AF65-F5344CB8AC3E}">
        <p14:creationId xmlns:p14="http://schemas.microsoft.com/office/powerpoint/2010/main" val="1235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880336" y="843558"/>
            <a:ext cx="772411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为什么采用现在的文档结构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2171429" cy="37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681" y="1294895"/>
            <a:ext cx="2160758" cy="3714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084" y="1286862"/>
            <a:ext cx="2623340" cy="372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680372"/>
            <a:ext cx="62646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文档结构循序渐进</a:t>
            </a:r>
            <a:endParaRPr lang="en-US" altLang="zh-CN" sz="1600" b="1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目录：方便快速链接，查找内容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文档修改记录：方便迭代版本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设计目的：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why 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为什么要做这个东西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设计思路：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what 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这个东西大致是怎么做的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流程图（可能会有）：多种状态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切换，各种判断条件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UE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界面说明图：界面结构，界面流程，界面状态变化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系统规则：系统性的描述整个玩法如何玩，界面无法展现的规则补充，后端规则偏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多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数值表结构：常见的数值表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translate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、</a:t>
            </a:r>
            <a:r>
              <a:rPr lang="en-US" altLang="zh-CN" sz="1400" kern="0" dirty="0" err="1">
                <a:latin typeface="+mn-ea"/>
                <a:cs typeface="Arial" panose="020B0604020202020204" pitchFamily="34" charset="0"/>
              </a:rPr>
              <a:t>configvalue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美术需求：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UI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，动效，场景，原画，道具图标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统计需求：统计玩家行为，进行系统成效统计和系统迭代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其他内容：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915566"/>
            <a:ext cx="2171429" cy="37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7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626469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给谁看，怎么看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所有人都关注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我为什么要做这个东西，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数值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整体的逻辑关系进行数值表设计，哪些是写死的，哪些是灵活配置的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关注需要多少个界面，有没有特殊设计的界面，通用界面有多少，动效设计量、原画、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场景（美术一般会单拉一个</a:t>
            </a:r>
            <a:r>
              <a:rPr lang="en-US" altLang="zh-CN" sz="1400" kern="0" dirty="0" smtClean="0">
                <a:latin typeface="+mn-ea"/>
                <a:cs typeface="Arial" panose="020B0604020202020204" pitchFamily="34" charset="0"/>
              </a:rPr>
              <a:t>UE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图出来）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前端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前端显示，在本地能完成的，关注有多少个页面，各个之间跳转逻辑关系，各个页面的状态变化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后端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需要联网的，关注各种计算，匹配规则，服务器承载，所有的游戏数据都是存在服务器后端的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915566"/>
            <a:ext cx="2171429" cy="37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62646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单个内文档层级关系是否清晰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线性描述</a:t>
            </a:r>
            <a:endParaRPr lang="en-US" altLang="zh-CN" sz="1400" kern="0" dirty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适合描述一次玩法过程、一次完整流程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实时</a:t>
            </a:r>
            <a:r>
              <a:rPr lang="en-US" altLang="zh-CN" sz="1400" kern="0" dirty="0" smtClean="0">
                <a:latin typeface="+mn-ea"/>
                <a:cs typeface="Arial" panose="020B0604020202020204" pitchFamily="34" charset="0"/>
              </a:rPr>
              <a:t>PK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，伙伴觉醒，装备养成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由主到次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适合有主体界面，其他界面为补充的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系统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三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神器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多个并行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适合有多个页签，规则重复度高的适用，可以讲一个主体，其他做补充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适用商店，活动，排行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723878"/>
            <a:ext cx="1819048" cy="12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8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kern="0" dirty="0" smtClean="0">
                <a:latin typeface="+mn-ea"/>
                <a:cs typeface="Arial" panose="020B0604020202020204" pitchFamily="34" charset="0"/>
              </a:rPr>
              <a:t>UE</a:t>
            </a: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描述中，图和文的对应关系是否明确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文档描述中，序列号层级是否明确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98001"/>
            <a:ext cx="4404290" cy="42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387A9B-9AB4-4071-B992-7038F0A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文档结构是否清晰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771550"/>
            <a:ext cx="626469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相同内容是否进行了规整和统一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系统表头命名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美术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——UI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需求，零碎的动效需求，场景需要，原画需求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前端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通用的逻辑（比如英雄图标显示格式）</a:t>
            </a:r>
            <a:r>
              <a:rPr lang="zh-CN" altLang="en-US" sz="1400" kern="0" dirty="0" smtClean="0">
                <a:latin typeface="+mn-ea"/>
                <a:cs typeface="Arial" panose="020B0604020202020204" pitchFamily="34" charset="0"/>
              </a:rPr>
              <a:t>、字数显示规则</a:t>
            </a:r>
            <a:endParaRPr lang="zh-CN" altLang="en-US" sz="1400" kern="0" dirty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后端</a:t>
            </a:r>
            <a:r>
              <a:rPr lang="en-US" altLang="zh-CN" sz="1400" kern="0" dirty="0">
                <a:latin typeface="+mn-ea"/>
                <a:cs typeface="Arial" panose="020B0604020202020204" pitchFamily="34" charset="0"/>
              </a:rPr>
              <a:t>——</a:t>
            </a: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各种计算相关的内容是否有通用的能够提炼，各个之间逻辑关系是否清楚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143BE2F-57F4-41A7-A8D3-C8934EFD28B8}"/>
              </a:ext>
            </a:extLst>
          </p:cNvPr>
          <p:cNvSpPr txBox="1"/>
          <p:nvPr/>
        </p:nvSpPr>
        <p:spPr>
          <a:xfrm>
            <a:off x="179512" y="3219822"/>
            <a:ext cx="626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 smtClean="0">
                <a:latin typeface="+mn-ea"/>
                <a:cs typeface="Arial" panose="020B0604020202020204" pitchFamily="34" charset="0"/>
              </a:rPr>
              <a:t>重点内容是否进行了强调和突出</a:t>
            </a:r>
            <a:endParaRPr lang="en-US" altLang="zh-CN" sz="1600" b="1" kern="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与游戏中其他系统不一样的地方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latin typeface="+mn-ea"/>
                <a:cs typeface="Arial" panose="020B0604020202020204" pitchFamily="34" charset="0"/>
              </a:rPr>
              <a:t>与当前系统有关的特色内容</a:t>
            </a:r>
            <a:endParaRPr lang="en-US" altLang="zh-CN" sz="1400" kern="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1045</Words>
  <Application>Microsoft Office PowerPoint</Application>
  <PresentationFormat>全屏显示(16:9)</PresentationFormat>
  <Paragraphs>163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Wingdings</vt:lpstr>
      <vt:lpstr>1_Office 主题​​</vt:lpstr>
      <vt:lpstr>PowerPoint 演示文稿</vt:lpstr>
      <vt:lpstr>目录</vt:lpstr>
      <vt:lpstr>写在前面</vt:lpstr>
      <vt:lpstr>文档结构是否清晰</vt:lpstr>
      <vt:lpstr>文档结构是否清晰</vt:lpstr>
      <vt:lpstr>文档结构是否清晰</vt:lpstr>
      <vt:lpstr>文档结构是否清晰</vt:lpstr>
      <vt:lpstr>文档结构是否清晰</vt:lpstr>
      <vt:lpstr>文档结构是否清晰</vt:lpstr>
      <vt:lpstr>实战演练</vt:lpstr>
      <vt:lpstr>意思是否传达清楚及完整</vt:lpstr>
      <vt:lpstr>意思是否传达清楚及完整</vt:lpstr>
      <vt:lpstr>实战演练</vt:lpstr>
      <vt:lpstr>状态是否明确及完整</vt:lpstr>
      <vt:lpstr>状态是否明确及完整</vt:lpstr>
      <vt:lpstr>状态是否明确及完整</vt:lpstr>
      <vt:lpstr>实战演练</vt:lpstr>
      <vt:lpstr>周边情况是否补充完整</vt:lpstr>
      <vt:lpstr>实战演练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时尚大气公司介绍企业简介产品宣传PPT模板</dc:title>
  <dc:creator>XB</dc:creator>
  <cp:lastModifiedBy>nene</cp:lastModifiedBy>
  <cp:revision>878</cp:revision>
  <dcterms:created xsi:type="dcterms:W3CDTF">2016-03-10T07:57:00Z</dcterms:created>
  <dcterms:modified xsi:type="dcterms:W3CDTF">2020-08-13T07:57:29Z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