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9" r:id="rId14"/>
    <p:sldId id="288" r:id="rId15"/>
    <p:sldId id="270" r:id="rId16"/>
    <p:sldId id="271" r:id="rId17"/>
    <p:sldId id="272" r:id="rId18"/>
    <p:sldId id="273" r:id="rId19"/>
    <p:sldId id="274" r:id="rId20"/>
    <p:sldId id="275" r:id="rId21"/>
    <p:sldId id="276" r:id="rId22"/>
    <p:sldId id="277" r:id="rId23"/>
    <p:sldId id="278" r:id="rId24"/>
    <p:sldId id="280" r:id="rId25"/>
    <p:sldId id="286" r:id="rId26"/>
    <p:sldId id="287" r:id="rId27"/>
    <p:sldId id="281"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4DC1-ADD4-71AB-E67F-395C188E9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D5F60F-EC8F-9936-D32D-DEEA0766F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0FC287-CD74-0AB2-F799-84377FA0B5C9}"/>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F114BC06-476D-E3FC-0773-39F5B3AE53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07D0E5-0D62-6055-D051-2C4E8DB8333D}"/>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60952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821D-676A-3DE6-C656-1EF5A7174B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5070F4-DB2F-4C86-8378-54E6BF03E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134B0-BF8F-388C-28F1-4655058F2539}"/>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9904BB7B-D57B-4734-9E7E-A0B927FCCB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27241F-3B1E-EA68-B13F-300A7FFD9776}"/>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376337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451FE-71A7-D987-977C-95845D93D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FF800D-2260-34AC-0083-9545FA6DF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E66959-BAD9-AE03-F079-7453AB1AF71D}"/>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CBADA796-E73A-EDFF-8DD9-0546BFDCC8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B91D1F-096B-1F6E-2BD1-31A1550F2191}"/>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127846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5B74-C7CD-1FE4-D100-E8B211E560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48346F-F99F-DE4B-D7CA-AF78BDA48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C9858D-46CE-7C93-E2B1-F450FEB579A7}"/>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842A3340-1CD5-1B0F-892A-2A2DFE733B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A88100-E11C-B0F7-D2B0-D049439DBF50}"/>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431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E216-EFBA-9048-9465-DECA238C0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EB78360-FABF-97BC-8D34-EECD45810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AA6F5-5D83-E410-6BC5-16ACACA0107F}"/>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D126A64F-BBCC-C803-2815-1D20478EAD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2C487B-9FB2-A4C2-5534-BACE3228C18D}"/>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320135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A45D-144E-1765-FE89-FFA2D2B4FF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5C809C-CB0C-F10D-140E-6F9FA2DCE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37EACC-F5E7-9F32-6C96-04B221F14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D46354-D68A-0F5A-68DE-007A1E0DDC21}"/>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6" name="Footer Placeholder 5">
            <a:extLst>
              <a:ext uri="{FF2B5EF4-FFF2-40B4-BE49-F238E27FC236}">
                <a16:creationId xmlns:a16="http://schemas.microsoft.com/office/drawing/2014/main" id="{87BB36BE-AEC0-5D08-2CE2-E66C99A592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7870EF-F86D-8E1B-4600-4B104F05E429}"/>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383950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67-1B2A-22C5-13CC-CC7EE12D17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71EEA-027D-E31B-DD96-C7147170C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BEEDE-6322-EBC6-0915-8FB1F5BEB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B91429-E200-6CF4-672C-8709E26E4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1D1BD-C194-02FF-C1F2-8BDD2EAF4A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130902-6376-79B7-BD60-B6693849598D}"/>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8" name="Footer Placeholder 7">
            <a:extLst>
              <a:ext uri="{FF2B5EF4-FFF2-40B4-BE49-F238E27FC236}">
                <a16:creationId xmlns:a16="http://schemas.microsoft.com/office/drawing/2014/main" id="{DCE6FD5B-A4ED-E4CE-1310-445072B2741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A5F44C-46A6-51A1-9EAB-1F1EE05E9BDB}"/>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137657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C984-61EA-6758-C3BF-738FDEFEF57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939196-7AB4-C44C-59D2-8F49D5740182}"/>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4" name="Footer Placeholder 3">
            <a:extLst>
              <a:ext uri="{FF2B5EF4-FFF2-40B4-BE49-F238E27FC236}">
                <a16:creationId xmlns:a16="http://schemas.microsoft.com/office/drawing/2014/main" id="{3D648C04-AFE6-7D3D-6CA5-46BD64A98B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BBA3FB-504E-36F3-E053-2A86B9B11536}"/>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154244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49ED56-6D16-0A8C-C598-37188976B73E}"/>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3" name="Footer Placeholder 2">
            <a:extLst>
              <a:ext uri="{FF2B5EF4-FFF2-40B4-BE49-F238E27FC236}">
                <a16:creationId xmlns:a16="http://schemas.microsoft.com/office/drawing/2014/main" id="{DFA4C75C-4B4F-6B2F-F242-36471A0E2F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3455CC-F544-7465-8E8B-D791469BA961}"/>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224603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6B79-99F5-CDDF-502D-003DC9EBE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44D680-E75D-069B-7AF3-5C21C0ABF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7E5CC4F-033F-B70B-009D-F43CA382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BDBDF-4A91-0360-3A05-841765AFC492}"/>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6" name="Footer Placeholder 5">
            <a:extLst>
              <a:ext uri="{FF2B5EF4-FFF2-40B4-BE49-F238E27FC236}">
                <a16:creationId xmlns:a16="http://schemas.microsoft.com/office/drawing/2014/main" id="{E797BAA3-2FDA-79C3-9AD2-209E843184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AB4C2C-6566-C982-0922-B4B5053E6BAE}"/>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132097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DE83-A964-A9CC-9771-297D49713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808240F-4BB2-7BF7-C5BC-0D58C5E80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B76CA91-DE8E-EFD7-CC37-A985084B1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E6008-F491-2968-325D-471DBD4AFB70}"/>
              </a:ext>
            </a:extLst>
          </p:cNvPr>
          <p:cNvSpPr>
            <a:spLocks noGrp="1"/>
          </p:cNvSpPr>
          <p:nvPr>
            <p:ph type="dt" sz="half" idx="10"/>
          </p:nvPr>
        </p:nvSpPr>
        <p:spPr/>
        <p:txBody>
          <a:bodyPr/>
          <a:lstStyle/>
          <a:p>
            <a:fld id="{0D8DD8A5-EA6A-4A86-9EC7-88B7FB655CAA}" type="datetimeFigureOut">
              <a:rPr lang="en-GB" smtClean="0"/>
              <a:t>09/01/2024</a:t>
            </a:fld>
            <a:endParaRPr lang="en-GB"/>
          </a:p>
        </p:txBody>
      </p:sp>
      <p:sp>
        <p:nvSpPr>
          <p:cNvPr id="6" name="Footer Placeholder 5">
            <a:extLst>
              <a:ext uri="{FF2B5EF4-FFF2-40B4-BE49-F238E27FC236}">
                <a16:creationId xmlns:a16="http://schemas.microsoft.com/office/drawing/2014/main" id="{A2B5D4BB-AC2B-8217-E6BE-353654BE51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2D30C7-1C96-65C0-EC27-EC050A4B26E1}"/>
              </a:ext>
            </a:extLst>
          </p:cNvPr>
          <p:cNvSpPr>
            <a:spLocks noGrp="1"/>
          </p:cNvSpPr>
          <p:nvPr>
            <p:ph type="sldNum" sz="quarter" idx="12"/>
          </p:nvPr>
        </p:nvSpPr>
        <p:spPr/>
        <p:txBody>
          <a:bodyPr/>
          <a:lstStyle/>
          <a:p>
            <a:fld id="{8CA6DDBF-1011-4D48-A6CC-D3323A75B692}" type="slidenum">
              <a:rPr lang="en-GB" smtClean="0"/>
              <a:t>‹#›</a:t>
            </a:fld>
            <a:endParaRPr lang="en-GB"/>
          </a:p>
        </p:txBody>
      </p:sp>
    </p:spTree>
    <p:extLst>
      <p:ext uri="{BB962C8B-B14F-4D97-AF65-F5344CB8AC3E}">
        <p14:creationId xmlns:p14="http://schemas.microsoft.com/office/powerpoint/2010/main" val="283349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434BB-9FA6-9257-0118-5BC0DE86AD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4780B8-9255-26E8-1503-23A525F0E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C9ECFC-55BF-FEB0-0A65-C4AE2467A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DD8A5-EA6A-4A86-9EC7-88B7FB655CAA}" type="datetimeFigureOut">
              <a:rPr lang="en-GB" smtClean="0"/>
              <a:t>09/01/2024</a:t>
            </a:fld>
            <a:endParaRPr lang="en-GB"/>
          </a:p>
        </p:txBody>
      </p:sp>
      <p:sp>
        <p:nvSpPr>
          <p:cNvPr id="5" name="Footer Placeholder 4">
            <a:extLst>
              <a:ext uri="{FF2B5EF4-FFF2-40B4-BE49-F238E27FC236}">
                <a16:creationId xmlns:a16="http://schemas.microsoft.com/office/drawing/2014/main" id="{FA1476F0-EE00-A056-BD4A-235E3EBF6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140399-85C6-277E-FF01-7A057BB2B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6DDBF-1011-4D48-A6CC-D3323A75B692}" type="slidenum">
              <a:rPr lang="en-GB" smtClean="0"/>
              <a:t>‹#›</a:t>
            </a:fld>
            <a:endParaRPr lang="en-GB"/>
          </a:p>
        </p:txBody>
      </p:sp>
    </p:spTree>
    <p:extLst>
      <p:ext uri="{BB962C8B-B14F-4D97-AF65-F5344CB8AC3E}">
        <p14:creationId xmlns:p14="http://schemas.microsoft.com/office/powerpoint/2010/main" val="36500911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2BEA-D196-FC61-98B9-3DDC376B4713}"/>
              </a:ext>
            </a:extLst>
          </p:cNvPr>
          <p:cNvSpPr>
            <a:spLocks noGrp="1"/>
          </p:cNvSpPr>
          <p:nvPr>
            <p:ph type="ctrTitle"/>
          </p:nvPr>
        </p:nvSpPr>
        <p:spPr/>
        <p:txBody>
          <a:bodyPr/>
          <a:lstStyle/>
          <a:p>
            <a:r>
              <a:rPr lang="en-US" dirty="0"/>
              <a:t>CST2550 Coursework 1</a:t>
            </a:r>
            <a:endParaRPr lang="en-GB" dirty="0"/>
          </a:p>
        </p:txBody>
      </p:sp>
      <p:sp>
        <p:nvSpPr>
          <p:cNvPr id="3" name="Subtitle 2">
            <a:extLst>
              <a:ext uri="{FF2B5EF4-FFF2-40B4-BE49-F238E27FC236}">
                <a16:creationId xmlns:a16="http://schemas.microsoft.com/office/drawing/2014/main" id="{5D70FC77-856C-1C97-FEBA-B9FFA8F2BC10}"/>
              </a:ext>
            </a:extLst>
          </p:cNvPr>
          <p:cNvSpPr>
            <a:spLocks noGrp="1"/>
          </p:cNvSpPr>
          <p:nvPr>
            <p:ph type="subTitle" idx="1"/>
          </p:nvPr>
        </p:nvSpPr>
        <p:spPr/>
        <p:txBody>
          <a:bodyPr/>
          <a:lstStyle/>
          <a:p>
            <a:r>
              <a:rPr lang="en-US" dirty="0"/>
              <a:t>Simon Sokolowski</a:t>
            </a:r>
          </a:p>
          <a:p>
            <a:r>
              <a:rPr lang="en-US" dirty="0"/>
              <a:t>M00948848</a:t>
            </a:r>
            <a:endParaRPr lang="en-GB" dirty="0"/>
          </a:p>
        </p:txBody>
      </p:sp>
    </p:spTree>
    <p:extLst>
      <p:ext uri="{BB962C8B-B14F-4D97-AF65-F5344CB8AC3E}">
        <p14:creationId xmlns:p14="http://schemas.microsoft.com/office/powerpoint/2010/main" val="402020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310485" y="-126194"/>
            <a:ext cx="10512189" cy="1177072"/>
          </a:xfrm>
        </p:spPr>
        <p:txBody>
          <a:bodyPr/>
          <a:lstStyle/>
          <a:p>
            <a:r>
              <a:rPr lang="en-US" dirty="0"/>
              <a:t>UML Activity Diagram – Return Book</a:t>
            </a:r>
            <a:endParaRPr lang="en-GB" dirty="0"/>
          </a:p>
        </p:txBody>
      </p:sp>
      <p:sp>
        <p:nvSpPr>
          <p:cNvPr id="3" name="TextBox 2">
            <a:extLst>
              <a:ext uri="{FF2B5EF4-FFF2-40B4-BE49-F238E27FC236}">
                <a16:creationId xmlns:a16="http://schemas.microsoft.com/office/drawing/2014/main" id="{71D809D6-E1BF-F16E-2324-CBA2D05942A5}"/>
              </a:ext>
            </a:extLst>
          </p:cNvPr>
          <p:cNvSpPr txBox="1"/>
          <p:nvPr/>
        </p:nvSpPr>
        <p:spPr>
          <a:xfrm>
            <a:off x="310485" y="1692322"/>
            <a:ext cx="10771497" cy="2246769"/>
          </a:xfrm>
          <a:prstGeom prst="rect">
            <a:avLst/>
          </a:prstGeom>
          <a:noFill/>
        </p:spPr>
        <p:txBody>
          <a:bodyPr wrap="square" rtlCol="0">
            <a:spAutoFit/>
          </a:bodyPr>
          <a:lstStyle/>
          <a:p>
            <a:r>
              <a:rPr lang="en-GB" sz="2800" b="0" i="0" dirty="0">
                <a:effectLst/>
                <a:latin typeface="Söhne"/>
              </a:rPr>
              <a:t>The diagram depicts the process of returning a book to the library. It involves finding the member and the book in question, checking if the book is in the member's possession, and then processing the return. If the book is overdue, a fine is calculated. Finally, the book inventory is updated to reflect the return.</a:t>
            </a:r>
            <a:endParaRPr lang="en-GB" sz="2800" dirty="0"/>
          </a:p>
        </p:txBody>
      </p:sp>
    </p:spTree>
    <p:extLst>
      <p:ext uri="{BB962C8B-B14F-4D97-AF65-F5344CB8AC3E}">
        <p14:creationId xmlns:p14="http://schemas.microsoft.com/office/powerpoint/2010/main" val="163183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F832-E1D1-1417-D735-A7545B2609CB}"/>
              </a:ext>
            </a:extLst>
          </p:cNvPr>
          <p:cNvSpPr>
            <a:spLocks noGrp="1"/>
          </p:cNvSpPr>
          <p:nvPr>
            <p:ph type="title"/>
          </p:nvPr>
        </p:nvSpPr>
        <p:spPr/>
        <p:txBody>
          <a:bodyPr/>
          <a:lstStyle/>
          <a:p>
            <a:r>
              <a:rPr lang="en-US" dirty="0"/>
              <a:t>Use Case Diagram for added class</a:t>
            </a:r>
            <a:endParaRPr lang="en-GB" dirty="0"/>
          </a:p>
        </p:txBody>
      </p:sp>
      <p:pic>
        <p:nvPicPr>
          <p:cNvPr id="5" name="Picture 4" descr="A blue box with black text&#10;&#10;Description automatically generated">
            <a:extLst>
              <a:ext uri="{FF2B5EF4-FFF2-40B4-BE49-F238E27FC236}">
                <a16:creationId xmlns:a16="http://schemas.microsoft.com/office/drawing/2014/main" id="{6DB6F8F2-79DF-956F-32F3-52CDFA267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94" y="1940486"/>
            <a:ext cx="8975001" cy="3928051"/>
          </a:xfrm>
          <a:prstGeom prst="rect">
            <a:avLst/>
          </a:prstGeom>
        </p:spPr>
      </p:pic>
    </p:spTree>
    <p:extLst>
      <p:ext uri="{BB962C8B-B14F-4D97-AF65-F5344CB8AC3E}">
        <p14:creationId xmlns:p14="http://schemas.microsoft.com/office/powerpoint/2010/main" val="29646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F3C8-FDEB-6E02-DBEE-C20661C41A3C}"/>
              </a:ext>
            </a:extLst>
          </p:cNvPr>
          <p:cNvSpPr>
            <a:spLocks noGrp="1"/>
          </p:cNvSpPr>
          <p:nvPr>
            <p:ph type="title"/>
          </p:nvPr>
        </p:nvSpPr>
        <p:spPr>
          <a:xfrm>
            <a:off x="701722" y="119465"/>
            <a:ext cx="11062648" cy="1325563"/>
          </a:xfrm>
        </p:spPr>
        <p:txBody>
          <a:bodyPr/>
          <a:lstStyle/>
          <a:p>
            <a:r>
              <a:rPr lang="en-US" dirty="0"/>
              <a:t>Implementation – Version Control</a:t>
            </a:r>
            <a:endParaRPr lang="en-GB" dirty="0"/>
          </a:p>
        </p:txBody>
      </p:sp>
      <p:sp>
        <p:nvSpPr>
          <p:cNvPr id="6" name="TextBox 5">
            <a:extLst>
              <a:ext uri="{FF2B5EF4-FFF2-40B4-BE49-F238E27FC236}">
                <a16:creationId xmlns:a16="http://schemas.microsoft.com/office/drawing/2014/main" id="{4D2269C9-1837-B3FC-FB03-FA74F8638531}"/>
              </a:ext>
            </a:extLst>
          </p:cNvPr>
          <p:cNvSpPr txBox="1"/>
          <p:nvPr/>
        </p:nvSpPr>
        <p:spPr>
          <a:xfrm>
            <a:off x="532263" y="1445028"/>
            <a:ext cx="10958015" cy="3539430"/>
          </a:xfrm>
          <a:prstGeom prst="rect">
            <a:avLst/>
          </a:prstGeom>
          <a:noFill/>
        </p:spPr>
        <p:txBody>
          <a:bodyPr wrap="square" rtlCol="0">
            <a:spAutoFit/>
          </a:bodyPr>
          <a:lstStyle/>
          <a:p>
            <a:r>
              <a:rPr lang="en-GB" sz="2800" dirty="0"/>
              <a:t>For this project, version control was implemented using Git and hosted on GitHub. I used Git to commit frequent changes to my codebase, which allowed me to maintain a detailed record of my project's evolution over time. Each commit served as a checkpoint to which I could easily revert, if necessary, thereby safeguarding against potential code regressions or unintended consequences of new code integrations. By pushing my commits to GitHub, I ensured that my project was backed up remotely, protecting against local data loss and complications.</a:t>
            </a:r>
          </a:p>
        </p:txBody>
      </p:sp>
    </p:spTree>
    <p:extLst>
      <p:ext uri="{BB962C8B-B14F-4D97-AF65-F5344CB8AC3E}">
        <p14:creationId xmlns:p14="http://schemas.microsoft.com/office/powerpoint/2010/main" val="402043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D3C051-31C8-016B-7218-3ABD94F811EF}"/>
              </a:ext>
            </a:extLst>
          </p:cNvPr>
          <p:cNvSpPr txBox="1"/>
          <p:nvPr/>
        </p:nvSpPr>
        <p:spPr>
          <a:xfrm>
            <a:off x="614149" y="500222"/>
            <a:ext cx="6580776" cy="584775"/>
          </a:xfrm>
          <a:prstGeom prst="rect">
            <a:avLst/>
          </a:prstGeom>
          <a:noFill/>
        </p:spPr>
        <p:txBody>
          <a:bodyPr wrap="none" rtlCol="0">
            <a:spAutoFit/>
          </a:bodyPr>
          <a:lstStyle/>
          <a:p>
            <a:r>
              <a:rPr lang="en-US" sz="3200" dirty="0"/>
              <a:t>Git Commit History – 52 total commits</a:t>
            </a:r>
          </a:p>
        </p:txBody>
      </p:sp>
      <p:pic>
        <p:nvPicPr>
          <p:cNvPr id="3" name="Picture 2" descr="A screenshot of a computer&#10;&#10;Description automatically generated">
            <a:extLst>
              <a:ext uri="{FF2B5EF4-FFF2-40B4-BE49-F238E27FC236}">
                <a16:creationId xmlns:a16="http://schemas.microsoft.com/office/drawing/2014/main" id="{D633B642-78E0-D78A-1994-09C6CF598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471" y="1670572"/>
            <a:ext cx="9489057" cy="4483389"/>
          </a:xfrm>
          <a:prstGeom prst="rect">
            <a:avLst/>
          </a:prstGeom>
        </p:spPr>
      </p:pic>
      <p:sp>
        <p:nvSpPr>
          <p:cNvPr id="4" name="TextBox 3">
            <a:extLst>
              <a:ext uri="{FF2B5EF4-FFF2-40B4-BE49-F238E27FC236}">
                <a16:creationId xmlns:a16="http://schemas.microsoft.com/office/drawing/2014/main" id="{E26311A3-6335-DCE8-6731-3EC8D56B2FCA}"/>
              </a:ext>
            </a:extLst>
          </p:cNvPr>
          <p:cNvSpPr txBox="1"/>
          <p:nvPr/>
        </p:nvSpPr>
        <p:spPr>
          <a:xfrm>
            <a:off x="7427343" y="94891"/>
            <a:ext cx="3588589" cy="738664"/>
          </a:xfrm>
          <a:prstGeom prst="rect">
            <a:avLst/>
          </a:prstGeom>
          <a:noFill/>
        </p:spPr>
        <p:txBody>
          <a:bodyPr wrap="square" rtlCol="0">
            <a:spAutoFit/>
          </a:bodyPr>
          <a:lstStyle/>
          <a:p>
            <a:r>
              <a:rPr lang="en-US" sz="1400" dirty="0">
                <a:solidFill>
                  <a:srgbClr val="FF0000"/>
                </a:solidFill>
              </a:rPr>
              <a:t>Note: Commits were added after the creation of the video and presentation to upload the video and presentation to repo.</a:t>
            </a:r>
            <a:endParaRPr lang="en-GB" sz="1400" dirty="0">
              <a:solidFill>
                <a:srgbClr val="FF0000"/>
              </a:solidFill>
            </a:endParaRPr>
          </a:p>
        </p:txBody>
      </p:sp>
    </p:spTree>
    <p:extLst>
      <p:ext uri="{BB962C8B-B14F-4D97-AF65-F5344CB8AC3E}">
        <p14:creationId xmlns:p14="http://schemas.microsoft.com/office/powerpoint/2010/main" val="387086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02F9012-1F42-E162-8010-E7C6D7285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1" y="1393250"/>
            <a:ext cx="11223818" cy="4379753"/>
          </a:xfrm>
          <a:prstGeom prst="rect">
            <a:avLst/>
          </a:prstGeom>
        </p:spPr>
      </p:pic>
    </p:spTree>
    <p:extLst>
      <p:ext uri="{BB962C8B-B14F-4D97-AF65-F5344CB8AC3E}">
        <p14:creationId xmlns:p14="http://schemas.microsoft.com/office/powerpoint/2010/main" val="234831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DF05F47-8C2D-CBEC-DA01-F63A94BCA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34" y="263827"/>
            <a:ext cx="6871931" cy="6330345"/>
          </a:xfrm>
          <a:prstGeom prst="rect">
            <a:avLst/>
          </a:prstGeom>
        </p:spPr>
      </p:pic>
    </p:spTree>
    <p:extLst>
      <p:ext uri="{BB962C8B-B14F-4D97-AF65-F5344CB8AC3E}">
        <p14:creationId xmlns:p14="http://schemas.microsoft.com/office/powerpoint/2010/main" val="7660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black screen&#10;&#10;Description automatically generated">
            <a:extLst>
              <a:ext uri="{FF2B5EF4-FFF2-40B4-BE49-F238E27FC236}">
                <a16:creationId xmlns:a16="http://schemas.microsoft.com/office/drawing/2014/main" id="{87CE287D-A4A3-4BC7-4900-4D7DCB8E7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580" y="1074068"/>
            <a:ext cx="7876840" cy="4709863"/>
          </a:xfrm>
          <a:prstGeom prst="rect">
            <a:avLst/>
          </a:prstGeom>
        </p:spPr>
      </p:pic>
    </p:spTree>
    <p:extLst>
      <p:ext uri="{BB962C8B-B14F-4D97-AF65-F5344CB8AC3E}">
        <p14:creationId xmlns:p14="http://schemas.microsoft.com/office/powerpoint/2010/main" val="71436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7F38311-D8D4-8451-D6E1-B0564BBFE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823" y="798292"/>
            <a:ext cx="9046354" cy="5261416"/>
          </a:xfrm>
          <a:prstGeom prst="rect">
            <a:avLst/>
          </a:prstGeom>
        </p:spPr>
      </p:pic>
    </p:spTree>
    <p:extLst>
      <p:ext uri="{BB962C8B-B14F-4D97-AF65-F5344CB8AC3E}">
        <p14:creationId xmlns:p14="http://schemas.microsoft.com/office/powerpoint/2010/main" val="269325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4B3F134-A0DF-57E4-490B-05AC53F2F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476" y="453132"/>
            <a:ext cx="5403048" cy="5951736"/>
          </a:xfrm>
          <a:prstGeom prst="rect">
            <a:avLst/>
          </a:prstGeom>
        </p:spPr>
      </p:pic>
    </p:spTree>
    <p:extLst>
      <p:ext uri="{BB962C8B-B14F-4D97-AF65-F5344CB8AC3E}">
        <p14:creationId xmlns:p14="http://schemas.microsoft.com/office/powerpoint/2010/main" val="875065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oup of people&#10;&#10;Description automatically generated">
            <a:extLst>
              <a:ext uri="{FF2B5EF4-FFF2-40B4-BE49-F238E27FC236}">
                <a16:creationId xmlns:a16="http://schemas.microsoft.com/office/drawing/2014/main" id="{8169D7AC-5430-B4F3-7D00-03A3BB800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552" y="452018"/>
            <a:ext cx="7354896" cy="5953964"/>
          </a:xfrm>
          <a:prstGeom prst="rect">
            <a:avLst/>
          </a:prstGeom>
        </p:spPr>
      </p:pic>
    </p:spTree>
    <p:extLst>
      <p:ext uri="{BB962C8B-B14F-4D97-AF65-F5344CB8AC3E}">
        <p14:creationId xmlns:p14="http://schemas.microsoft.com/office/powerpoint/2010/main" val="399344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5C0F-58AB-02A6-8080-33671BE41F85}"/>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7D96DDC5-C171-AF55-10B2-02B0A275BB77}"/>
              </a:ext>
            </a:extLst>
          </p:cNvPr>
          <p:cNvSpPr>
            <a:spLocks noGrp="1"/>
          </p:cNvSpPr>
          <p:nvPr>
            <p:ph idx="1"/>
          </p:nvPr>
        </p:nvSpPr>
        <p:spPr/>
        <p:txBody>
          <a:bodyPr>
            <a:normAutofit/>
          </a:bodyPr>
          <a:lstStyle/>
          <a:p>
            <a:r>
              <a:rPr lang="en-US" dirty="0"/>
              <a:t>Student Number: M00948848</a:t>
            </a:r>
            <a:endParaRPr lang="en-GB" dirty="0"/>
          </a:p>
          <a:p>
            <a:endParaRPr lang="en-GB" dirty="0"/>
          </a:p>
          <a:p>
            <a:r>
              <a:rPr lang="en-GB" dirty="0"/>
              <a:t>Task Description:</a:t>
            </a:r>
          </a:p>
          <a:p>
            <a:pPr marL="0" indent="0">
              <a:buNone/>
            </a:pPr>
            <a:r>
              <a:rPr lang="en-GB" dirty="0"/>
              <a:t>This project is a Library Management System implemented as a console application in C++. It's designed to help manage library operations, such as tracking book issuances, returns, and calculating fines for late returns. The system features a simple text-based user interface that allows library staff to interact with the application through a series of menu options.</a:t>
            </a:r>
          </a:p>
        </p:txBody>
      </p:sp>
    </p:spTree>
    <p:extLst>
      <p:ext uri="{BB962C8B-B14F-4D97-AF65-F5344CB8AC3E}">
        <p14:creationId xmlns:p14="http://schemas.microsoft.com/office/powerpoint/2010/main" val="4070409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black screen&#10;&#10;Description automatically generated">
            <a:extLst>
              <a:ext uri="{FF2B5EF4-FFF2-40B4-BE49-F238E27FC236}">
                <a16:creationId xmlns:a16="http://schemas.microsoft.com/office/drawing/2014/main" id="{150424F5-E0A5-9489-E4AA-F90C16C1C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737" y="194971"/>
            <a:ext cx="3496248" cy="6468058"/>
          </a:xfrm>
          <a:prstGeom prst="rect">
            <a:avLst/>
          </a:prstGeom>
        </p:spPr>
      </p:pic>
    </p:spTree>
    <p:extLst>
      <p:ext uri="{BB962C8B-B14F-4D97-AF65-F5344CB8AC3E}">
        <p14:creationId xmlns:p14="http://schemas.microsoft.com/office/powerpoint/2010/main" val="178821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A9CF-F832-85B0-7B47-2E9CB2F4DA77}"/>
              </a:ext>
            </a:extLst>
          </p:cNvPr>
          <p:cNvSpPr>
            <a:spLocks noGrp="1"/>
          </p:cNvSpPr>
          <p:nvPr>
            <p:ph type="title"/>
          </p:nvPr>
        </p:nvSpPr>
        <p:spPr/>
        <p:txBody>
          <a:bodyPr/>
          <a:lstStyle/>
          <a:p>
            <a:r>
              <a:rPr lang="en-US" dirty="0"/>
              <a:t>Code Implementation</a:t>
            </a:r>
            <a:endParaRPr lang="en-GB" dirty="0"/>
          </a:p>
        </p:txBody>
      </p:sp>
      <p:sp>
        <p:nvSpPr>
          <p:cNvPr id="3" name="Content Placeholder 2">
            <a:extLst>
              <a:ext uri="{FF2B5EF4-FFF2-40B4-BE49-F238E27FC236}">
                <a16:creationId xmlns:a16="http://schemas.microsoft.com/office/drawing/2014/main" id="{2D882485-AFC6-C584-C0F3-C1E1DFFD419F}"/>
              </a:ext>
            </a:extLst>
          </p:cNvPr>
          <p:cNvSpPr>
            <a:spLocks noGrp="1"/>
          </p:cNvSpPr>
          <p:nvPr>
            <p:ph idx="1"/>
          </p:nvPr>
        </p:nvSpPr>
        <p:spPr>
          <a:xfrm>
            <a:off x="838200" y="1922700"/>
            <a:ext cx="10515600" cy="4351338"/>
          </a:xfrm>
        </p:spPr>
        <p:txBody>
          <a:bodyPr>
            <a:normAutofit/>
          </a:bodyPr>
          <a:lstStyle/>
          <a:p>
            <a:r>
              <a:rPr lang="en-GB" sz="3200" dirty="0"/>
              <a:t>To begin the implementation, I started by setting up the foundational classes - Member, Book, and Librarian - ensuring that each class's attributes and methods aligned with the responsibilities outlined in the use case diagrams.</a:t>
            </a:r>
          </a:p>
          <a:p>
            <a:endParaRPr lang="en-GB" sz="3200" dirty="0"/>
          </a:p>
          <a:p>
            <a:r>
              <a:rPr lang="en-GB" sz="3200" dirty="0"/>
              <a:t>I implemented the user interface in the main function, using switch cases to provide a text-based console menu to allow users to interact with the library system.</a:t>
            </a:r>
            <a:endParaRPr lang="en-GB" sz="3200" b="1" dirty="0"/>
          </a:p>
        </p:txBody>
      </p:sp>
    </p:spTree>
    <p:extLst>
      <p:ext uri="{BB962C8B-B14F-4D97-AF65-F5344CB8AC3E}">
        <p14:creationId xmlns:p14="http://schemas.microsoft.com/office/powerpoint/2010/main" val="175221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1ED0E-3C0F-441A-F64B-FB30EEE14F1E}"/>
              </a:ext>
            </a:extLst>
          </p:cNvPr>
          <p:cNvSpPr>
            <a:spLocks noGrp="1"/>
          </p:cNvSpPr>
          <p:nvPr>
            <p:ph idx="1"/>
          </p:nvPr>
        </p:nvSpPr>
        <p:spPr>
          <a:xfrm>
            <a:off x="838200" y="668740"/>
            <a:ext cx="10515600" cy="5508223"/>
          </a:xfrm>
        </p:spPr>
        <p:txBody>
          <a:bodyPr/>
          <a:lstStyle/>
          <a:p>
            <a:pPr marL="0" indent="0">
              <a:buNone/>
            </a:pPr>
            <a:r>
              <a:rPr lang="en-US" dirty="0"/>
              <a:t>To create the working software application, I adopted a modular approach that included the creation of a utility class to encapsulate specific functionalities that were used across various parts of the system, such as the global day system which allowed simulation for the passage of time. The utility class also includes an input validation function to prevent non integers being input by the user.</a:t>
            </a:r>
          </a:p>
          <a:p>
            <a:pPr marL="0" indent="0">
              <a:buNone/>
            </a:pPr>
            <a:endParaRPr lang="en-US" dirty="0"/>
          </a:p>
          <a:p>
            <a:pPr marL="0" indent="0">
              <a:buNone/>
            </a:pPr>
            <a:r>
              <a:rPr lang="en-GB" dirty="0"/>
              <a:t>I also included file handling to ensure a file can be open, can be found and is accessible. I have also handled the complex scenario of CSV parsing where commas within quotes are not treated as delimiters, done by temporarily replacing these commas with another character.</a:t>
            </a:r>
          </a:p>
        </p:txBody>
      </p:sp>
    </p:spTree>
    <p:extLst>
      <p:ext uri="{BB962C8B-B14F-4D97-AF65-F5344CB8AC3E}">
        <p14:creationId xmlns:p14="http://schemas.microsoft.com/office/powerpoint/2010/main" val="1505061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E5BD-C967-298C-873A-393EE9A56C6D}"/>
              </a:ext>
            </a:extLst>
          </p:cNvPr>
          <p:cNvSpPr>
            <a:spLocks noGrp="1"/>
          </p:cNvSpPr>
          <p:nvPr>
            <p:ph type="title"/>
          </p:nvPr>
        </p:nvSpPr>
        <p:spPr/>
        <p:txBody>
          <a:bodyPr/>
          <a:lstStyle/>
          <a:p>
            <a:r>
              <a:rPr lang="en-US" dirty="0" err="1"/>
              <a:t>Makefile</a:t>
            </a:r>
            <a:endParaRPr lang="en-GB" dirty="0"/>
          </a:p>
        </p:txBody>
      </p:sp>
      <p:sp>
        <p:nvSpPr>
          <p:cNvPr id="3" name="Content Placeholder 2">
            <a:extLst>
              <a:ext uri="{FF2B5EF4-FFF2-40B4-BE49-F238E27FC236}">
                <a16:creationId xmlns:a16="http://schemas.microsoft.com/office/drawing/2014/main" id="{35FFC835-2547-AB21-07B7-6BFCD4282EE4}"/>
              </a:ext>
            </a:extLst>
          </p:cNvPr>
          <p:cNvSpPr>
            <a:spLocks noGrp="1"/>
          </p:cNvSpPr>
          <p:nvPr>
            <p:ph idx="1"/>
          </p:nvPr>
        </p:nvSpPr>
        <p:spPr>
          <a:xfrm>
            <a:off x="838200" y="1825625"/>
            <a:ext cx="10515600" cy="4667250"/>
          </a:xfrm>
        </p:spPr>
        <p:txBody>
          <a:bodyPr>
            <a:normAutofit/>
          </a:bodyPr>
          <a:lstStyle/>
          <a:p>
            <a:r>
              <a:rPr lang="en-GB" dirty="0"/>
              <a:t>The </a:t>
            </a:r>
            <a:r>
              <a:rPr lang="en-GB" dirty="0" err="1"/>
              <a:t>Makefile</a:t>
            </a:r>
            <a:r>
              <a:rPr lang="en-GB" dirty="0"/>
              <a:t> contained a set of directives for compiling the source code into an executable program. It specifies how to compile each .</a:t>
            </a:r>
            <a:r>
              <a:rPr lang="en-GB" dirty="0" err="1"/>
              <a:t>cpp</a:t>
            </a:r>
            <a:r>
              <a:rPr lang="en-GB" dirty="0"/>
              <a:t> file and how to link them together, automating the build process to be as efficient as possible. By running the make command, all source files are compiled, dependencies are resolved, and the final executable file is generated for me. It allowed me to ensure that only the necessary compilations were performed, saving time and avoiding potential human errors in the build process.</a:t>
            </a:r>
          </a:p>
          <a:p>
            <a:endParaRPr lang="en-GB" dirty="0"/>
          </a:p>
          <a:p>
            <a:r>
              <a:rPr lang="en-GB" dirty="0"/>
              <a:t>It also compiled an executable test program to run the Catch2 test cases.</a:t>
            </a:r>
          </a:p>
        </p:txBody>
      </p:sp>
    </p:spTree>
    <p:extLst>
      <p:ext uri="{BB962C8B-B14F-4D97-AF65-F5344CB8AC3E}">
        <p14:creationId xmlns:p14="http://schemas.microsoft.com/office/powerpoint/2010/main" val="37473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F07E3-4A9E-18AE-5987-EBC9C370B7B7}"/>
              </a:ext>
            </a:extLst>
          </p:cNvPr>
          <p:cNvSpPr>
            <a:spLocks noGrp="1"/>
          </p:cNvSpPr>
          <p:nvPr>
            <p:ph idx="1"/>
          </p:nvPr>
        </p:nvSpPr>
        <p:spPr>
          <a:xfrm>
            <a:off x="838200" y="1842448"/>
            <a:ext cx="10515600" cy="4334515"/>
          </a:xfrm>
        </p:spPr>
        <p:txBody>
          <a:bodyPr>
            <a:normAutofit/>
          </a:bodyPr>
          <a:lstStyle/>
          <a:p>
            <a:r>
              <a:rPr lang="en-GB" dirty="0"/>
              <a:t>The testing approach for the library management system involved using the Catch2 framework to create a series of unit tests. These tests were designed to validate the core functionalities of the Librarian class, particularly focusing on book issuing, returning, and fine calculation processes. The setup involved creating a controlled test environment where test members and books were programmatically added to the system, ensuring consistent testing conditions. This method allowed for the isolation of specific functions and the evaluation of their correctness without manual input. This comprehensive approach ensured that the key functionalities of the system were rigorously tested and validated.</a:t>
            </a:r>
          </a:p>
        </p:txBody>
      </p:sp>
      <p:sp>
        <p:nvSpPr>
          <p:cNvPr id="4" name="TextBox 3">
            <a:extLst>
              <a:ext uri="{FF2B5EF4-FFF2-40B4-BE49-F238E27FC236}">
                <a16:creationId xmlns:a16="http://schemas.microsoft.com/office/drawing/2014/main" id="{2BC0831A-C39A-C14A-A4DB-3C55C137613A}"/>
              </a:ext>
            </a:extLst>
          </p:cNvPr>
          <p:cNvSpPr txBox="1"/>
          <p:nvPr/>
        </p:nvSpPr>
        <p:spPr>
          <a:xfrm>
            <a:off x="996287" y="545910"/>
            <a:ext cx="10252558" cy="769441"/>
          </a:xfrm>
          <a:prstGeom prst="rect">
            <a:avLst/>
          </a:prstGeom>
          <a:noFill/>
        </p:spPr>
        <p:txBody>
          <a:bodyPr wrap="square" rtlCol="0">
            <a:spAutoFit/>
          </a:bodyPr>
          <a:lstStyle/>
          <a:p>
            <a:r>
              <a:rPr lang="en-US" sz="4400" dirty="0"/>
              <a:t>How The Testing Approach Was Applied</a:t>
            </a:r>
            <a:endParaRPr lang="en-GB" sz="4400" dirty="0"/>
          </a:p>
        </p:txBody>
      </p:sp>
    </p:spTree>
    <p:extLst>
      <p:ext uri="{BB962C8B-B14F-4D97-AF65-F5344CB8AC3E}">
        <p14:creationId xmlns:p14="http://schemas.microsoft.com/office/powerpoint/2010/main" val="216457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DAC3-12CD-84E3-41E3-47BF7F39EF2C}"/>
              </a:ext>
            </a:extLst>
          </p:cNvPr>
          <p:cNvSpPr>
            <a:spLocks noGrp="1"/>
          </p:cNvSpPr>
          <p:nvPr>
            <p:ph type="title"/>
          </p:nvPr>
        </p:nvSpPr>
        <p:spPr/>
        <p:txBody>
          <a:bodyPr/>
          <a:lstStyle/>
          <a:p>
            <a:r>
              <a:rPr lang="en-US" dirty="0"/>
              <a:t>Librarian Test cases</a:t>
            </a:r>
            <a:endParaRPr lang="en-GB" dirty="0"/>
          </a:p>
        </p:txBody>
      </p:sp>
      <p:sp>
        <p:nvSpPr>
          <p:cNvPr id="3" name="Content Placeholder 2">
            <a:extLst>
              <a:ext uri="{FF2B5EF4-FFF2-40B4-BE49-F238E27FC236}">
                <a16:creationId xmlns:a16="http://schemas.microsoft.com/office/drawing/2014/main" id="{25889CAF-F023-9B5C-BD34-DD3651014DEB}"/>
              </a:ext>
            </a:extLst>
          </p:cNvPr>
          <p:cNvSpPr>
            <a:spLocks noGrp="1"/>
          </p:cNvSpPr>
          <p:nvPr>
            <p:ph idx="1"/>
          </p:nvPr>
        </p:nvSpPr>
        <p:spPr>
          <a:xfrm>
            <a:off x="838200" y="1690688"/>
            <a:ext cx="10515600" cy="2261183"/>
          </a:xfrm>
        </p:spPr>
        <p:txBody>
          <a:bodyPr>
            <a:normAutofit/>
          </a:bodyPr>
          <a:lstStyle/>
          <a:p>
            <a:pPr lvl="1"/>
            <a:r>
              <a:rPr lang="en-GB" b="0" i="1" dirty="0">
                <a:effectLst/>
                <a:latin typeface="Söhne"/>
              </a:rPr>
              <a:t>Issuing a Book:</a:t>
            </a:r>
            <a:r>
              <a:rPr lang="en-GB" b="0" i="0" dirty="0">
                <a:effectLst/>
                <a:latin typeface="Söhne"/>
              </a:rPr>
              <a:t> Confirmed that books could be issued to members </a:t>
            </a:r>
          </a:p>
          <a:p>
            <a:pPr lvl="1"/>
            <a:r>
              <a:rPr lang="en-GB" b="0" i="1" dirty="0">
                <a:effectLst/>
                <a:latin typeface="Söhne"/>
              </a:rPr>
              <a:t>Issuing an </a:t>
            </a:r>
            <a:r>
              <a:rPr lang="en-GB" b="0" i="0" dirty="0">
                <a:effectLst/>
                <a:latin typeface="Söhne"/>
              </a:rPr>
              <a:t>unavailable</a:t>
            </a:r>
            <a:r>
              <a:rPr lang="en-GB" b="0" i="1" dirty="0">
                <a:effectLst/>
                <a:latin typeface="Söhne"/>
              </a:rPr>
              <a:t> Book:</a:t>
            </a:r>
            <a:r>
              <a:rPr lang="en-GB" b="0" i="0" dirty="0">
                <a:effectLst/>
                <a:latin typeface="Söhne"/>
              </a:rPr>
              <a:t> Confirmed that trying to issue an unavailable book was properly handled.</a:t>
            </a:r>
          </a:p>
          <a:p>
            <a:pPr lvl="1"/>
            <a:r>
              <a:rPr lang="en-GB" b="0" i="1" dirty="0">
                <a:effectLst/>
                <a:latin typeface="Söhne"/>
              </a:rPr>
              <a:t>Returning a Book:</a:t>
            </a:r>
            <a:r>
              <a:rPr lang="en-GB" b="0" i="0" dirty="0">
                <a:effectLst/>
                <a:latin typeface="Söhne"/>
              </a:rPr>
              <a:t> Ensured that books could be returned.</a:t>
            </a:r>
            <a:endParaRPr lang="en-GB" b="0" i="1" dirty="0">
              <a:effectLst/>
              <a:latin typeface="Söhne"/>
            </a:endParaRPr>
          </a:p>
          <a:p>
            <a:pPr lvl="1"/>
            <a:r>
              <a:rPr lang="en-GB" i="1" dirty="0">
                <a:latin typeface="Söhne"/>
              </a:rPr>
              <a:t>Calculate Fine: </a:t>
            </a:r>
            <a:r>
              <a:rPr lang="en-GB" dirty="0">
                <a:latin typeface="Söhne"/>
              </a:rPr>
              <a:t>Confirmed that the correct fine is issued depending on how many days the book was late.</a:t>
            </a:r>
            <a:endParaRPr lang="en-GB" dirty="0"/>
          </a:p>
        </p:txBody>
      </p:sp>
      <p:pic>
        <p:nvPicPr>
          <p:cNvPr id="7" name="Picture 6" descr="A black screen with white text&#10;&#10;Description automatically generated">
            <a:extLst>
              <a:ext uri="{FF2B5EF4-FFF2-40B4-BE49-F238E27FC236}">
                <a16:creationId xmlns:a16="http://schemas.microsoft.com/office/drawing/2014/main" id="{CAA14193-9433-73B7-4359-649A50E8C331}"/>
              </a:ext>
            </a:extLst>
          </p:cNvPr>
          <p:cNvPicPr>
            <a:picLocks noChangeAspect="1"/>
          </p:cNvPicPr>
          <p:nvPr/>
        </p:nvPicPr>
        <p:blipFill rotWithShape="1">
          <a:blip r:embed="rId2">
            <a:extLst>
              <a:ext uri="{28A0092B-C50C-407E-A947-70E740481C1C}">
                <a14:useLocalDpi xmlns:a14="http://schemas.microsoft.com/office/drawing/2010/main" val="0"/>
              </a:ext>
            </a:extLst>
          </a:blip>
          <a:srcRect r="19151"/>
          <a:stretch/>
        </p:blipFill>
        <p:spPr>
          <a:xfrm>
            <a:off x="1053154" y="4086808"/>
            <a:ext cx="10397752" cy="2671738"/>
          </a:xfrm>
          <a:prstGeom prst="rect">
            <a:avLst/>
          </a:prstGeom>
        </p:spPr>
      </p:pic>
    </p:spTree>
    <p:extLst>
      <p:ext uri="{BB962C8B-B14F-4D97-AF65-F5344CB8AC3E}">
        <p14:creationId xmlns:p14="http://schemas.microsoft.com/office/powerpoint/2010/main" val="126590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9CC0-D5C4-210F-54E7-35CF69B1AE9D}"/>
              </a:ext>
            </a:extLst>
          </p:cNvPr>
          <p:cNvSpPr>
            <a:spLocks noGrp="1"/>
          </p:cNvSpPr>
          <p:nvPr>
            <p:ph type="title"/>
          </p:nvPr>
        </p:nvSpPr>
        <p:spPr>
          <a:xfrm>
            <a:off x="119743" y="-126126"/>
            <a:ext cx="10515600" cy="1325563"/>
          </a:xfrm>
        </p:spPr>
        <p:txBody>
          <a:bodyPr/>
          <a:lstStyle/>
          <a:p>
            <a:r>
              <a:rPr lang="en-US" dirty="0"/>
              <a:t>Test Cases for Librarian Class</a:t>
            </a:r>
            <a:endParaRPr lang="en-GB" dirty="0"/>
          </a:p>
        </p:txBody>
      </p:sp>
      <p:pic>
        <p:nvPicPr>
          <p:cNvPr id="5" name="Picture 4" descr="A computer screen shot of text&#10;&#10;Description automatically generated">
            <a:extLst>
              <a:ext uri="{FF2B5EF4-FFF2-40B4-BE49-F238E27FC236}">
                <a16:creationId xmlns:a16="http://schemas.microsoft.com/office/drawing/2014/main" id="{F05F14DE-23B5-FCA5-8469-0CE61EBEC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247" y="1009870"/>
            <a:ext cx="5822185" cy="3863675"/>
          </a:xfrm>
          <a:prstGeom prst="rect">
            <a:avLst/>
          </a:prstGeom>
        </p:spPr>
      </p:pic>
      <p:pic>
        <p:nvPicPr>
          <p:cNvPr id="7" name="Picture 6" descr="A computer screen with text&#10;&#10;Description automatically generated">
            <a:extLst>
              <a:ext uri="{FF2B5EF4-FFF2-40B4-BE49-F238E27FC236}">
                <a16:creationId xmlns:a16="http://schemas.microsoft.com/office/drawing/2014/main" id="{333680E3-E0B5-1144-529B-6C58DCCB4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187" y="4967014"/>
            <a:ext cx="6777135" cy="1762231"/>
          </a:xfrm>
          <a:prstGeom prst="rect">
            <a:avLst/>
          </a:prstGeom>
        </p:spPr>
      </p:pic>
      <p:pic>
        <p:nvPicPr>
          <p:cNvPr id="9" name="Picture 8" descr="A computer screen shot of text&#10;&#10;Description automatically generated">
            <a:extLst>
              <a:ext uri="{FF2B5EF4-FFF2-40B4-BE49-F238E27FC236}">
                <a16:creationId xmlns:a16="http://schemas.microsoft.com/office/drawing/2014/main" id="{6520D222-534E-74F2-43B5-C281073BA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43" y="1017491"/>
            <a:ext cx="5906012" cy="3856054"/>
          </a:xfrm>
          <a:prstGeom prst="rect">
            <a:avLst/>
          </a:prstGeom>
        </p:spPr>
      </p:pic>
    </p:spTree>
    <p:extLst>
      <p:ext uri="{BB962C8B-B14F-4D97-AF65-F5344CB8AC3E}">
        <p14:creationId xmlns:p14="http://schemas.microsoft.com/office/powerpoint/2010/main" val="90863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8DC-1551-C49C-FDDF-56AE7A8C6444}"/>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89478CEA-B95B-E958-BE42-67A394F86AEB}"/>
              </a:ext>
            </a:extLst>
          </p:cNvPr>
          <p:cNvSpPr>
            <a:spLocks noGrp="1"/>
          </p:cNvSpPr>
          <p:nvPr>
            <p:ph idx="1"/>
          </p:nvPr>
        </p:nvSpPr>
        <p:spPr/>
        <p:txBody>
          <a:bodyPr/>
          <a:lstStyle/>
          <a:p>
            <a:r>
              <a:rPr lang="en-GB" dirty="0"/>
              <a:t>The project involved developing a Library Management System in C++, utilizing object-oriented programming principles to create a robust and user-friendly application. Key functionalities included adding members, issuing and returning books, calculating fines, and managing a global day system to track time.</a:t>
            </a:r>
          </a:p>
        </p:txBody>
      </p:sp>
    </p:spTree>
    <p:extLst>
      <p:ext uri="{BB962C8B-B14F-4D97-AF65-F5344CB8AC3E}">
        <p14:creationId xmlns:p14="http://schemas.microsoft.com/office/powerpoint/2010/main" val="342836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C05F-D748-7A7A-2807-1F3DF40E272C}"/>
              </a:ext>
            </a:extLst>
          </p:cNvPr>
          <p:cNvSpPr>
            <a:spLocks noGrp="1"/>
          </p:cNvSpPr>
          <p:nvPr>
            <p:ph type="title"/>
          </p:nvPr>
        </p:nvSpPr>
        <p:spPr/>
        <p:txBody>
          <a:bodyPr/>
          <a:lstStyle/>
          <a:p>
            <a:r>
              <a:rPr lang="en-US" dirty="0"/>
              <a:t>Limitations</a:t>
            </a:r>
            <a:endParaRPr lang="en-GB" dirty="0"/>
          </a:p>
        </p:txBody>
      </p:sp>
      <p:sp>
        <p:nvSpPr>
          <p:cNvPr id="3" name="Content Placeholder 2">
            <a:extLst>
              <a:ext uri="{FF2B5EF4-FFF2-40B4-BE49-F238E27FC236}">
                <a16:creationId xmlns:a16="http://schemas.microsoft.com/office/drawing/2014/main" id="{E5A378AC-B107-6AE6-1CEA-0A3B72148E8C}"/>
              </a:ext>
            </a:extLst>
          </p:cNvPr>
          <p:cNvSpPr>
            <a:spLocks noGrp="1"/>
          </p:cNvSpPr>
          <p:nvPr>
            <p:ph idx="1"/>
          </p:nvPr>
        </p:nvSpPr>
        <p:spPr/>
        <p:txBody>
          <a:bodyPr/>
          <a:lstStyle/>
          <a:p>
            <a:r>
              <a:rPr lang="en-GB" dirty="0"/>
              <a:t>Reflecting on the limitations of my code, particularly in the </a:t>
            </a:r>
            <a:r>
              <a:rPr lang="en-GB" dirty="0" err="1"/>
              <a:t>populateBooks</a:t>
            </a:r>
            <a:r>
              <a:rPr lang="en-GB" dirty="0"/>
              <a:t>() function, I realize that improvements could be made in handling file input, especially regarding the verification of file formats. Currently, the function assumes a well-structured CSV format without robust error checking. In the future, I would enhance this function to handle various edge cases more gracefully, such as incorrect formats, missing data, or improperly formatted entries.</a:t>
            </a:r>
          </a:p>
        </p:txBody>
      </p:sp>
    </p:spTree>
    <p:extLst>
      <p:ext uri="{BB962C8B-B14F-4D97-AF65-F5344CB8AC3E}">
        <p14:creationId xmlns:p14="http://schemas.microsoft.com/office/powerpoint/2010/main" val="3262385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9E61-B435-ABFA-DC65-E765490D268A}"/>
              </a:ext>
            </a:extLst>
          </p:cNvPr>
          <p:cNvSpPr>
            <a:spLocks noGrp="1"/>
          </p:cNvSpPr>
          <p:nvPr>
            <p:ph type="title"/>
          </p:nvPr>
        </p:nvSpPr>
        <p:spPr/>
        <p:txBody>
          <a:bodyPr/>
          <a:lstStyle/>
          <a:p>
            <a:r>
              <a:rPr lang="en-US" dirty="0"/>
              <a:t>Future Approach to Avoid Limitations</a:t>
            </a:r>
            <a:endParaRPr lang="en-GB" dirty="0"/>
          </a:p>
        </p:txBody>
      </p:sp>
      <p:sp>
        <p:nvSpPr>
          <p:cNvPr id="3" name="Content Placeholder 2">
            <a:extLst>
              <a:ext uri="{FF2B5EF4-FFF2-40B4-BE49-F238E27FC236}">
                <a16:creationId xmlns:a16="http://schemas.microsoft.com/office/drawing/2014/main" id="{32198837-D1B4-E510-ABA1-D4E1183D12D9}"/>
              </a:ext>
            </a:extLst>
          </p:cNvPr>
          <p:cNvSpPr>
            <a:spLocks noGrp="1"/>
          </p:cNvSpPr>
          <p:nvPr>
            <p:ph idx="1"/>
          </p:nvPr>
        </p:nvSpPr>
        <p:spPr/>
        <p:txBody>
          <a:bodyPr/>
          <a:lstStyle/>
          <a:p>
            <a:r>
              <a:rPr lang="en-GB" dirty="0"/>
              <a:t>This could involve implementing more detailed checks for each line of the file, ensuring each piece of data conforms to expected types and formats, and providing meaningful error messages when discrepancies are found. Additionally, incorporating exception handling for scenarios like conversion errors (e.g., using std::</a:t>
            </a:r>
            <a:r>
              <a:rPr lang="en-GB" dirty="0" err="1"/>
              <a:t>stoi</a:t>
            </a:r>
            <a:r>
              <a:rPr lang="en-GB" dirty="0"/>
              <a:t>) would increase the robustness and user-friendliness of the application, preventing it from crashing or behaving unexpectedly with malformed input files.</a:t>
            </a:r>
          </a:p>
        </p:txBody>
      </p:sp>
    </p:spTree>
    <p:extLst>
      <p:ext uri="{BB962C8B-B14F-4D97-AF65-F5344CB8AC3E}">
        <p14:creationId xmlns:p14="http://schemas.microsoft.com/office/powerpoint/2010/main" val="93926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A5903-AA4E-B001-3FE4-E06B7FC3FB2F}"/>
              </a:ext>
            </a:extLst>
          </p:cNvPr>
          <p:cNvSpPr>
            <a:spLocks noGrp="1"/>
          </p:cNvSpPr>
          <p:nvPr>
            <p:ph idx="1"/>
          </p:nvPr>
        </p:nvSpPr>
        <p:spPr>
          <a:xfrm>
            <a:off x="326571" y="424542"/>
            <a:ext cx="11462658" cy="6204857"/>
          </a:xfrm>
        </p:spPr>
        <p:txBody>
          <a:bodyPr>
            <a:normAutofit lnSpcReduction="10000"/>
          </a:bodyPr>
          <a:lstStyle/>
          <a:p>
            <a:pPr marL="0" indent="0" algn="l">
              <a:buNone/>
            </a:pPr>
            <a:r>
              <a:rPr lang="en-GB" b="0" i="0" dirty="0">
                <a:effectLst/>
                <a:latin typeface="Söhne"/>
              </a:rPr>
              <a:t>Key functionalities include:</a:t>
            </a:r>
          </a:p>
          <a:p>
            <a:pPr marL="0" indent="0" algn="l">
              <a:buNone/>
            </a:pPr>
            <a:endParaRPr lang="en-GB" b="0" i="0" dirty="0">
              <a:effectLst/>
              <a:latin typeface="Söhne"/>
            </a:endParaRPr>
          </a:p>
          <a:p>
            <a:pPr algn="l">
              <a:buFont typeface="+mj-lt"/>
              <a:buAutoNum type="arabicPeriod"/>
            </a:pPr>
            <a:r>
              <a:rPr lang="en-GB" b="1" i="0" dirty="0">
                <a:effectLst/>
                <a:latin typeface="Söhne"/>
              </a:rPr>
              <a:t>Member Management:</a:t>
            </a:r>
            <a:r>
              <a:rPr lang="en-GB" b="0" i="0" dirty="0">
                <a:effectLst/>
                <a:latin typeface="Söhne"/>
              </a:rPr>
              <a:t> Add new members to the library system, allowing for the issuance and tracking of books to individuals.</a:t>
            </a:r>
          </a:p>
          <a:p>
            <a:pPr algn="l">
              <a:buFont typeface="+mj-lt"/>
              <a:buAutoNum type="arabicPeriod"/>
            </a:pPr>
            <a:r>
              <a:rPr lang="en-GB" b="1" i="0" dirty="0">
                <a:effectLst/>
                <a:latin typeface="Söhne"/>
              </a:rPr>
              <a:t>Book Issuance:</a:t>
            </a:r>
            <a:r>
              <a:rPr lang="en-GB" b="0" i="0" dirty="0">
                <a:effectLst/>
                <a:latin typeface="Söhne"/>
              </a:rPr>
              <a:t> Issue books to members by entering member and book IDs. The system records the issuance and calculates the due date based on a predefined period.</a:t>
            </a:r>
          </a:p>
          <a:p>
            <a:pPr algn="l">
              <a:buFont typeface="+mj-lt"/>
              <a:buAutoNum type="arabicPeriod"/>
            </a:pPr>
            <a:r>
              <a:rPr lang="en-GB" b="1" i="0" dirty="0">
                <a:effectLst/>
                <a:latin typeface="Söhne"/>
              </a:rPr>
              <a:t>Book Return:</a:t>
            </a:r>
            <a:r>
              <a:rPr lang="en-GB" b="0" i="0" dirty="0">
                <a:effectLst/>
                <a:latin typeface="Söhne"/>
              </a:rPr>
              <a:t> Manage the return of books. The system checks for overdue books and calculates fines based on the number of days late.</a:t>
            </a:r>
          </a:p>
          <a:p>
            <a:pPr algn="l">
              <a:buFont typeface="+mj-lt"/>
              <a:buAutoNum type="arabicPeriod"/>
            </a:pPr>
            <a:r>
              <a:rPr lang="en-GB" b="1" i="0" dirty="0">
                <a:effectLst/>
                <a:latin typeface="Söhne"/>
              </a:rPr>
              <a:t>Fine Calculation:</a:t>
            </a:r>
            <a:r>
              <a:rPr lang="en-GB" b="0" i="0" dirty="0">
                <a:effectLst/>
                <a:latin typeface="Söhne"/>
              </a:rPr>
              <a:t> Automatically calculate fines for late returns, providing library staff with the ability to manage and enforce due dates.</a:t>
            </a:r>
          </a:p>
          <a:p>
            <a:pPr algn="l">
              <a:buFont typeface="+mj-lt"/>
              <a:buAutoNum type="arabicPeriod"/>
            </a:pPr>
            <a:r>
              <a:rPr lang="en-GB" b="1" i="0" dirty="0">
                <a:effectLst/>
                <a:latin typeface="Söhne"/>
              </a:rPr>
              <a:t>Global Day System:</a:t>
            </a:r>
            <a:r>
              <a:rPr lang="en-GB" b="0" i="0" dirty="0">
                <a:effectLst/>
                <a:latin typeface="Söhne"/>
              </a:rPr>
              <a:t> A unique feature that simulates the passage of time within the application. It allows the library system to track current and due dates, adjusting the system's state accordingly.</a:t>
            </a:r>
          </a:p>
          <a:p>
            <a:endParaRPr lang="en-GB" dirty="0"/>
          </a:p>
        </p:txBody>
      </p:sp>
    </p:spTree>
    <p:extLst>
      <p:ext uri="{BB962C8B-B14F-4D97-AF65-F5344CB8AC3E}">
        <p14:creationId xmlns:p14="http://schemas.microsoft.com/office/powerpoint/2010/main" val="108157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library management system&#10;&#10;Description automatically generated">
            <a:extLst>
              <a:ext uri="{FF2B5EF4-FFF2-40B4-BE49-F238E27FC236}">
                <a16:creationId xmlns:a16="http://schemas.microsoft.com/office/drawing/2014/main" id="{192C60D1-DDA8-DCED-5DE8-158CE1ED0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290" y="0"/>
            <a:ext cx="6008199" cy="6816318"/>
          </a:xfrm>
          <a:prstGeom prst="rect">
            <a:avLst/>
          </a:prstGeom>
        </p:spPr>
      </p:pic>
      <p:sp>
        <p:nvSpPr>
          <p:cNvPr id="2" name="Title 1">
            <a:extLst>
              <a:ext uri="{FF2B5EF4-FFF2-40B4-BE49-F238E27FC236}">
                <a16:creationId xmlns:a16="http://schemas.microsoft.com/office/drawing/2014/main" id="{C7091CE4-1D2D-CF5E-EE5A-7109D1382D21}"/>
              </a:ext>
            </a:extLst>
          </p:cNvPr>
          <p:cNvSpPr>
            <a:spLocks noGrp="1"/>
          </p:cNvSpPr>
          <p:nvPr>
            <p:ph type="title"/>
          </p:nvPr>
        </p:nvSpPr>
        <p:spPr/>
        <p:txBody>
          <a:bodyPr/>
          <a:lstStyle/>
          <a:p>
            <a:r>
              <a:rPr lang="en-US" dirty="0"/>
              <a:t>UML Use Case Diagram</a:t>
            </a:r>
            <a:endParaRPr lang="en-GB" dirty="0"/>
          </a:p>
        </p:txBody>
      </p:sp>
    </p:spTree>
    <p:extLst>
      <p:ext uri="{BB962C8B-B14F-4D97-AF65-F5344CB8AC3E}">
        <p14:creationId xmlns:p14="http://schemas.microsoft.com/office/powerpoint/2010/main" val="344772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187657" y="-399149"/>
            <a:ext cx="4980296" cy="3237884"/>
          </a:xfrm>
        </p:spPr>
        <p:txBody>
          <a:bodyPr/>
          <a:lstStyle/>
          <a:p>
            <a:r>
              <a:rPr lang="en-US" dirty="0"/>
              <a:t>UML Activity Diagram – Add Member</a:t>
            </a:r>
            <a:endParaRPr lang="en-GB" dirty="0"/>
          </a:p>
        </p:txBody>
      </p:sp>
      <p:pic>
        <p:nvPicPr>
          <p:cNvPr id="5" name="Picture 4" descr="A diagram of a member&#10;&#10;Description automatically generated">
            <a:extLst>
              <a:ext uri="{FF2B5EF4-FFF2-40B4-BE49-F238E27FC236}">
                <a16:creationId xmlns:a16="http://schemas.microsoft.com/office/drawing/2014/main" id="{CE47704A-8142-3244-8093-2C99862E0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501" y="0"/>
            <a:ext cx="4647060" cy="6716989"/>
          </a:xfrm>
          <a:prstGeom prst="rect">
            <a:avLst/>
          </a:prstGeom>
        </p:spPr>
      </p:pic>
      <p:sp>
        <p:nvSpPr>
          <p:cNvPr id="6" name="TextBox 5">
            <a:extLst>
              <a:ext uri="{FF2B5EF4-FFF2-40B4-BE49-F238E27FC236}">
                <a16:creationId xmlns:a16="http://schemas.microsoft.com/office/drawing/2014/main" id="{36966078-4BBF-B049-8A38-EEF397D98077}"/>
              </a:ext>
            </a:extLst>
          </p:cNvPr>
          <p:cNvSpPr txBox="1"/>
          <p:nvPr/>
        </p:nvSpPr>
        <p:spPr>
          <a:xfrm>
            <a:off x="187657" y="2838735"/>
            <a:ext cx="6209731" cy="3108543"/>
          </a:xfrm>
          <a:prstGeom prst="rect">
            <a:avLst/>
          </a:prstGeom>
          <a:noFill/>
        </p:spPr>
        <p:txBody>
          <a:bodyPr wrap="square" rtlCol="0">
            <a:spAutoFit/>
          </a:bodyPr>
          <a:lstStyle/>
          <a:p>
            <a:r>
              <a:rPr lang="en-GB" sz="2800" b="0" i="0" dirty="0">
                <a:effectLst/>
                <a:latin typeface="Söhne"/>
              </a:rPr>
              <a:t>This diagram illustrates the process of adding a new member to the library system. It includes activities such as entering member details and validating the entered data. If the data is valid, a new member record is created; if not, the user is prompted to re-enter the details.</a:t>
            </a:r>
            <a:endParaRPr lang="en-GB" sz="2800" dirty="0"/>
          </a:p>
        </p:txBody>
      </p:sp>
    </p:spTree>
    <p:extLst>
      <p:ext uri="{BB962C8B-B14F-4D97-AF65-F5344CB8AC3E}">
        <p14:creationId xmlns:p14="http://schemas.microsoft.com/office/powerpoint/2010/main" val="34132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mpany&#10;&#10;Description automatically generated">
            <a:extLst>
              <a:ext uri="{FF2B5EF4-FFF2-40B4-BE49-F238E27FC236}">
                <a16:creationId xmlns:a16="http://schemas.microsoft.com/office/drawing/2014/main" id="{05E1A540-A554-49E2-63B0-5F057C1DB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884" y="27296"/>
            <a:ext cx="6897119" cy="6804953"/>
          </a:xfrm>
          <a:prstGeom prst="rect">
            <a:avLst/>
          </a:prstGeom>
        </p:spPr>
      </p:pic>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272954" y="245660"/>
            <a:ext cx="4007893" cy="1937982"/>
          </a:xfrm>
        </p:spPr>
        <p:txBody>
          <a:bodyPr>
            <a:normAutofit/>
          </a:bodyPr>
          <a:lstStyle/>
          <a:p>
            <a:r>
              <a:rPr lang="en-US" dirty="0"/>
              <a:t>UML Activity Diagram – Issue Book</a:t>
            </a:r>
            <a:endParaRPr lang="en-GB" dirty="0"/>
          </a:p>
        </p:txBody>
      </p:sp>
      <p:sp>
        <p:nvSpPr>
          <p:cNvPr id="8" name="TextBox 7">
            <a:extLst>
              <a:ext uri="{FF2B5EF4-FFF2-40B4-BE49-F238E27FC236}">
                <a16:creationId xmlns:a16="http://schemas.microsoft.com/office/drawing/2014/main" id="{53F6BA74-490E-1BA6-75FD-B0C1C0197ACB}"/>
              </a:ext>
            </a:extLst>
          </p:cNvPr>
          <p:cNvSpPr txBox="1"/>
          <p:nvPr/>
        </p:nvSpPr>
        <p:spPr>
          <a:xfrm>
            <a:off x="163773" y="2374710"/>
            <a:ext cx="5268036" cy="3970318"/>
          </a:xfrm>
          <a:prstGeom prst="rect">
            <a:avLst/>
          </a:prstGeom>
          <a:noFill/>
        </p:spPr>
        <p:txBody>
          <a:bodyPr wrap="square" rtlCol="0">
            <a:spAutoFit/>
          </a:bodyPr>
          <a:lstStyle/>
          <a:p>
            <a:r>
              <a:rPr lang="en-GB" sz="2800" b="0" i="0" dirty="0">
                <a:effectLst/>
                <a:latin typeface="Söhne"/>
              </a:rPr>
              <a:t>The diagram details the workflow of issuing a book to a library member. It starts with looking up the member and selecting the book. If the book is available, it is issued to the member, and the book inventory is updated; if not available, a message is displayed indicating the book is unavailable.</a:t>
            </a:r>
            <a:endParaRPr lang="en-GB" sz="2800" dirty="0"/>
          </a:p>
        </p:txBody>
      </p:sp>
    </p:spTree>
    <p:extLst>
      <p:ext uri="{BB962C8B-B14F-4D97-AF65-F5344CB8AC3E}">
        <p14:creationId xmlns:p14="http://schemas.microsoft.com/office/powerpoint/2010/main" val="243017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7CD04520-02EA-5D0D-AF33-11ADE0FB7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771" y="0"/>
            <a:ext cx="6595492" cy="6858000"/>
          </a:xfrm>
          <a:prstGeom prst="rect">
            <a:avLst/>
          </a:prstGeom>
        </p:spPr>
      </p:pic>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177420" y="272955"/>
            <a:ext cx="5918580" cy="1978926"/>
          </a:xfrm>
        </p:spPr>
        <p:txBody>
          <a:bodyPr/>
          <a:lstStyle/>
          <a:p>
            <a:r>
              <a:rPr lang="en-US" dirty="0"/>
              <a:t>UML Activity Diagram – Display Borrowed Books</a:t>
            </a:r>
            <a:endParaRPr lang="en-GB" dirty="0"/>
          </a:p>
        </p:txBody>
      </p:sp>
      <p:sp>
        <p:nvSpPr>
          <p:cNvPr id="5" name="TextBox 4">
            <a:extLst>
              <a:ext uri="{FF2B5EF4-FFF2-40B4-BE49-F238E27FC236}">
                <a16:creationId xmlns:a16="http://schemas.microsoft.com/office/drawing/2014/main" id="{D54546A9-D2E3-2666-C6A1-DCEE53256BF0}"/>
              </a:ext>
            </a:extLst>
          </p:cNvPr>
          <p:cNvSpPr txBox="1"/>
          <p:nvPr/>
        </p:nvSpPr>
        <p:spPr>
          <a:xfrm>
            <a:off x="177421" y="2347415"/>
            <a:ext cx="5058350" cy="3970318"/>
          </a:xfrm>
          <a:prstGeom prst="rect">
            <a:avLst/>
          </a:prstGeom>
          <a:noFill/>
        </p:spPr>
        <p:txBody>
          <a:bodyPr wrap="square" rtlCol="0">
            <a:spAutoFit/>
          </a:bodyPr>
          <a:lstStyle/>
          <a:p>
            <a:r>
              <a:rPr lang="en-GB" sz="2800" dirty="0"/>
              <a:t>This diagram shows the process of displaying all books currently borrowed by a particular member. It includes verifying the member's existence in the system and then either listing all the borrowed books or indicating that no books are currently borrowed.</a:t>
            </a:r>
          </a:p>
        </p:txBody>
      </p:sp>
    </p:spTree>
    <p:extLst>
      <p:ext uri="{BB962C8B-B14F-4D97-AF65-F5344CB8AC3E}">
        <p14:creationId xmlns:p14="http://schemas.microsoft.com/office/powerpoint/2010/main" val="34111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10;&#10;Description automatically generated">
            <a:extLst>
              <a:ext uri="{FF2B5EF4-FFF2-40B4-BE49-F238E27FC236}">
                <a16:creationId xmlns:a16="http://schemas.microsoft.com/office/drawing/2014/main" id="{9BEE90EB-F27A-57B2-490E-2C995333F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4344" y="0"/>
            <a:ext cx="5433647" cy="6858000"/>
          </a:xfrm>
          <a:prstGeom prst="rect">
            <a:avLst/>
          </a:prstGeom>
        </p:spPr>
      </p:pic>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174009" y="272956"/>
            <a:ext cx="4980296" cy="1501254"/>
          </a:xfrm>
        </p:spPr>
        <p:txBody>
          <a:bodyPr>
            <a:normAutofit/>
          </a:bodyPr>
          <a:lstStyle/>
          <a:p>
            <a:r>
              <a:rPr lang="en-US" dirty="0"/>
              <a:t>UML Activity Diagram – Issue Fine</a:t>
            </a:r>
            <a:endParaRPr lang="en-GB" dirty="0"/>
          </a:p>
        </p:txBody>
      </p:sp>
      <p:sp>
        <p:nvSpPr>
          <p:cNvPr id="6" name="TextBox 5">
            <a:extLst>
              <a:ext uri="{FF2B5EF4-FFF2-40B4-BE49-F238E27FC236}">
                <a16:creationId xmlns:a16="http://schemas.microsoft.com/office/drawing/2014/main" id="{536151DF-BC7A-4197-789D-94094582D05E}"/>
              </a:ext>
            </a:extLst>
          </p:cNvPr>
          <p:cNvSpPr txBox="1"/>
          <p:nvPr/>
        </p:nvSpPr>
        <p:spPr>
          <a:xfrm>
            <a:off x="174009" y="2743199"/>
            <a:ext cx="6213143" cy="3108543"/>
          </a:xfrm>
          <a:prstGeom prst="rect">
            <a:avLst/>
          </a:prstGeom>
          <a:noFill/>
        </p:spPr>
        <p:txBody>
          <a:bodyPr wrap="square" rtlCol="0">
            <a:spAutoFit/>
          </a:bodyPr>
          <a:lstStyle/>
          <a:p>
            <a:r>
              <a:rPr lang="en-GB" sz="2800" dirty="0"/>
              <a:t>This diagram would describe the process of calculating fines for a member based on overdue books. It involves finding the member, determining if a returned book is overdue and, if so, calculating the amount of fine based on the number of days it is late.</a:t>
            </a:r>
          </a:p>
        </p:txBody>
      </p:sp>
    </p:spTree>
    <p:extLst>
      <p:ext uri="{BB962C8B-B14F-4D97-AF65-F5344CB8AC3E}">
        <p14:creationId xmlns:p14="http://schemas.microsoft.com/office/powerpoint/2010/main" val="77220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7EC-F566-351B-3A01-19FC4DD9C523}"/>
              </a:ext>
            </a:extLst>
          </p:cNvPr>
          <p:cNvSpPr>
            <a:spLocks noGrp="1"/>
          </p:cNvSpPr>
          <p:nvPr>
            <p:ph type="title"/>
          </p:nvPr>
        </p:nvSpPr>
        <p:spPr>
          <a:xfrm>
            <a:off x="310485" y="-126194"/>
            <a:ext cx="10512189" cy="1177072"/>
          </a:xfrm>
        </p:spPr>
        <p:txBody>
          <a:bodyPr/>
          <a:lstStyle/>
          <a:p>
            <a:r>
              <a:rPr lang="en-US" dirty="0"/>
              <a:t>UML Activity Diagram – Return Book</a:t>
            </a:r>
            <a:endParaRPr lang="en-GB" dirty="0"/>
          </a:p>
        </p:txBody>
      </p:sp>
      <p:pic>
        <p:nvPicPr>
          <p:cNvPr id="11" name="Picture 10" descr="A diagram of a diagram&#10;&#10;Description automatically generated">
            <a:extLst>
              <a:ext uri="{FF2B5EF4-FFF2-40B4-BE49-F238E27FC236}">
                <a16:creationId xmlns:a16="http://schemas.microsoft.com/office/drawing/2014/main" id="{B21F5552-79E7-A2A1-171F-F4E65466DD8F}"/>
              </a:ext>
            </a:extLst>
          </p:cNvPr>
          <p:cNvPicPr>
            <a:picLocks noChangeAspect="1"/>
          </p:cNvPicPr>
          <p:nvPr/>
        </p:nvPicPr>
        <p:blipFill rotWithShape="1">
          <a:blip r:embed="rId2">
            <a:extLst>
              <a:ext uri="{28A0092B-C50C-407E-A947-70E740481C1C}">
                <a14:useLocalDpi xmlns:a14="http://schemas.microsoft.com/office/drawing/2010/main" val="0"/>
              </a:ext>
            </a:extLst>
          </a:blip>
          <a:srcRect l="3464" r="571"/>
          <a:stretch/>
        </p:blipFill>
        <p:spPr>
          <a:xfrm>
            <a:off x="0" y="805218"/>
            <a:ext cx="12160158" cy="5866843"/>
          </a:xfrm>
          <a:prstGeom prst="rect">
            <a:avLst/>
          </a:prstGeom>
        </p:spPr>
      </p:pic>
    </p:spTree>
    <p:extLst>
      <p:ext uri="{BB962C8B-B14F-4D97-AF65-F5344CB8AC3E}">
        <p14:creationId xmlns:p14="http://schemas.microsoft.com/office/powerpoint/2010/main" val="183617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1254</TotalTime>
  <Words>1353</Words>
  <Application>Microsoft Office PowerPoint</Application>
  <PresentationFormat>Widescreen</PresentationFormat>
  <Paragraphs>57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Söhne</vt:lpstr>
      <vt:lpstr>Arial</vt:lpstr>
      <vt:lpstr>Calibri</vt:lpstr>
      <vt:lpstr>Calibri Light</vt:lpstr>
      <vt:lpstr>Office Theme</vt:lpstr>
      <vt:lpstr>CST2550 Coursework 1</vt:lpstr>
      <vt:lpstr>Introduction</vt:lpstr>
      <vt:lpstr>PowerPoint Presentation</vt:lpstr>
      <vt:lpstr>UML Use Case Diagram</vt:lpstr>
      <vt:lpstr>UML Activity Diagram – Add Member</vt:lpstr>
      <vt:lpstr>UML Activity Diagram – Issue Book</vt:lpstr>
      <vt:lpstr>UML Activity Diagram – Display Borrowed Books</vt:lpstr>
      <vt:lpstr>UML Activity Diagram – Issue Fine</vt:lpstr>
      <vt:lpstr>UML Activity Diagram – Return Book</vt:lpstr>
      <vt:lpstr>UML Activity Diagram – Return Book</vt:lpstr>
      <vt:lpstr>Use Case Diagram for added class</vt:lpstr>
      <vt:lpstr>Implementation – Version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Implementation</vt:lpstr>
      <vt:lpstr>PowerPoint Presentation</vt:lpstr>
      <vt:lpstr>Makefile</vt:lpstr>
      <vt:lpstr>PowerPoint Presentation</vt:lpstr>
      <vt:lpstr>Librarian Test cases</vt:lpstr>
      <vt:lpstr>Test Cases for Librarian Class</vt:lpstr>
      <vt:lpstr>Conclusion</vt:lpstr>
      <vt:lpstr>Limitations</vt:lpstr>
      <vt:lpstr>Future Approach to Avoid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CST2550 Coursework 1</dc:title>
  <dc:creator>Szymon Sokolowski</dc:creator>
  <cp:lastModifiedBy>Szymon Sokolowski</cp:lastModifiedBy>
  <cp:revision>8</cp:revision>
  <dcterms:created xsi:type="dcterms:W3CDTF">2024-01-05T10:56:07Z</dcterms:created>
  <dcterms:modified xsi:type="dcterms:W3CDTF">2024-01-10T16:31:29Z</dcterms:modified>
</cp:coreProperties>
</file>