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74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 err="1"/>
            <a:t>Begren-zung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 err="1"/>
            <a:t>Tokeni-sierung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26A54F9A-0AAF-F042-A685-4ADCF0E32386}">
      <dgm:prSet custT="1"/>
      <dgm:spPr/>
      <dgm:t>
        <a:bodyPr/>
        <a:lstStyle/>
        <a:p>
          <a:r>
            <a:rPr lang="de-DE" sz="1600" dirty="0"/>
            <a:t>Decoder Output</a:t>
          </a:r>
          <a:endParaRPr lang="de-DE" sz="1800" dirty="0"/>
        </a:p>
      </dgm:t>
    </dgm:pt>
    <dgm:pt modelId="{527D692F-71B4-2149-BB8F-7061B9B9F802}" type="parTrans" cxnId="{7B1D110A-6249-6649-846A-AC84674F10E5}">
      <dgm:prSet/>
      <dgm:spPr/>
      <dgm:t>
        <a:bodyPr/>
        <a:lstStyle/>
        <a:p>
          <a:endParaRPr lang="de-DE"/>
        </a:p>
      </dgm:t>
    </dgm:pt>
    <dgm:pt modelId="{24FE8FFF-DF83-EB4E-927D-4E25892515AE}" type="sibTrans" cxnId="{7B1D110A-6249-6649-846A-AC84674F10E5}">
      <dgm:prSet/>
      <dgm:spPr/>
      <dgm:t>
        <a:bodyPr/>
        <a:lstStyle/>
        <a:p>
          <a:endParaRPr lang="de-DE"/>
        </a:p>
      </dgm:t>
    </dgm:pt>
    <dgm:pt modelId="{70C26CDA-5936-3A48-9D8D-E650781CE5BF}">
      <dgm:prSet/>
      <dgm:spPr/>
      <dgm:t>
        <a:bodyPr/>
        <a:lstStyle/>
        <a:p>
          <a:r>
            <a:rPr lang="de-DE" dirty="0"/>
            <a:t>Entfernen des Start-Tokens</a:t>
          </a:r>
        </a:p>
      </dgm:t>
    </dgm:pt>
    <dgm:pt modelId="{20D8718F-B741-CA42-8501-DE03C64A765A}" type="parTrans" cxnId="{67D6AAFF-8AC5-4645-A601-6499A0F8E21F}">
      <dgm:prSet/>
      <dgm:spPr/>
      <dgm:t>
        <a:bodyPr/>
        <a:lstStyle/>
        <a:p>
          <a:endParaRPr lang="de-DE"/>
        </a:p>
      </dgm:t>
    </dgm:pt>
    <dgm:pt modelId="{3D096E2C-BF55-1C41-86CE-5F1F2D6F8DE1}" type="sibTrans" cxnId="{67D6AAFF-8AC5-4645-A601-6499A0F8E21F}">
      <dgm:prSet/>
      <dgm:spPr/>
      <dgm:t>
        <a:bodyPr/>
        <a:lstStyle/>
        <a:p>
          <a:endParaRPr lang="de-DE"/>
        </a:p>
      </dgm:t>
    </dgm:pt>
    <dgm:pt modelId="{D532C0AA-1917-B04B-A183-01833A045BA2}">
      <dgm:prSet/>
      <dgm:spPr/>
      <dgm:t>
        <a:bodyPr/>
        <a:lstStyle/>
        <a:p>
          <a:r>
            <a:rPr lang="de-DE" dirty="0" err="1"/>
            <a:t>One</a:t>
          </a:r>
          <a:r>
            <a:rPr lang="de-DE" dirty="0"/>
            <a:t>-Hot Codierung</a:t>
          </a:r>
        </a:p>
      </dgm:t>
    </dgm:pt>
    <dgm:pt modelId="{39916C0F-8760-FE48-8BDB-CD1752736293}" type="parTrans" cxnId="{F30DF06E-F288-194F-A13B-C291A06DBB47}">
      <dgm:prSet/>
      <dgm:spPr/>
      <dgm:t>
        <a:bodyPr/>
        <a:lstStyle/>
        <a:p>
          <a:endParaRPr lang="de-DE"/>
        </a:p>
      </dgm:t>
    </dgm:pt>
    <dgm:pt modelId="{1650D795-93DC-B44A-AFF3-67D86546516A}" type="sibTrans" cxnId="{F30DF06E-F288-194F-A13B-C291A06DBB47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5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5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5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5">
        <dgm:presLayoutVars>
          <dgm:bulletEnabled val="1"/>
        </dgm:presLayoutVars>
      </dgm:prSet>
      <dgm:spPr/>
    </dgm:pt>
    <dgm:pt modelId="{73A3231A-5EE8-F541-95A5-D6844796D2A7}" type="pres">
      <dgm:prSet presAssocID="{29BF9F90-0425-EF4A-9EC1-34AF58CD656C}" presName="sp" presStyleCnt="0"/>
      <dgm:spPr/>
    </dgm:pt>
    <dgm:pt modelId="{97239129-70C0-4143-BB48-EB4AB759A98F}" type="pres">
      <dgm:prSet presAssocID="{26A54F9A-0AAF-F042-A685-4ADCF0E32386}" presName="composite" presStyleCnt="0"/>
      <dgm:spPr/>
    </dgm:pt>
    <dgm:pt modelId="{41CDFF60-98AA-5948-942D-61EBF247901A}" type="pres">
      <dgm:prSet presAssocID="{26A54F9A-0AAF-F042-A685-4ADCF0E3238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EFE30A2-5F9F-8B44-B4C8-88AB4D082D6E}" type="pres">
      <dgm:prSet presAssocID="{26A54F9A-0AAF-F042-A685-4ADCF0E3238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B1D110A-6249-6649-846A-AC84674F10E5}" srcId="{2F146616-9C7F-934F-B417-7544E0883927}" destId="{26A54F9A-0AAF-F042-A685-4ADCF0E32386}" srcOrd="4" destOrd="0" parTransId="{527D692F-71B4-2149-BB8F-7061B9B9F802}" sibTransId="{24FE8FFF-DF83-EB4E-927D-4E25892515AE}"/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ECB9B91F-F477-A044-A443-36722096AF8E}" type="presOf" srcId="{D532C0AA-1917-B04B-A183-01833A045BA2}" destId="{3EFE30A2-5F9F-8B44-B4C8-88AB4D082D6E}" srcOrd="0" destOrd="1" presId="urn:microsoft.com/office/officeart/2005/8/layout/chevron2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5E6C905A-CBD1-5345-AF3B-674B36D419E4}" type="presOf" srcId="{26A54F9A-0AAF-F042-A685-4ADCF0E32386}" destId="{41CDFF60-98AA-5948-942D-61EBF247901A}" srcOrd="0" destOrd="0" presId="urn:microsoft.com/office/officeart/2005/8/layout/chevron2"/>
    <dgm:cxn modelId="{F30DF06E-F288-194F-A13B-C291A06DBB47}" srcId="{26A54F9A-0AAF-F042-A685-4ADCF0E32386}" destId="{D532C0AA-1917-B04B-A183-01833A045BA2}" srcOrd="1" destOrd="0" parTransId="{39916C0F-8760-FE48-8BDB-CD1752736293}" sibTransId="{1650D795-93DC-B44A-AFF3-67D86546516A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11968A73-88E9-EA4F-856C-8C9DAFCFDBFA}" type="presOf" srcId="{70C26CDA-5936-3A48-9D8D-E650781CE5BF}" destId="{3EFE30A2-5F9F-8B44-B4C8-88AB4D082D6E}" srcOrd="0" destOrd="0" presId="urn:microsoft.com/office/officeart/2005/8/layout/chevron2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67D6AAFF-8AC5-4645-A601-6499A0F8E21F}" srcId="{26A54F9A-0AAF-F042-A685-4ADCF0E32386}" destId="{70C26CDA-5936-3A48-9D8D-E650781CE5BF}" srcOrd="0" destOrd="0" parTransId="{20D8718F-B741-CA42-8501-DE03C64A765A}" sibTransId="{3D096E2C-BF55-1C41-86CE-5F1F2D6F8DE1}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  <dgm:cxn modelId="{0D7A82D7-A180-A541-A268-8529909DB0B1}" type="presParOf" srcId="{5A96D96E-9C71-8345-A8B2-CF95069E6482}" destId="{73A3231A-5EE8-F541-95A5-D6844796D2A7}" srcOrd="7" destOrd="0" presId="urn:microsoft.com/office/officeart/2005/8/layout/chevron2"/>
    <dgm:cxn modelId="{5B2C42E7-B1B0-2348-8054-DB8BFB33B03C}" type="presParOf" srcId="{5A96D96E-9C71-8345-A8B2-CF95069E6482}" destId="{97239129-70C0-4143-BB48-EB4AB759A98F}" srcOrd="8" destOrd="0" presId="urn:microsoft.com/office/officeart/2005/8/layout/chevron2"/>
    <dgm:cxn modelId="{19CCB9A7-6582-8F46-9C51-5270E5CD63AA}" type="presParOf" srcId="{97239129-70C0-4143-BB48-EB4AB759A98F}" destId="{41CDFF60-98AA-5948-942D-61EBF247901A}" srcOrd="0" destOrd="0" presId="urn:microsoft.com/office/officeart/2005/8/layout/chevron2"/>
    <dgm:cxn modelId="{ACDCCF06-175A-D348-A00F-C1EA24520B92}" type="presParOf" srcId="{97239129-70C0-4143-BB48-EB4AB759A98F}" destId="{3EFE30A2-5F9F-8B44-B4C8-88AB4D082D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193995" y="198139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Begren-zung</a:t>
          </a:r>
          <a:endParaRPr lang="de-DE" sz="2100" kern="1200" dirty="0"/>
        </a:p>
      </dsp:txBody>
      <dsp:txXfrm rot="-5400000">
        <a:off x="1" y="456800"/>
        <a:ext cx="905314" cy="387992"/>
      </dsp:txXfrm>
    </dsp:sp>
    <dsp:sp modelId="{0B70B154-E684-C141-8441-32484884CFCB}">
      <dsp:nvSpPr>
        <dsp:cNvPr id="0" name=""/>
        <dsp:cNvSpPr/>
      </dsp:nvSpPr>
      <dsp:spPr>
        <a:xfrm rot="5400000">
          <a:off x="2405259" y="-1495801"/>
          <a:ext cx="841091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Sätze mit &lt;= 10 Wörtern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Begrenzung auf 30.000 Paare</a:t>
          </a:r>
        </a:p>
      </dsp:txBody>
      <dsp:txXfrm rot="-5400000">
        <a:off x="905315" y="45202"/>
        <a:ext cx="3799922" cy="758973"/>
      </dsp:txXfrm>
    </dsp:sp>
    <dsp:sp modelId="{8B6B2436-F812-DD4A-AD5A-D2CF5F9C148A}">
      <dsp:nvSpPr>
        <dsp:cNvPr id="0" name=""/>
        <dsp:cNvSpPr/>
      </dsp:nvSpPr>
      <dsp:spPr>
        <a:xfrm rot="5400000">
          <a:off x="-193995" y="1369807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Tokeni-sierung</a:t>
          </a:r>
          <a:endParaRPr lang="de-DE" sz="2300" kern="1200" dirty="0"/>
        </a:p>
      </dsp:txBody>
      <dsp:txXfrm rot="-5400000">
        <a:off x="1" y="1628468"/>
        <a:ext cx="905314" cy="387992"/>
      </dsp:txXfrm>
    </dsp:sp>
    <dsp:sp modelId="{32ED8714-D730-D249-8173-27C1B202B3EF}">
      <dsp:nvSpPr>
        <dsp:cNvPr id="0" name=""/>
        <dsp:cNvSpPr/>
      </dsp:nvSpPr>
      <dsp:spPr>
        <a:xfrm rot="5400000">
          <a:off x="2405480" y="-324354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Erweiterung der Antworten mit &lt;S&gt; und &lt;E&gt;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Tokenisierung mit max. Anzahl </a:t>
          </a:r>
          <a:r>
            <a:rPr lang="de-DE" sz="1500" kern="1200" dirty="0">
              <a:sym typeface="Wingdings" pitchFamily="2" charset="2"/>
            </a:rPr>
            <a:t> &lt;U&gt; Token</a:t>
          </a:r>
          <a:endParaRPr lang="de-DE" sz="1500" kern="1200" dirty="0"/>
        </a:p>
      </dsp:txBody>
      <dsp:txXfrm rot="-5400000">
        <a:off x="905315" y="1216848"/>
        <a:ext cx="3799944" cy="758575"/>
      </dsp:txXfrm>
    </dsp:sp>
    <dsp:sp modelId="{15B5A412-1E1C-6C44-BDC0-0BA0260EA162}">
      <dsp:nvSpPr>
        <dsp:cNvPr id="0" name=""/>
        <dsp:cNvSpPr/>
      </dsp:nvSpPr>
      <dsp:spPr>
        <a:xfrm rot="5400000">
          <a:off x="-193995" y="2541475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2800136"/>
        <a:ext cx="905314" cy="387992"/>
      </dsp:txXfrm>
    </dsp:sp>
    <dsp:sp modelId="{2BD0E6C1-B98E-174B-B936-E136A056BD43}">
      <dsp:nvSpPr>
        <dsp:cNvPr id="0" name=""/>
        <dsp:cNvSpPr/>
      </dsp:nvSpPr>
      <dsp:spPr>
        <a:xfrm rot="5400000">
          <a:off x="2405480" y="847313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Padding auf einheitliche Länge von 12</a:t>
          </a:r>
        </a:p>
      </dsp:txBody>
      <dsp:txXfrm rot="-5400000">
        <a:off x="905315" y="2388516"/>
        <a:ext cx="3799944" cy="758575"/>
      </dsp:txXfrm>
    </dsp:sp>
    <dsp:sp modelId="{777B3AA9-A2D7-C84B-BDF9-ECD37207C068}">
      <dsp:nvSpPr>
        <dsp:cNvPr id="0" name=""/>
        <dsp:cNvSpPr/>
      </dsp:nvSpPr>
      <dsp:spPr>
        <a:xfrm rot="5400000">
          <a:off x="-193995" y="3713143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3971804"/>
        <a:ext cx="905314" cy="387992"/>
      </dsp:txXfrm>
    </dsp:sp>
    <dsp:sp modelId="{A34514F7-3850-1349-B855-F8DD85A7BE38}">
      <dsp:nvSpPr>
        <dsp:cNvPr id="0" name=""/>
        <dsp:cNvSpPr/>
      </dsp:nvSpPr>
      <dsp:spPr>
        <a:xfrm rot="5400000">
          <a:off x="2405480" y="2018981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Teilen in Test- und Validierungsdaten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Verhältnis von 80:20</a:t>
          </a:r>
        </a:p>
      </dsp:txBody>
      <dsp:txXfrm rot="-5400000">
        <a:off x="905315" y="3560184"/>
        <a:ext cx="3799944" cy="758575"/>
      </dsp:txXfrm>
    </dsp:sp>
    <dsp:sp modelId="{41CDFF60-98AA-5948-942D-61EBF247901A}">
      <dsp:nvSpPr>
        <dsp:cNvPr id="0" name=""/>
        <dsp:cNvSpPr/>
      </dsp:nvSpPr>
      <dsp:spPr>
        <a:xfrm rot="5400000">
          <a:off x="-193995" y="4884811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Decoder Output</a:t>
          </a:r>
          <a:endParaRPr lang="de-DE" sz="1800" kern="1200" dirty="0"/>
        </a:p>
      </dsp:txBody>
      <dsp:txXfrm rot="-5400000">
        <a:off x="1" y="5143472"/>
        <a:ext cx="905314" cy="387992"/>
      </dsp:txXfrm>
    </dsp:sp>
    <dsp:sp modelId="{3EFE30A2-5F9F-8B44-B4C8-88AB4D082D6E}">
      <dsp:nvSpPr>
        <dsp:cNvPr id="0" name=""/>
        <dsp:cNvSpPr/>
      </dsp:nvSpPr>
      <dsp:spPr>
        <a:xfrm rot="5400000">
          <a:off x="2405480" y="3190649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Entfernen des Start-Tokens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One</a:t>
          </a:r>
          <a:r>
            <a:rPr lang="de-DE" sz="1500" kern="1200" dirty="0"/>
            <a:t>-Hot Codierung</a:t>
          </a:r>
        </a:p>
      </dsp:txBody>
      <dsp:txXfrm rot="-5400000">
        <a:off x="905315" y="4731852"/>
        <a:ext cx="3799944" cy="75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21.03.23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Hyperparameter &amp; Training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962923-C452-23D7-0176-5161CE61F2F8}"/>
              </a:ext>
            </a:extLst>
          </p:cNvPr>
          <p:cNvSpPr txBox="1"/>
          <p:nvPr/>
        </p:nvSpPr>
        <p:spPr>
          <a:xfrm>
            <a:off x="4899991" y="1113183"/>
            <a:ext cx="6778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Hyperparameter: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outputDimension</a:t>
            </a:r>
            <a:r>
              <a:rPr lang="de-DE" dirty="0"/>
              <a:t>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lstm_units</a:t>
            </a:r>
            <a:r>
              <a:rPr lang="de-DE" dirty="0"/>
              <a:t> = 400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eines Basis-Modells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Genre </a:t>
            </a:r>
            <a:r>
              <a:rPr lang="de-DE" dirty="0" err="1"/>
              <a:t>Spezifikaiton</a:t>
            </a:r>
            <a:r>
              <a:rPr lang="de-DE" dirty="0"/>
              <a:t> „on top“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Stopping</a:t>
            </a:r>
            <a:r>
              <a:rPr lang="de-DE" dirty="0"/>
              <a:t> als Callback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Trainingszeit: ca. </a:t>
            </a:r>
            <a:r>
              <a:rPr lang="de-DE"/>
              <a:t>5 Stunden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96MB groß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7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67738C0-2013-C5B7-B19E-025AF3CE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91" y="586855"/>
            <a:ext cx="6716754" cy="5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Ausblick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Einbinden des Attention-</a:t>
            </a:r>
            <a:r>
              <a:rPr lang="de-DE" sz="2000" dirty="0" err="1"/>
              <a:t>Layers</a:t>
            </a:r>
            <a:r>
              <a:rPr lang="de-DE" sz="20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Übersicht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C5090319-5FAB-6DD2-4F1A-C34F3FFC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51720"/>
              </p:ext>
            </p:extLst>
          </p:nvPr>
        </p:nvGraphicFramePr>
        <p:xfrm>
          <a:off x="2031998" y="2627979"/>
          <a:ext cx="8128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0905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4714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3256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153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Romance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0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today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feel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thank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asking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dont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head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secure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neck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3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time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quarter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oclock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doing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looking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someone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getting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take</a:t>
                      </a:r>
                      <a:r>
                        <a:rPr lang="de-DE" dirty="0"/>
                        <a:t> care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dont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find </a:t>
                      </a:r>
                      <a:r>
                        <a:rPr lang="de-DE" dirty="0" err="1"/>
                        <a:t>him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daddy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dead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Verwendung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 Cornell Movie-Dialogs Corpus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83.000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72900"/>
              </p:ext>
            </p:extLst>
          </p:nvPr>
        </p:nvGraphicFramePr>
        <p:xfrm>
          <a:off x="5722067" y="4700920"/>
          <a:ext cx="5807324" cy="1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25">
                  <a:extLst>
                    <a:ext uri="{9D8B030D-6E8A-4147-A177-3AD203B41FA5}">
                      <a16:colId xmlns:a16="http://schemas.microsoft.com/office/drawing/2014/main" val="611631800"/>
                    </a:ext>
                  </a:extLst>
                </a:gridCol>
                <a:gridCol w="1931725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943874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35011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35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56482"/>
              </p:ext>
            </p:extLst>
          </p:nvPr>
        </p:nvGraphicFramePr>
        <p:xfrm>
          <a:off x="5722068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1204"/>
              </p:ext>
            </p:extLst>
          </p:nvPr>
        </p:nvGraphicFramePr>
        <p:xfrm>
          <a:off x="5722068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195687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195687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367179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195688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444816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499201"/>
              </p:ext>
            </p:extLst>
          </p:nvPr>
        </p:nvGraphicFramePr>
        <p:xfrm>
          <a:off x="4250725" y="511389"/>
          <a:ext cx="4746296" cy="598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Macintosh PowerPoint</Application>
  <PresentationFormat>Breitbild</PresentationFormat>
  <Paragraphs>116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Encoder-Decoder Modell</vt:lpstr>
      <vt:lpstr>Hyperparameter &amp; Training</vt:lpstr>
      <vt:lpstr>Lernkurven</vt:lpstr>
      <vt:lpstr>Attention Layer</vt:lpstr>
      <vt:lpstr>Ausblick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24</cp:revision>
  <dcterms:created xsi:type="dcterms:W3CDTF">2023-03-18T14:48:46Z</dcterms:created>
  <dcterms:modified xsi:type="dcterms:W3CDTF">2023-03-21T07:00:00Z</dcterms:modified>
</cp:coreProperties>
</file>