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5" r:id="rId6"/>
    <p:sldId id="261" r:id="rId7"/>
    <p:sldId id="259" r:id="rId8"/>
    <p:sldId id="260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68012" autoAdjust="0"/>
  </p:normalViewPr>
  <p:slideViewPr>
    <p:cSldViewPr snapToGrid="0">
      <p:cViewPr varScale="1">
        <p:scale>
          <a:sx n="66" d="100"/>
          <a:sy n="66" d="100"/>
        </p:scale>
        <p:origin x="1061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9E71A-89AC-43C9-A1C7-B90E56B765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33678CF-4B6D-4662-BB20-B38360584F83}">
      <dgm:prSet/>
      <dgm:spPr/>
      <dgm:t>
        <a:bodyPr/>
        <a:lstStyle/>
        <a:p>
          <a:r>
            <a:rPr lang="en-GB"/>
            <a:t>In serverless we still need a server to run on – it just might not be the service you’re used to!</a:t>
          </a:r>
          <a:endParaRPr lang="en-US"/>
        </a:p>
      </dgm:t>
    </dgm:pt>
    <dgm:pt modelId="{977D6BF8-A774-4450-A5D9-BF0B3311EF95}" type="parTrans" cxnId="{6FDF62E7-4D60-4338-8278-DC80B17A02D3}">
      <dgm:prSet/>
      <dgm:spPr/>
      <dgm:t>
        <a:bodyPr/>
        <a:lstStyle/>
        <a:p>
          <a:endParaRPr lang="en-US"/>
        </a:p>
      </dgm:t>
    </dgm:pt>
    <dgm:pt modelId="{ED69CD74-429F-419A-8F1B-F14C1547DE27}" type="sibTrans" cxnId="{6FDF62E7-4D60-4338-8278-DC80B17A02D3}">
      <dgm:prSet/>
      <dgm:spPr/>
      <dgm:t>
        <a:bodyPr/>
        <a:lstStyle/>
        <a:p>
          <a:endParaRPr lang="en-US"/>
        </a:p>
      </dgm:t>
    </dgm:pt>
    <dgm:pt modelId="{57F2E0C9-C947-4C24-B1D4-7719D9714997}">
      <dgm:prSet/>
      <dgm:spPr/>
      <dgm:t>
        <a:bodyPr/>
        <a:lstStyle/>
        <a:p>
          <a:r>
            <a:rPr lang="en-GB"/>
            <a:t>Doesn’t HAVE to be in the cloud – could be on prem – but most started with AWS Lambda functions in 2014</a:t>
          </a:r>
          <a:endParaRPr lang="en-US"/>
        </a:p>
      </dgm:t>
    </dgm:pt>
    <dgm:pt modelId="{E5C12F89-6C80-4B9A-B63F-5202B6B93C40}" type="parTrans" cxnId="{937C6CEF-4065-4495-ADB1-53E004098986}">
      <dgm:prSet/>
      <dgm:spPr/>
      <dgm:t>
        <a:bodyPr/>
        <a:lstStyle/>
        <a:p>
          <a:endParaRPr lang="en-US"/>
        </a:p>
      </dgm:t>
    </dgm:pt>
    <dgm:pt modelId="{FB4E700A-704D-436E-B676-7F63B6B09654}" type="sibTrans" cxnId="{937C6CEF-4065-4495-ADB1-53E004098986}">
      <dgm:prSet/>
      <dgm:spPr/>
      <dgm:t>
        <a:bodyPr/>
        <a:lstStyle/>
        <a:p>
          <a:endParaRPr lang="en-US"/>
        </a:p>
      </dgm:t>
    </dgm:pt>
    <dgm:pt modelId="{FF301322-C79B-429E-8F1F-BCEC226556FC}">
      <dgm:prSet/>
      <dgm:spPr/>
      <dgm:t>
        <a:bodyPr/>
        <a:lstStyle/>
        <a:p>
          <a:r>
            <a:rPr lang="en-GB" dirty="0"/>
            <a:t>Examples:</a:t>
          </a:r>
          <a:endParaRPr lang="en-US" dirty="0"/>
        </a:p>
      </dgm:t>
    </dgm:pt>
    <dgm:pt modelId="{EE1D127E-9179-4765-8FC4-2FC322AD14ED}" type="parTrans" cxnId="{E6CE0A78-C7CE-48FE-926F-55A2FC5C6ED8}">
      <dgm:prSet/>
      <dgm:spPr/>
      <dgm:t>
        <a:bodyPr/>
        <a:lstStyle/>
        <a:p>
          <a:endParaRPr lang="en-US"/>
        </a:p>
      </dgm:t>
    </dgm:pt>
    <dgm:pt modelId="{ADFE396A-E3EB-41E2-9DA1-CA62FB5DEB28}" type="sibTrans" cxnId="{E6CE0A78-C7CE-48FE-926F-55A2FC5C6ED8}">
      <dgm:prSet/>
      <dgm:spPr/>
      <dgm:t>
        <a:bodyPr/>
        <a:lstStyle/>
        <a:p>
          <a:endParaRPr lang="en-US"/>
        </a:p>
      </dgm:t>
    </dgm:pt>
    <dgm:pt modelId="{F41F974B-B352-4AC2-B263-3CE63FDC4C95}">
      <dgm:prSet/>
      <dgm:spPr/>
      <dgm:t>
        <a:bodyPr/>
        <a:lstStyle/>
        <a:p>
          <a:r>
            <a:rPr lang="en-GB" dirty="0"/>
            <a:t>AWS Lambda</a:t>
          </a:r>
          <a:endParaRPr lang="en-US" dirty="0"/>
        </a:p>
      </dgm:t>
    </dgm:pt>
    <dgm:pt modelId="{1CF372CC-3E3E-4B6A-8461-2173B7D410D3}" type="parTrans" cxnId="{EDC8E588-B369-4A91-A690-FFAD88FC5C0F}">
      <dgm:prSet/>
      <dgm:spPr/>
      <dgm:t>
        <a:bodyPr/>
        <a:lstStyle/>
        <a:p>
          <a:endParaRPr lang="en-US"/>
        </a:p>
      </dgm:t>
    </dgm:pt>
    <dgm:pt modelId="{3F6A0D2D-8F3D-454C-A903-D97C254E6201}" type="sibTrans" cxnId="{EDC8E588-B369-4A91-A690-FFAD88FC5C0F}">
      <dgm:prSet/>
      <dgm:spPr/>
      <dgm:t>
        <a:bodyPr/>
        <a:lstStyle/>
        <a:p>
          <a:endParaRPr lang="en-US"/>
        </a:p>
      </dgm:t>
    </dgm:pt>
    <dgm:pt modelId="{9CE14CE6-9654-4937-A7C0-3CD11DE0792B}">
      <dgm:prSet/>
      <dgm:spPr/>
      <dgm:t>
        <a:bodyPr/>
        <a:lstStyle/>
        <a:p>
          <a:r>
            <a:rPr lang="en-GB"/>
            <a:t>Azure Functions</a:t>
          </a:r>
          <a:endParaRPr lang="en-US"/>
        </a:p>
      </dgm:t>
    </dgm:pt>
    <dgm:pt modelId="{F22893F2-BF4E-4AA7-B721-F39C1C9AA692}" type="parTrans" cxnId="{01CD660A-5D13-417A-BED5-9CDFAA442CF2}">
      <dgm:prSet/>
      <dgm:spPr/>
      <dgm:t>
        <a:bodyPr/>
        <a:lstStyle/>
        <a:p>
          <a:endParaRPr lang="en-US"/>
        </a:p>
      </dgm:t>
    </dgm:pt>
    <dgm:pt modelId="{89546206-B793-440B-8EDA-A9D54E6DA12E}" type="sibTrans" cxnId="{01CD660A-5D13-417A-BED5-9CDFAA442CF2}">
      <dgm:prSet/>
      <dgm:spPr/>
      <dgm:t>
        <a:bodyPr/>
        <a:lstStyle/>
        <a:p>
          <a:endParaRPr lang="en-US"/>
        </a:p>
      </dgm:t>
    </dgm:pt>
    <dgm:pt modelId="{C989FE70-DC7E-423C-9A9E-3EF24B8E2C81}">
      <dgm:prSet/>
      <dgm:spPr/>
      <dgm:t>
        <a:bodyPr/>
        <a:lstStyle/>
        <a:p>
          <a:r>
            <a:rPr lang="en-GB" dirty="0"/>
            <a:t>Google Cloud Functions</a:t>
          </a:r>
          <a:endParaRPr lang="en-US" dirty="0"/>
        </a:p>
      </dgm:t>
    </dgm:pt>
    <dgm:pt modelId="{59F290CA-1069-4878-9F76-1697B9777E46}" type="parTrans" cxnId="{BFEB3DD4-D636-472D-AF76-33B8962089CB}">
      <dgm:prSet/>
      <dgm:spPr/>
      <dgm:t>
        <a:bodyPr/>
        <a:lstStyle/>
        <a:p>
          <a:endParaRPr lang="en-US"/>
        </a:p>
      </dgm:t>
    </dgm:pt>
    <dgm:pt modelId="{18098944-0717-4393-AE39-BCFFC662F6A1}" type="sibTrans" cxnId="{BFEB3DD4-D636-472D-AF76-33B8962089CB}">
      <dgm:prSet/>
      <dgm:spPr/>
      <dgm:t>
        <a:bodyPr/>
        <a:lstStyle/>
        <a:p>
          <a:endParaRPr lang="en-US"/>
        </a:p>
      </dgm:t>
    </dgm:pt>
    <dgm:pt modelId="{231E052E-F7FC-4DBF-B4D8-0BAAE796EE36}">
      <dgm:prSet/>
      <dgm:spPr/>
      <dgm:t>
        <a:bodyPr/>
        <a:lstStyle/>
        <a:p>
          <a:r>
            <a:rPr lang="en-GB"/>
            <a:t>Fn</a:t>
          </a:r>
          <a:endParaRPr lang="en-US"/>
        </a:p>
      </dgm:t>
    </dgm:pt>
    <dgm:pt modelId="{EAC5E16A-7662-4D8A-8C22-AD0E407A3F09}" type="parTrans" cxnId="{227C9EA7-B0F8-4EDC-BAD5-D7FF41BD3706}">
      <dgm:prSet/>
      <dgm:spPr/>
      <dgm:t>
        <a:bodyPr/>
        <a:lstStyle/>
        <a:p>
          <a:endParaRPr lang="en-US"/>
        </a:p>
      </dgm:t>
    </dgm:pt>
    <dgm:pt modelId="{810CE631-D40D-434E-A4C0-971CFE339A97}" type="sibTrans" cxnId="{227C9EA7-B0F8-4EDC-BAD5-D7FF41BD3706}">
      <dgm:prSet/>
      <dgm:spPr/>
      <dgm:t>
        <a:bodyPr/>
        <a:lstStyle/>
        <a:p>
          <a:endParaRPr lang="en-US"/>
        </a:p>
      </dgm:t>
    </dgm:pt>
    <dgm:pt modelId="{E3F03EDA-A9EF-49AC-B0BE-E269E806AE72}" type="pres">
      <dgm:prSet presAssocID="{F179E71A-89AC-43C9-A1C7-B90E56B765D1}" presName="root" presStyleCnt="0">
        <dgm:presLayoutVars>
          <dgm:dir/>
          <dgm:resizeHandles val="exact"/>
        </dgm:presLayoutVars>
      </dgm:prSet>
      <dgm:spPr/>
    </dgm:pt>
    <dgm:pt modelId="{0126A643-3573-43A0-BC68-3DEA00FD77EC}" type="pres">
      <dgm:prSet presAssocID="{333678CF-4B6D-4662-BB20-B38360584F83}" presName="compNode" presStyleCnt="0"/>
      <dgm:spPr/>
    </dgm:pt>
    <dgm:pt modelId="{3D67CBA5-A03F-47DA-AF15-A688C1E14C8F}" type="pres">
      <dgm:prSet presAssocID="{333678CF-4B6D-4662-BB20-B38360584F83}" presName="bgRect" presStyleLbl="bgShp" presStyleIdx="0" presStyleCnt="3"/>
      <dgm:spPr/>
    </dgm:pt>
    <dgm:pt modelId="{81DA9B49-B731-4268-AC1F-6A2CD8758589}" type="pres">
      <dgm:prSet presAssocID="{333678CF-4B6D-4662-BB20-B38360584F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eleton"/>
        </a:ext>
      </dgm:extLst>
    </dgm:pt>
    <dgm:pt modelId="{1E8938BC-E7AE-4B1F-8A55-F1B9C3C2E715}" type="pres">
      <dgm:prSet presAssocID="{333678CF-4B6D-4662-BB20-B38360584F83}" presName="spaceRect" presStyleCnt="0"/>
      <dgm:spPr/>
    </dgm:pt>
    <dgm:pt modelId="{65FB00C9-E604-4362-A1C8-0F6D9A452552}" type="pres">
      <dgm:prSet presAssocID="{333678CF-4B6D-4662-BB20-B38360584F83}" presName="parTx" presStyleLbl="revTx" presStyleIdx="0" presStyleCnt="4">
        <dgm:presLayoutVars>
          <dgm:chMax val="0"/>
          <dgm:chPref val="0"/>
        </dgm:presLayoutVars>
      </dgm:prSet>
      <dgm:spPr/>
    </dgm:pt>
    <dgm:pt modelId="{700CCC81-31F5-419F-AFBA-ED381A40282F}" type="pres">
      <dgm:prSet presAssocID="{ED69CD74-429F-419A-8F1B-F14C1547DE27}" presName="sibTrans" presStyleCnt="0"/>
      <dgm:spPr/>
    </dgm:pt>
    <dgm:pt modelId="{E6EECADE-3073-4BCD-AD71-4979B336BBC3}" type="pres">
      <dgm:prSet presAssocID="{57F2E0C9-C947-4C24-B1D4-7719D9714997}" presName="compNode" presStyleCnt="0"/>
      <dgm:spPr/>
    </dgm:pt>
    <dgm:pt modelId="{4886DF16-0CCC-4969-8607-55E84758608F}" type="pres">
      <dgm:prSet presAssocID="{57F2E0C9-C947-4C24-B1D4-7719D9714997}" presName="bgRect" presStyleLbl="bgShp" presStyleIdx="1" presStyleCnt="3"/>
      <dgm:spPr/>
    </dgm:pt>
    <dgm:pt modelId="{6D6E2556-9605-44FC-8EC6-66024368B862}" type="pres">
      <dgm:prSet presAssocID="{57F2E0C9-C947-4C24-B1D4-7719D97149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8B93342-16B7-4276-BA1E-9C474CB266B7}" type="pres">
      <dgm:prSet presAssocID="{57F2E0C9-C947-4C24-B1D4-7719D9714997}" presName="spaceRect" presStyleCnt="0"/>
      <dgm:spPr/>
    </dgm:pt>
    <dgm:pt modelId="{3C77E557-4FAA-412B-B7F2-15CA87E49122}" type="pres">
      <dgm:prSet presAssocID="{57F2E0C9-C947-4C24-B1D4-7719D9714997}" presName="parTx" presStyleLbl="revTx" presStyleIdx="1" presStyleCnt="4">
        <dgm:presLayoutVars>
          <dgm:chMax val="0"/>
          <dgm:chPref val="0"/>
        </dgm:presLayoutVars>
      </dgm:prSet>
      <dgm:spPr/>
    </dgm:pt>
    <dgm:pt modelId="{4EA0C67B-E2F1-4AE8-A972-20D2F8C812B3}" type="pres">
      <dgm:prSet presAssocID="{FB4E700A-704D-436E-B676-7F63B6B09654}" presName="sibTrans" presStyleCnt="0"/>
      <dgm:spPr/>
    </dgm:pt>
    <dgm:pt modelId="{7488B24E-407D-489B-B951-19A4F16B7FB1}" type="pres">
      <dgm:prSet presAssocID="{FF301322-C79B-429E-8F1F-BCEC226556FC}" presName="compNode" presStyleCnt="0"/>
      <dgm:spPr/>
    </dgm:pt>
    <dgm:pt modelId="{A5AB3721-1A1E-4E26-9B49-D0543EC55CD4}" type="pres">
      <dgm:prSet presAssocID="{FF301322-C79B-429E-8F1F-BCEC226556FC}" presName="bgRect" presStyleLbl="bgShp" presStyleIdx="2" presStyleCnt="3"/>
      <dgm:spPr/>
    </dgm:pt>
    <dgm:pt modelId="{C5624A49-441E-4127-ABDE-60A99DB4EEBF}" type="pres">
      <dgm:prSet presAssocID="{FF301322-C79B-429E-8F1F-BCEC226556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5556FF8-871B-4DDA-8003-A22A638D8787}" type="pres">
      <dgm:prSet presAssocID="{FF301322-C79B-429E-8F1F-BCEC226556FC}" presName="spaceRect" presStyleCnt="0"/>
      <dgm:spPr/>
    </dgm:pt>
    <dgm:pt modelId="{26612783-DAFD-40B6-A536-DB56A9FCA520}" type="pres">
      <dgm:prSet presAssocID="{FF301322-C79B-429E-8F1F-BCEC226556FC}" presName="parTx" presStyleLbl="revTx" presStyleIdx="2" presStyleCnt="4" custScaleX="67768">
        <dgm:presLayoutVars>
          <dgm:chMax val="0"/>
          <dgm:chPref val="0"/>
        </dgm:presLayoutVars>
      </dgm:prSet>
      <dgm:spPr/>
    </dgm:pt>
    <dgm:pt modelId="{8DB85186-911E-4E01-AFB5-6784171EA4DB}" type="pres">
      <dgm:prSet presAssocID="{FF301322-C79B-429E-8F1F-BCEC226556FC}" presName="desTx" presStyleLbl="revTx" presStyleIdx="3" presStyleCnt="4" custScaleX="102585">
        <dgm:presLayoutVars/>
      </dgm:prSet>
      <dgm:spPr/>
    </dgm:pt>
  </dgm:ptLst>
  <dgm:cxnLst>
    <dgm:cxn modelId="{01CD660A-5D13-417A-BED5-9CDFAA442CF2}" srcId="{FF301322-C79B-429E-8F1F-BCEC226556FC}" destId="{9CE14CE6-9654-4937-A7C0-3CD11DE0792B}" srcOrd="1" destOrd="0" parTransId="{F22893F2-BF4E-4AA7-B721-F39C1C9AA692}" sibTransId="{89546206-B793-440B-8EDA-A9D54E6DA12E}"/>
    <dgm:cxn modelId="{B6E81015-65A4-4E89-93AD-C8230E3C1724}" type="presOf" srcId="{F41F974B-B352-4AC2-B263-3CE63FDC4C95}" destId="{8DB85186-911E-4E01-AFB5-6784171EA4DB}" srcOrd="0" destOrd="0" presId="urn:microsoft.com/office/officeart/2018/2/layout/IconVerticalSolidList"/>
    <dgm:cxn modelId="{13F2A624-E2DA-4F9A-AA5E-9FAB057B6B97}" type="presOf" srcId="{F179E71A-89AC-43C9-A1C7-B90E56B765D1}" destId="{E3F03EDA-A9EF-49AC-B0BE-E269E806AE72}" srcOrd="0" destOrd="0" presId="urn:microsoft.com/office/officeart/2018/2/layout/IconVerticalSolidList"/>
    <dgm:cxn modelId="{1A21C33C-91E1-4E9A-B5DE-F13E44B2BE28}" type="presOf" srcId="{C989FE70-DC7E-423C-9A9E-3EF24B8E2C81}" destId="{8DB85186-911E-4E01-AFB5-6784171EA4DB}" srcOrd="0" destOrd="2" presId="urn:microsoft.com/office/officeart/2018/2/layout/IconVerticalSolidList"/>
    <dgm:cxn modelId="{0A2D004E-E50F-4A32-8E59-273FEDD4E944}" type="presOf" srcId="{FF301322-C79B-429E-8F1F-BCEC226556FC}" destId="{26612783-DAFD-40B6-A536-DB56A9FCA520}" srcOrd="0" destOrd="0" presId="urn:microsoft.com/office/officeart/2018/2/layout/IconVerticalSolidList"/>
    <dgm:cxn modelId="{E6CE0A78-C7CE-48FE-926F-55A2FC5C6ED8}" srcId="{F179E71A-89AC-43C9-A1C7-B90E56B765D1}" destId="{FF301322-C79B-429E-8F1F-BCEC226556FC}" srcOrd="2" destOrd="0" parTransId="{EE1D127E-9179-4765-8FC4-2FC322AD14ED}" sibTransId="{ADFE396A-E3EB-41E2-9DA1-CA62FB5DEB28}"/>
    <dgm:cxn modelId="{EDC8E588-B369-4A91-A690-FFAD88FC5C0F}" srcId="{FF301322-C79B-429E-8F1F-BCEC226556FC}" destId="{F41F974B-B352-4AC2-B263-3CE63FDC4C95}" srcOrd="0" destOrd="0" parTransId="{1CF372CC-3E3E-4B6A-8461-2173B7D410D3}" sibTransId="{3F6A0D2D-8F3D-454C-A903-D97C254E6201}"/>
    <dgm:cxn modelId="{9A68068B-5556-48DF-AFEF-7EBB1905B1BE}" type="presOf" srcId="{231E052E-F7FC-4DBF-B4D8-0BAAE796EE36}" destId="{8DB85186-911E-4E01-AFB5-6784171EA4DB}" srcOrd="0" destOrd="3" presId="urn:microsoft.com/office/officeart/2018/2/layout/IconVerticalSolidList"/>
    <dgm:cxn modelId="{34C98A9A-5EEF-4DBE-8C59-E032C5B5D06E}" type="presOf" srcId="{333678CF-4B6D-4662-BB20-B38360584F83}" destId="{65FB00C9-E604-4362-A1C8-0F6D9A452552}" srcOrd="0" destOrd="0" presId="urn:microsoft.com/office/officeart/2018/2/layout/IconVerticalSolidList"/>
    <dgm:cxn modelId="{99CC179E-7F5D-4C15-94F8-18966A97ABBC}" type="presOf" srcId="{9CE14CE6-9654-4937-A7C0-3CD11DE0792B}" destId="{8DB85186-911E-4E01-AFB5-6784171EA4DB}" srcOrd="0" destOrd="1" presId="urn:microsoft.com/office/officeart/2018/2/layout/IconVerticalSolidList"/>
    <dgm:cxn modelId="{227C9EA7-B0F8-4EDC-BAD5-D7FF41BD3706}" srcId="{FF301322-C79B-429E-8F1F-BCEC226556FC}" destId="{231E052E-F7FC-4DBF-B4D8-0BAAE796EE36}" srcOrd="3" destOrd="0" parTransId="{EAC5E16A-7662-4D8A-8C22-AD0E407A3F09}" sibTransId="{810CE631-D40D-434E-A4C0-971CFE339A97}"/>
    <dgm:cxn modelId="{BFEB3DD4-D636-472D-AF76-33B8962089CB}" srcId="{FF301322-C79B-429E-8F1F-BCEC226556FC}" destId="{C989FE70-DC7E-423C-9A9E-3EF24B8E2C81}" srcOrd="2" destOrd="0" parTransId="{59F290CA-1069-4878-9F76-1697B9777E46}" sibTransId="{18098944-0717-4393-AE39-BCFFC662F6A1}"/>
    <dgm:cxn modelId="{6FDF62E7-4D60-4338-8278-DC80B17A02D3}" srcId="{F179E71A-89AC-43C9-A1C7-B90E56B765D1}" destId="{333678CF-4B6D-4662-BB20-B38360584F83}" srcOrd="0" destOrd="0" parTransId="{977D6BF8-A774-4450-A5D9-BF0B3311EF95}" sibTransId="{ED69CD74-429F-419A-8F1B-F14C1547DE27}"/>
    <dgm:cxn modelId="{937C6CEF-4065-4495-ADB1-53E004098986}" srcId="{F179E71A-89AC-43C9-A1C7-B90E56B765D1}" destId="{57F2E0C9-C947-4C24-B1D4-7719D9714997}" srcOrd="1" destOrd="0" parTransId="{E5C12F89-6C80-4B9A-B63F-5202B6B93C40}" sibTransId="{FB4E700A-704D-436E-B676-7F63B6B09654}"/>
    <dgm:cxn modelId="{766B67FC-DD3D-499D-BA8C-24573F1D5E53}" type="presOf" srcId="{57F2E0C9-C947-4C24-B1D4-7719D9714997}" destId="{3C77E557-4FAA-412B-B7F2-15CA87E49122}" srcOrd="0" destOrd="0" presId="urn:microsoft.com/office/officeart/2018/2/layout/IconVerticalSolidList"/>
    <dgm:cxn modelId="{4B1BFAB2-3344-4B9D-83B5-BAF9A61C91FE}" type="presParOf" srcId="{E3F03EDA-A9EF-49AC-B0BE-E269E806AE72}" destId="{0126A643-3573-43A0-BC68-3DEA00FD77EC}" srcOrd="0" destOrd="0" presId="urn:microsoft.com/office/officeart/2018/2/layout/IconVerticalSolidList"/>
    <dgm:cxn modelId="{D94BCFD6-93CF-4288-9E0E-D8AE24FB0949}" type="presParOf" srcId="{0126A643-3573-43A0-BC68-3DEA00FD77EC}" destId="{3D67CBA5-A03F-47DA-AF15-A688C1E14C8F}" srcOrd="0" destOrd="0" presId="urn:microsoft.com/office/officeart/2018/2/layout/IconVerticalSolidList"/>
    <dgm:cxn modelId="{53F4C941-6A56-484A-9DC0-9FB930209FCB}" type="presParOf" srcId="{0126A643-3573-43A0-BC68-3DEA00FD77EC}" destId="{81DA9B49-B731-4268-AC1F-6A2CD8758589}" srcOrd="1" destOrd="0" presId="urn:microsoft.com/office/officeart/2018/2/layout/IconVerticalSolidList"/>
    <dgm:cxn modelId="{264D1550-EE6F-4316-8D56-509EAEF57503}" type="presParOf" srcId="{0126A643-3573-43A0-BC68-3DEA00FD77EC}" destId="{1E8938BC-E7AE-4B1F-8A55-F1B9C3C2E715}" srcOrd="2" destOrd="0" presId="urn:microsoft.com/office/officeart/2018/2/layout/IconVerticalSolidList"/>
    <dgm:cxn modelId="{5C7A0332-9C53-4FD1-9BFA-1905825FDF0A}" type="presParOf" srcId="{0126A643-3573-43A0-BC68-3DEA00FD77EC}" destId="{65FB00C9-E604-4362-A1C8-0F6D9A452552}" srcOrd="3" destOrd="0" presId="urn:microsoft.com/office/officeart/2018/2/layout/IconVerticalSolidList"/>
    <dgm:cxn modelId="{77FC5D39-572A-4F98-BBBD-480D887347B0}" type="presParOf" srcId="{E3F03EDA-A9EF-49AC-B0BE-E269E806AE72}" destId="{700CCC81-31F5-419F-AFBA-ED381A40282F}" srcOrd="1" destOrd="0" presId="urn:microsoft.com/office/officeart/2018/2/layout/IconVerticalSolidList"/>
    <dgm:cxn modelId="{E04A2251-1A57-42CA-82FE-B440F0274479}" type="presParOf" srcId="{E3F03EDA-A9EF-49AC-B0BE-E269E806AE72}" destId="{E6EECADE-3073-4BCD-AD71-4979B336BBC3}" srcOrd="2" destOrd="0" presId="urn:microsoft.com/office/officeart/2018/2/layout/IconVerticalSolidList"/>
    <dgm:cxn modelId="{BDE82504-A346-4373-9948-DF44F08D939A}" type="presParOf" srcId="{E6EECADE-3073-4BCD-AD71-4979B336BBC3}" destId="{4886DF16-0CCC-4969-8607-55E84758608F}" srcOrd="0" destOrd="0" presId="urn:microsoft.com/office/officeart/2018/2/layout/IconVerticalSolidList"/>
    <dgm:cxn modelId="{E72F059B-3239-4C82-81A2-38B4885A8C32}" type="presParOf" srcId="{E6EECADE-3073-4BCD-AD71-4979B336BBC3}" destId="{6D6E2556-9605-44FC-8EC6-66024368B862}" srcOrd="1" destOrd="0" presId="urn:microsoft.com/office/officeart/2018/2/layout/IconVerticalSolidList"/>
    <dgm:cxn modelId="{AF0A96ED-3F79-456B-A1C4-1F04DD40B0E8}" type="presParOf" srcId="{E6EECADE-3073-4BCD-AD71-4979B336BBC3}" destId="{78B93342-16B7-4276-BA1E-9C474CB266B7}" srcOrd="2" destOrd="0" presId="urn:microsoft.com/office/officeart/2018/2/layout/IconVerticalSolidList"/>
    <dgm:cxn modelId="{92546EE0-B26B-4195-8AD8-1D9F20C6DECE}" type="presParOf" srcId="{E6EECADE-3073-4BCD-AD71-4979B336BBC3}" destId="{3C77E557-4FAA-412B-B7F2-15CA87E49122}" srcOrd="3" destOrd="0" presId="urn:microsoft.com/office/officeart/2018/2/layout/IconVerticalSolidList"/>
    <dgm:cxn modelId="{9FBA40D2-6BE9-4881-8EF2-BA363215CFB9}" type="presParOf" srcId="{E3F03EDA-A9EF-49AC-B0BE-E269E806AE72}" destId="{4EA0C67B-E2F1-4AE8-A972-20D2F8C812B3}" srcOrd="3" destOrd="0" presId="urn:microsoft.com/office/officeart/2018/2/layout/IconVerticalSolidList"/>
    <dgm:cxn modelId="{1AB33255-79B5-407E-BE13-2B5C96374FEF}" type="presParOf" srcId="{E3F03EDA-A9EF-49AC-B0BE-E269E806AE72}" destId="{7488B24E-407D-489B-B951-19A4F16B7FB1}" srcOrd="4" destOrd="0" presId="urn:microsoft.com/office/officeart/2018/2/layout/IconVerticalSolidList"/>
    <dgm:cxn modelId="{537C244C-D9D0-44A1-97BB-DBA89EFE2201}" type="presParOf" srcId="{7488B24E-407D-489B-B951-19A4F16B7FB1}" destId="{A5AB3721-1A1E-4E26-9B49-D0543EC55CD4}" srcOrd="0" destOrd="0" presId="urn:microsoft.com/office/officeart/2018/2/layout/IconVerticalSolidList"/>
    <dgm:cxn modelId="{0DB5DD1C-6491-4499-BE0F-22D36E1E3F87}" type="presParOf" srcId="{7488B24E-407D-489B-B951-19A4F16B7FB1}" destId="{C5624A49-441E-4127-ABDE-60A99DB4EEBF}" srcOrd="1" destOrd="0" presId="urn:microsoft.com/office/officeart/2018/2/layout/IconVerticalSolidList"/>
    <dgm:cxn modelId="{498C12C3-7C42-4B03-9282-EF890456BC6C}" type="presParOf" srcId="{7488B24E-407D-489B-B951-19A4F16B7FB1}" destId="{25556FF8-871B-4DDA-8003-A22A638D8787}" srcOrd="2" destOrd="0" presId="urn:microsoft.com/office/officeart/2018/2/layout/IconVerticalSolidList"/>
    <dgm:cxn modelId="{5C66C48F-7DDA-4685-AB3D-FF56576FDD23}" type="presParOf" srcId="{7488B24E-407D-489B-B951-19A4F16B7FB1}" destId="{26612783-DAFD-40B6-A536-DB56A9FCA520}" srcOrd="3" destOrd="0" presId="urn:microsoft.com/office/officeart/2018/2/layout/IconVerticalSolidList"/>
    <dgm:cxn modelId="{2DB7FA48-D38B-4E0D-81B7-762D35E4B691}" type="presParOf" srcId="{7488B24E-407D-489B-B951-19A4F16B7FB1}" destId="{8DB85186-911E-4E01-AFB5-6784171EA4D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7CBA5-A03F-47DA-AF15-A688C1E14C8F}">
      <dsp:nvSpPr>
        <dsp:cNvPr id="0" name=""/>
        <dsp:cNvSpPr/>
      </dsp:nvSpPr>
      <dsp:spPr>
        <a:xfrm>
          <a:off x="0" y="4777"/>
          <a:ext cx="10515600" cy="1240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A9B49-B731-4268-AC1F-6A2CD8758589}">
      <dsp:nvSpPr>
        <dsp:cNvPr id="0" name=""/>
        <dsp:cNvSpPr/>
      </dsp:nvSpPr>
      <dsp:spPr>
        <a:xfrm>
          <a:off x="375254" y="283892"/>
          <a:ext cx="682280" cy="6822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B00C9-E604-4362-A1C8-0F6D9A452552}">
      <dsp:nvSpPr>
        <dsp:cNvPr id="0" name=""/>
        <dsp:cNvSpPr/>
      </dsp:nvSpPr>
      <dsp:spPr>
        <a:xfrm>
          <a:off x="1432788" y="4777"/>
          <a:ext cx="9081410" cy="124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87" tIns="131287" rIns="131287" bIns="1312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In serverless we still need a server to run on – it just might not be the service you’re used to!</a:t>
          </a:r>
          <a:endParaRPr lang="en-US" sz="2500" kern="1200"/>
        </a:p>
      </dsp:txBody>
      <dsp:txXfrm>
        <a:off x="1432788" y="4777"/>
        <a:ext cx="9081410" cy="1240509"/>
      </dsp:txXfrm>
    </dsp:sp>
    <dsp:sp modelId="{4886DF16-0CCC-4969-8607-55E84758608F}">
      <dsp:nvSpPr>
        <dsp:cNvPr id="0" name=""/>
        <dsp:cNvSpPr/>
      </dsp:nvSpPr>
      <dsp:spPr>
        <a:xfrm>
          <a:off x="0" y="1555414"/>
          <a:ext cx="10515600" cy="1240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6E2556-9605-44FC-8EC6-66024368B862}">
      <dsp:nvSpPr>
        <dsp:cNvPr id="0" name=""/>
        <dsp:cNvSpPr/>
      </dsp:nvSpPr>
      <dsp:spPr>
        <a:xfrm>
          <a:off x="375254" y="1834528"/>
          <a:ext cx="682280" cy="6822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7E557-4FAA-412B-B7F2-15CA87E49122}">
      <dsp:nvSpPr>
        <dsp:cNvPr id="0" name=""/>
        <dsp:cNvSpPr/>
      </dsp:nvSpPr>
      <dsp:spPr>
        <a:xfrm>
          <a:off x="1432788" y="1555414"/>
          <a:ext cx="9081410" cy="124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87" tIns="131287" rIns="131287" bIns="1312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Doesn’t HAVE to be in the cloud – could be on prem – but most started with AWS Lambda functions in 2014</a:t>
          </a:r>
          <a:endParaRPr lang="en-US" sz="2500" kern="1200"/>
        </a:p>
      </dsp:txBody>
      <dsp:txXfrm>
        <a:off x="1432788" y="1555414"/>
        <a:ext cx="9081410" cy="1240509"/>
      </dsp:txXfrm>
    </dsp:sp>
    <dsp:sp modelId="{A5AB3721-1A1E-4E26-9B49-D0543EC55CD4}">
      <dsp:nvSpPr>
        <dsp:cNvPr id="0" name=""/>
        <dsp:cNvSpPr/>
      </dsp:nvSpPr>
      <dsp:spPr>
        <a:xfrm>
          <a:off x="0" y="3106051"/>
          <a:ext cx="10515600" cy="12405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624A49-441E-4127-ABDE-60A99DB4EEBF}">
      <dsp:nvSpPr>
        <dsp:cNvPr id="0" name=""/>
        <dsp:cNvSpPr/>
      </dsp:nvSpPr>
      <dsp:spPr>
        <a:xfrm>
          <a:off x="375254" y="3385165"/>
          <a:ext cx="682280" cy="6822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12783-DAFD-40B6-A536-DB56A9FCA520}">
      <dsp:nvSpPr>
        <dsp:cNvPr id="0" name=""/>
        <dsp:cNvSpPr/>
      </dsp:nvSpPr>
      <dsp:spPr>
        <a:xfrm>
          <a:off x="1949595" y="3106051"/>
          <a:ext cx="2173181" cy="124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87" tIns="131287" rIns="131287" bIns="1312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Examples:</a:t>
          </a:r>
          <a:endParaRPr lang="en-US" sz="2500" kern="1200" dirty="0"/>
        </a:p>
      </dsp:txBody>
      <dsp:txXfrm>
        <a:off x="1949595" y="3106051"/>
        <a:ext cx="2173181" cy="1240509"/>
      </dsp:txXfrm>
    </dsp:sp>
    <dsp:sp modelId="{8DB85186-911E-4E01-AFB5-6784171EA4DB}">
      <dsp:nvSpPr>
        <dsp:cNvPr id="0" name=""/>
        <dsp:cNvSpPr/>
      </dsp:nvSpPr>
      <dsp:spPr>
        <a:xfrm>
          <a:off x="4583367" y="3106051"/>
          <a:ext cx="4461822" cy="1240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87" tIns="131287" rIns="131287" bIns="131287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AWS Lambda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Azure Functions</a:t>
          </a:r>
          <a:endParaRPr lang="en-US" sz="1300" kern="120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Google Cloud Functions</a:t>
          </a:r>
          <a:endParaRPr lang="en-US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Fn</a:t>
          </a:r>
          <a:endParaRPr lang="en-US" sz="1300" kern="1200"/>
        </a:p>
      </dsp:txBody>
      <dsp:txXfrm>
        <a:off x="4583367" y="3106051"/>
        <a:ext cx="4461822" cy="1240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807A7-1634-46E8-BB62-FFBF9DF7157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69F5CA-8B99-4134-AADA-E4DB4D5DFE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51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 things first…</a:t>
            </a:r>
          </a:p>
          <a:p>
            <a:endParaRPr lang="en-GB" dirty="0"/>
          </a:p>
          <a:p>
            <a:r>
              <a:rPr lang="en-GB" dirty="0" err="1"/>
              <a:t>Fn</a:t>
            </a:r>
            <a:r>
              <a:rPr lang="en-GB" dirty="0"/>
              <a:t> = container based serverless platform, run anywhere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F5CA-8B99-4134-AADA-E4DB4D5DFE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03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Conceptually, strip away the components of your application piece by piece. Think about a Web API. </a:t>
            </a:r>
          </a:p>
          <a:p>
            <a:endParaRPr lang="en-GB" dirty="0"/>
          </a:p>
          <a:p>
            <a:r>
              <a:rPr lang="en-GB" dirty="0"/>
              <a:t>If you run a service on premises, in 2019, chances are you care about everything in grey.</a:t>
            </a:r>
          </a:p>
          <a:p>
            <a:endParaRPr lang="en-GB" dirty="0"/>
          </a:p>
          <a:p>
            <a:r>
              <a:rPr lang="en-GB" dirty="0"/>
              <a:t>If you move to a serverless compute model in the cloud, you stop caring about everything except for the logic behind each end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F5CA-8B99-4134-AADA-E4DB4D5DFE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4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pick python 3.7 or python 3.6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F5CA-8B99-4134-AADA-E4DB4D5DFE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85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Cost of pay-per-function means crystal-clear breakdown of which parts of your application cost what</a:t>
            </a:r>
          </a:p>
          <a:p>
            <a:endParaRPr lang="en-GB" dirty="0"/>
          </a:p>
          <a:p>
            <a:r>
              <a:rPr lang="en-GB" dirty="0" err="1"/>
              <a:t>n.b.</a:t>
            </a:r>
            <a:r>
              <a:rPr lang="en-GB" dirty="0"/>
              <a:t> Serverless aims to be stateless however orchestrator or complex operations could use “durable” or long-running equivalents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F5CA-8B99-4134-AADA-E4DB4D5DFE8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841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9F5CA-8B99-4134-AADA-E4DB4D5DFE8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745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968F-A2DA-40AF-88A6-B62364F49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83B1D-BE69-4841-9EEC-32D798F0C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A354-CDBD-449A-A05B-262BD9A7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E8B0F-D710-4C27-8EF9-C2C909B39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C10B4-E2D2-4990-82C9-08EBD758C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216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3E65-9566-4C75-9D15-A4693D8F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3246F-899D-4FBE-9FBF-D85C1EDC9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0494-9811-4C88-ABD0-AA2672BA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4C5D-D6EF-43A1-A905-1BE72935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E28C-9329-4CAF-9BE7-53EF5E55C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33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64976-83FA-4D50-B037-CBE548743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F117B-EB62-4504-93EE-34E76F5B0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DA16-984B-4D6B-8066-E1855945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66F2A-ABDB-4D7C-A978-426FC7F7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E49E0-2787-4304-B239-1DDC39E2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15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DC2AC-79AD-4675-BF27-8118E71B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23E01-B46A-479D-8C57-E5631DAC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B3813-ECA7-4AC7-B987-CFA5BEAE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82D44-80DC-41BC-9059-82154764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7AA5E-4B8A-4D8C-B9E5-3067BDD5B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1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FB24-6CA3-4174-8EB9-81E351DA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85A85-8632-4EF9-B443-F92BE024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CFE4-7323-49AF-8298-5A4CCF19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5563-269F-42A1-9D9F-DBBC711A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0ABD8-114C-4C1A-B38B-D867C028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54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C828-07FA-4E4B-8764-9E406BC0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1AD31-DD93-4C12-9440-DB0F3B313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67FD-04D6-452A-B2FA-251DA8D5D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812B5-6C0C-4594-B274-25A28111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A6751-74BC-4443-9AE3-8BE8587F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2B4D4-D423-4BC7-867E-D195BCF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99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87DF-6764-47DB-8A5A-23E5A00B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D2F02-A1AA-4A0E-AB09-72FE2A4C2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81419-BE2D-4330-8BA4-C5F2D906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6CA1B-48F3-41A6-8E69-FC88B0E49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E47F5-BA7E-4001-94BF-DFFB2D3F7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5FFFB-807B-48F8-945B-10FA2B0C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ACF542-3078-4D06-BCB7-F6808729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BA5AA7-9B09-415F-B6F5-0E038974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BB66A-7D3A-464A-91D5-5168EE6D0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EEA76-F698-41D3-84FE-18F1127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86AF4-C4FA-4318-986C-52BCC535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7D9C3-9888-43B5-8A02-A799DDB0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5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6C29B-8B59-4C7D-8C25-E11903DB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BC85B-ECBB-431A-BF32-8BB41C64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30492-20DD-4E22-BD75-20B1562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54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25DAD-E7C8-458F-9EB3-345743D56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C1B97-D70E-4863-8B59-B084156AD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A6943-8B0E-4934-93A0-238F7085C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8D7A-7D69-43CD-A81B-726B16D1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B85E1-0A18-4C2D-83A5-8D0BF31D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1627F-EB94-4620-8967-F632765F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693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960B-7A38-48A1-BED6-1481BED0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71257-4BA7-4DCB-85C0-CE0202411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56B49-F4DD-4B16-9072-5801393B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2F3F8-6A66-4847-A0E6-482987A2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EA06D-165F-4849-8EA5-D265CB4E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42C2C-EE5A-4654-9C33-1300C1D9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38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E7C49-5060-4E19-9DE1-7EC4E0FF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A3266-7702-4518-92AB-89E0475E8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35015-D19E-451A-9173-77439722C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34772-2A83-4819-A4B5-ECD293151ABA}" type="datetimeFigureOut">
              <a:rPr lang="en-GB" smtClean="0"/>
              <a:t>25/07/2019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5A71-68FD-4404-931B-8C20ACA51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8CD4-998D-4B26-B975-AC484083E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9DEAD-44CC-4B30-9CE6-BC049F7CF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09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8FE730-BC6D-4F90-822C-BBE651613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F8599-31BB-4185-8778-0D288CB7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GB" sz="4000"/>
              <a:t>Serverless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CCAC3-223C-44FA-8A32-645D59FC8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910" y="5242675"/>
            <a:ext cx="4330262" cy="683284"/>
          </a:xfrm>
        </p:spPr>
        <p:txBody>
          <a:bodyPr>
            <a:normAutofit/>
          </a:bodyPr>
          <a:lstStyle/>
          <a:p>
            <a:r>
              <a:rPr lang="en-GB" sz="2000"/>
              <a:t>Simon Stride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78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ADAAA7-640D-4FDD-A45D-17CE887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4267832"/>
            <a:ext cx="4805996" cy="1401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Questions?</a:t>
            </a:r>
          </a:p>
        </p:txBody>
      </p:sp>
      <p:sp>
        <p:nvSpPr>
          <p:cNvPr id="12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accent3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3">
            <a:extLst>
              <a:ext uri="{FF2B5EF4-FFF2-40B4-BE49-F238E27FC236}">
                <a16:creationId xmlns:a16="http://schemas.microsoft.com/office/drawing/2014/main" id="{6388E5A7-ACD1-4A3C-9DB3-E26EC07A73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46990" r="2" b="2"/>
          <a:stretch/>
        </p:blipFill>
        <p:spPr>
          <a:xfrm>
            <a:off x="1" y="770037"/>
            <a:ext cx="5298683" cy="6097438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01192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9BAB7-D3BF-4A25-88B2-438F6E5E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Serverless &lt;&gt; </a:t>
            </a:r>
            <a:r>
              <a:rPr lang="en-GB" i="1" dirty="0"/>
              <a:t>serverless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3DDEB-0070-46C2-83BB-033C30DF77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4523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718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601DD-80B8-4266-BBEA-6783BB60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that actually mean?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1BF88-6FE3-484C-BCB5-692730CD794E}"/>
              </a:ext>
            </a:extLst>
          </p:cNvPr>
          <p:cNvSpPr/>
          <p:nvPr/>
        </p:nvSpPr>
        <p:spPr>
          <a:xfrm>
            <a:off x="2161503" y="1751527"/>
            <a:ext cx="7868992" cy="490685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Host (Hardware) 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E9237-0521-44BA-9597-2DE233DB1C39}"/>
              </a:ext>
            </a:extLst>
          </p:cNvPr>
          <p:cNvSpPr/>
          <p:nvPr/>
        </p:nvSpPr>
        <p:spPr>
          <a:xfrm>
            <a:off x="2705636" y="2514600"/>
            <a:ext cx="6780727" cy="380892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VM (Guest) Server</a:t>
            </a:r>
          </a:p>
        </p:txBody>
      </p:sp>
      <p:pic>
        <p:nvPicPr>
          <p:cNvPr id="9" name="Graphic 8" descr="Browser window">
            <a:extLst>
              <a:ext uri="{FF2B5EF4-FFF2-40B4-BE49-F238E27FC236}">
                <a16:creationId xmlns:a16="http://schemas.microsoft.com/office/drawing/2014/main" id="{9F15094D-752D-4162-B413-A7D44D394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667814"/>
            <a:ext cx="914400" cy="914400"/>
          </a:xfrm>
          <a:prstGeom prst="rect">
            <a:avLst/>
          </a:prstGeom>
        </p:spPr>
      </p:pic>
      <p:pic>
        <p:nvPicPr>
          <p:cNvPr id="12" name="Graphic 11" descr="Browser window">
            <a:extLst>
              <a:ext uri="{FF2B5EF4-FFF2-40B4-BE49-F238E27FC236}">
                <a16:creationId xmlns:a16="http://schemas.microsoft.com/office/drawing/2014/main" id="{351D5179-B9CD-43BA-875E-DF130FE62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514600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4CED2E3-2C15-4AC2-823D-03E4797CFB98}"/>
              </a:ext>
            </a:extLst>
          </p:cNvPr>
          <p:cNvSpPr/>
          <p:nvPr/>
        </p:nvSpPr>
        <p:spPr>
          <a:xfrm>
            <a:off x="3597499" y="3429000"/>
            <a:ext cx="4997002" cy="254679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Application Service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DD2B753-E437-45CE-A5E1-B0FF2DBE7D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3411604"/>
            <a:ext cx="914400" cy="914400"/>
          </a:xfrm>
          <a:prstGeom prst="rect">
            <a:avLst/>
          </a:prstGeom>
        </p:spPr>
      </p:pic>
      <p:pic>
        <p:nvPicPr>
          <p:cNvPr id="14" name="Graphic 13" descr="Browser window">
            <a:extLst>
              <a:ext uri="{FF2B5EF4-FFF2-40B4-BE49-F238E27FC236}">
                <a16:creationId xmlns:a16="http://schemas.microsoft.com/office/drawing/2014/main" id="{C5EC684B-4610-497F-8B12-C52EE975D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0133" y="1667814"/>
            <a:ext cx="914400" cy="914400"/>
          </a:xfrm>
          <a:prstGeom prst="rect">
            <a:avLst/>
          </a:prstGeom>
        </p:spPr>
      </p:pic>
      <p:pic>
        <p:nvPicPr>
          <p:cNvPr id="15" name="Graphic 14" descr="Browser window">
            <a:extLst>
              <a:ext uri="{FF2B5EF4-FFF2-40B4-BE49-F238E27FC236}">
                <a16:creationId xmlns:a16="http://schemas.microsoft.com/office/drawing/2014/main" id="{76264707-FDB7-432A-8AD3-B3B40FA01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1466" y="1667814"/>
            <a:ext cx="914400" cy="9144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75B43D-5F27-441B-B585-9BA62F0BEFB1}"/>
              </a:ext>
            </a:extLst>
          </p:cNvPr>
          <p:cNvSpPr/>
          <p:nvPr/>
        </p:nvSpPr>
        <p:spPr>
          <a:xfrm>
            <a:off x="3799265" y="4273864"/>
            <a:ext cx="1449410" cy="1463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Endpoint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59159C-AE1D-4E89-A383-0838DCD39001}"/>
              </a:ext>
            </a:extLst>
          </p:cNvPr>
          <p:cNvSpPr/>
          <p:nvPr/>
        </p:nvSpPr>
        <p:spPr>
          <a:xfrm>
            <a:off x="5398930" y="4273864"/>
            <a:ext cx="1419358" cy="1463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Endpoint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59E52D-4B1C-4FD1-B208-9CC51F5134B7}"/>
              </a:ext>
            </a:extLst>
          </p:cNvPr>
          <p:cNvSpPr/>
          <p:nvPr/>
        </p:nvSpPr>
        <p:spPr>
          <a:xfrm>
            <a:off x="6959418" y="4273864"/>
            <a:ext cx="1419359" cy="14636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Endpoint</a:t>
            </a:r>
          </a:p>
        </p:txBody>
      </p:sp>
      <p:pic>
        <p:nvPicPr>
          <p:cNvPr id="19" name="Graphic 18" descr="Ethernet">
            <a:extLst>
              <a:ext uri="{FF2B5EF4-FFF2-40B4-BE49-F238E27FC236}">
                <a16:creationId xmlns:a16="http://schemas.microsoft.com/office/drawing/2014/main" id="{EC9EF96C-25C7-45A3-B258-EB94C2CAAA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0439" y="4694350"/>
            <a:ext cx="914400" cy="914400"/>
          </a:xfrm>
          <a:prstGeom prst="rect">
            <a:avLst/>
          </a:prstGeom>
        </p:spPr>
      </p:pic>
      <p:pic>
        <p:nvPicPr>
          <p:cNvPr id="20" name="Graphic 19" descr="Ethernet">
            <a:extLst>
              <a:ext uri="{FF2B5EF4-FFF2-40B4-BE49-F238E27FC236}">
                <a16:creationId xmlns:a16="http://schemas.microsoft.com/office/drawing/2014/main" id="{EEBFFA33-B99C-4E90-82E4-302D6E9558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78900" y="4694350"/>
            <a:ext cx="914400" cy="914400"/>
          </a:xfrm>
          <a:prstGeom prst="rect">
            <a:avLst/>
          </a:prstGeom>
        </p:spPr>
      </p:pic>
      <p:pic>
        <p:nvPicPr>
          <p:cNvPr id="11" name="Graphic 10" descr="Ethernet">
            <a:extLst>
              <a:ext uri="{FF2B5EF4-FFF2-40B4-BE49-F238E27FC236}">
                <a16:creationId xmlns:a16="http://schemas.microsoft.com/office/drawing/2014/main" id="{662D830B-8A0B-4DBC-B8E4-C27CFABECE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38599" y="4694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5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99BAE3-ED37-41D1-A90D-46269270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Pick the right language for the job!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118E00-EE56-48F9-89C1-B28F9096E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75402" y="2426818"/>
            <a:ext cx="2968246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8455AA2-B2E8-4F03-94DA-C740E6B34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73" y="2632004"/>
            <a:ext cx="5455917" cy="35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1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26CC2-1DCD-4113-A181-DCD6B7C96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rgbClr val="FFFFFF"/>
                </a:solidFill>
              </a:rPr>
              <a:t>Just run the code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81648E6-C82F-4F68-9A3D-3F54D3DDB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240" y="2426818"/>
            <a:ext cx="2418571" cy="3997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104131C-E258-4097-BA75-796BCF4F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539050"/>
            <a:ext cx="5455917" cy="177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27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461D-F505-4FE2-A8B2-D733978D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Functions Projects in VS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69D352-8776-4A6B-A4F1-C78DBB5946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938775"/>
            <a:ext cx="10515600" cy="21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4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19529E-2DB0-42AB-955F-A6510283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2EEF3-7FCB-4E23-A056-7390A57B1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rgbClr val="000000"/>
                </a:solidFill>
              </a:rPr>
              <a:t>Cost effective – pay for what you use, at fractions of a cent  for low-end plans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Many cloud function services include a significant free tier</a:t>
            </a:r>
          </a:p>
          <a:p>
            <a:r>
              <a:rPr lang="en-GB" sz="2000" dirty="0">
                <a:solidFill>
                  <a:srgbClr val="000000"/>
                </a:solidFill>
              </a:rPr>
              <a:t>No need to patch the underlying OS</a:t>
            </a:r>
          </a:p>
          <a:p>
            <a:r>
              <a:rPr lang="en-GB" sz="2000" dirty="0">
                <a:solidFill>
                  <a:srgbClr val="000000"/>
                </a:solidFill>
              </a:rPr>
              <a:t>Granular scalability – you can add more power to each </a:t>
            </a:r>
            <a:r>
              <a:rPr lang="en-GB" sz="2000">
                <a:solidFill>
                  <a:srgbClr val="000000"/>
                </a:solidFill>
              </a:rPr>
              <a:t>function separately</a:t>
            </a:r>
          </a:p>
          <a:p>
            <a:r>
              <a:rPr lang="en-GB" sz="2000" dirty="0">
                <a:solidFill>
                  <a:srgbClr val="000000"/>
                </a:solidFill>
              </a:rPr>
              <a:t>Pick the right language for each action – your solution could be a hotchpotch of Java, C#.net, JavaScript, Python, </a:t>
            </a:r>
            <a:r>
              <a:rPr lang="en-GB" sz="2000" dirty="0" err="1">
                <a:solidFill>
                  <a:srgbClr val="000000"/>
                </a:solidFill>
              </a:rPr>
              <a:t>Powershell</a:t>
            </a:r>
            <a:r>
              <a:rPr lang="en-GB" sz="2000" dirty="0">
                <a:solidFill>
                  <a:srgbClr val="00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0721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61F222-5C4B-4ABF-9678-E4F0F629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GB" sz="4000">
                <a:solidFill>
                  <a:srgbClr val="FFFFFF"/>
                </a:solidFill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2CB3E-97D2-44CD-B1C6-651335D48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rgbClr val="000000"/>
                </a:solidFill>
              </a:rPr>
              <a:t>“Hydration Time” – initial delay in execution</a:t>
            </a:r>
          </a:p>
          <a:p>
            <a:r>
              <a:rPr lang="en-GB" sz="2000">
                <a:solidFill>
                  <a:srgbClr val="000000"/>
                </a:solidFill>
              </a:rPr>
              <a:t>Use a separate, external service for:</a:t>
            </a:r>
          </a:p>
          <a:p>
            <a:pPr lvl="1"/>
            <a:r>
              <a:rPr lang="en-GB" sz="2000">
                <a:solidFill>
                  <a:srgbClr val="000000"/>
                </a:solidFill>
              </a:rPr>
              <a:t>Managing user-endpoints e.g. Azure Gateway</a:t>
            </a:r>
          </a:p>
          <a:p>
            <a:pPr lvl="1"/>
            <a:r>
              <a:rPr lang="en-GB" sz="2000">
                <a:solidFill>
                  <a:srgbClr val="000000"/>
                </a:solidFill>
              </a:rPr>
              <a:t>Managing multi-step processes e.g. Durable functions</a:t>
            </a:r>
          </a:p>
          <a:p>
            <a:pPr lvl="1"/>
            <a:r>
              <a:rPr lang="en-GB" sz="2000">
                <a:solidFill>
                  <a:srgbClr val="000000"/>
                </a:solidFill>
              </a:rPr>
              <a:t>Managing security e.g. AWS IAM</a:t>
            </a:r>
          </a:p>
          <a:p>
            <a:r>
              <a:rPr lang="en-GB" sz="2000">
                <a:solidFill>
                  <a:srgbClr val="000000"/>
                </a:solidFill>
              </a:rPr>
              <a:t>Complexity of assembly moved from application to infrastructure</a:t>
            </a:r>
          </a:p>
          <a:p>
            <a:endParaRPr lang="en-GB" sz="2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5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51D4-5A66-4F93-8A54-F2115120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Serverless vs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924F-AE89-4996-A4F7-D8D6C1184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Use serverless when</a:t>
            </a:r>
          </a:p>
          <a:p>
            <a:pPr lvl="1"/>
            <a:r>
              <a:rPr lang="en-GB" dirty="0"/>
              <a:t>You need granular scaling and/or billing</a:t>
            </a:r>
          </a:p>
          <a:p>
            <a:pPr lvl="1"/>
            <a:r>
              <a:rPr lang="en-GB" dirty="0"/>
              <a:t>Vendor lock-in doesn’t cause concern</a:t>
            </a:r>
          </a:p>
          <a:p>
            <a:pPr lvl="1"/>
            <a:r>
              <a:rPr lang="en-GB" dirty="0"/>
              <a:t>Each serverless action is stateless and short running</a:t>
            </a:r>
          </a:p>
          <a:p>
            <a:pPr lvl="1"/>
            <a:r>
              <a:rPr lang="en-GB" dirty="0"/>
              <a:t>Dependencies between functions are minimal</a:t>
            </a:r>
          </a:p>
          <a:p>
            <a:pPr lvl="1"/>
            <a:endParaRPr lang="en-GB" dirty="0"/>
          </a:p>
          <a:p>
            <a:r>
              <a:rPr lang="en-GB" dirty="0"/>
              <a:t>Use containers when</a:t>
            </a:r>
          </a:p>
          <a:p>
            <a:pPr lvl="1"/>
            <a:r>
              <a:rPr lang="en-GB" dirty="0"/>
              <a:t>Vendor lock-in is a concerned</a:t>
            </a:r>
          </a:p>
          <a:p>
            <a:pPr lvl="1"/>
            <a:r>
              <a:rPr lang="en-GB" dirty="0"/>
              <a:t>Short-term (server side) state management matters</a:t>
            </a:r>
          </a:p>
          <a:p>
            <a:pPr lvl="1"/>
            <a:r>
              <a:rPr lang="en-GB" dirty="0"/>
              <a:t>You need to bundle data (e.g. trained models) with the image</a:t>
            </a:r>
          </a:p>
          <a:p>
            <a:pPr lvl="1"/>
            <a:r>
              <a:rPr lang="en-GB" dirty="0"/>
              <a:t>Your code has complex dependencies between functions</a:t>
            </a:r>
          </a:p>
          <a:p>
            <a:pPr lvl="1"/>
            <a:r>
              <a:rPr lang="en-GB" dirty="0"/>
              <a:t>You code needs to interact with the OS/filesystem</a:t>
            </a:r>
          </a:p>
        </p:txBody>
      </p:sp>
    </p:spTree>
    <p:extLst>
      <p:ext uri="{BB962C8B-B14F-4D97-AF65-F5344CB8AC3E}">
        <p14:creationId xmlns:p14="http://schemas.microsoft.com/office/powerpoint/2010/main" val="124104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</Words>
  <Application>Microsoft Office PowerPoint</Application>
  <PresentationFormat>Widescreen</PresentationFormat>
  <Paragraphs>64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Serverless Computing</vt:lpstr>
      <vt:lpstr>Serverless &lt;&gt; serverless</vt:lpstr>
      <vt:lpstr>What does that actually mean?</vt:lpstr>
      <vt:lpstr>Pick the right language for the job!</vt:lpstr>
      <vt:lpstr>Just run the code</vt:lpstr>
      <vt:lpstr>Azure Functions Projects in VS</vt:lpstr>
      <vt:lpstr>Advantages</vt:lpstr>
      <vt:lpstr>Disadvantages</vt:lpstr>
      <vt:lpstr>Serverless vs containers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Computing</dc:title>
  <dc:creator>Stride, Simon</dc:creator>
  <cp:lastModifiedBy>Stride, Simon</cp:lastModifiedBy>
  <cp:revision>2</cp:revision>
  <dcterms:created xsi:type="dcterms:W3CDTF">2019-07-25T13:33:56Z</dcterms:created>
  <dcterms:modified xsi:type="dcterms:W3CDTF">2019-07-25T13:34:30Z</dcterms:modified>
</cp:coreProperties>
</file>