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61" r:id="rId5"/>
    <p:sldId id="262" r:id="rId6"/>
    <p:sldId id="265" r:id="rId7"/>
    <p:sldId id="269" r:id="rId8"/>
    <p:sldId id="270" r:id="rId9"/>
    <p:sldId id="271" r:id="rId10"/>
    <p:sldId id="258" r:id="rId11"/>
    <p:sldId id="259" r:id="rId12"/>
    <p:sldId id="266" r:id="rId13"/>
    <p:sldId id="267" r:id="rId14"/>
    <p:sldId id="263" r:id="rId15"/>
    <p:sldId id="268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3537" autoAdjust="0"/>
  </p:normalViewPr>
  <p:slideViewPr>
    <p:cSldViewPr snapToGrid="0">
      <p:cViewPr varScale="1">
        <p:scale>
          <a:sx n="61" d="100"/>
          <a:sy n="61" d="100"/>
        </p:scale>
        <p:origin x="87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225533-6D5C-43B3-B079-72D41C34861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D312A3F-7E14-4E1F-BD6C-7EBED3B7D7ED}">
      <dgm:prSet/>
      <dgm:spPr/>
      <dgm:t>
        <a:bodyPr/>
        <a:lstStyle/>
        <a:p>
          <a:r>
            <a:rPr lang="en-GB"/>
            <a:t>Terminology/Server Architecture</a:t>
          </a:r>
          <a:endParaRPr lang="en-US"/>
        </a:p>
      </dgm:t>
    </dgm:pt>
    <dgm:pt modelId="{66D4D278-BFF9-4B23-884E-FFCD03852CCE}" type="parTrans" cxnId="{800971D2-6C55-48B6-81F0-E19897E11E89}">
      <dgm:prSet/>
      <dgm:spPr/>
      <dgm:t>
        <a:bodyPr/>
        <a:lstStyle/>
        <a:p>
          <a:endParaRPr lang="en-US"/>
        </a:p>
      </dgm:t>
    </dgm:pt>
    <dgm:pt modelId="{41AE4572-CC28-4476-B3F9-7E3E7EB81AFC}" type="sibTrans" cxnId="{800971D2-6C55-48B6-81F0-E19897E11E89}">
      <dgm:prSet/>
      <dgm:spPr/>
      <dgm:t>
        <a:bodyPr/>
        <a:lstStyle/>
        <a:p>
          <a:endParaRPr lang="en-US"/>
        </a:p>
      </dgm:t>
    </dgm:pt>
    <dgm:pt modelId="{2D196E4F-25BE-4E77-B4F7-1A04617058E4}">
      <dgm:prSet/>
      <dgm:spPr/>
      <dgm:t>
        <a:bodyPr/>
        <a:lstStyle/>
        <a:p>
          <a:r>
            <a:rPr lang="en-GB"/>
            <a:t>Security</a:t>
          </a:r>
          <a:endParaRPr lang="en-US"/>
        </a:p>
      </dgm:t>
    </dgm:pt>
    <dgm:pt modelId="{E3F8673E-9FC5-4FE3-BFB7-1146D65D5A3C}" type="parTrans" cxnId="{DE882BF8-6BF8-4C22-A53C-557E89741A4F}">
      <dgm:prSet/>
      <dgm:spPr/>
      <dgm:t>
        <a:bodyPr/>
        <a:lstStyle/>
        <a:p>
          <a:endParaRPr lang="en-US"/>
        </a:p>
      </dgm:t>
    </dgm:pt>
    <dgm:pt modelId="{4352DD2E-F9FD-40D4-9604-21532C3E3766}" type="sibTrans" cxnId="{DE882BF8-6BF8-4C22-A53C-557E89741A4F}">
      <dgm:prSet/>
      <dgm:spPr/>
      <dgm:t>
        <a:bodyPr/>
        <a:lstStyle/>
        <a:p>
          <a:endParaRPr lang="en-US"/>
        </a:p>
      </dgm:t>
    </dgm:pt>
    <dgm:pt modelId="{46AE636C-B061-4DE7-9C31-2DC5B2B888EF}">
      <dgm:prSet/>
      <dgm:spPr/>
      <dgm:t>
        <a:bodyPr/>
        <a:lstStyle/>
        <a:p>
          <a:r>
            <a:rPr lang="en-GB"/>
            <a:t>Backups and Recovery Modes</a:t>
          </a:r>
          <a:endParaRPr lang="en-US"/>
        </a:p>
      </dgm:t>
    </dgm:pt>
    <dgm:pt modelId="{C4E715F9-03BC-4A30-87E1-0FC9E79A587F}" type="parTrans" cxnId="{60E795E7-0FEE-42E1-8DE2-FF224DEEACC8}">
      <dgm:prSet/>
      <dgm:spPr/>
      <dgm:t>
        <a:bodyPr/>
        <a:lstStyle/>
        <a:p>
          <a:endParaRPr lang="en-US"/>
        </a:p>
      </dgm:t>
    </dgm:pt>
    <dgm:pt modelId="{4E8949B8-5A62-4A26-989E-DFBAC9E6164C}" type="sibTrans" cxnId="{60E795E7-0FEE-42E1-8DE2-FF224DEEACC8}">
      <dgm:prSet/>
      <dgm:spPr/>
      <dgm:t>
        <a:bodyPr/>
        <a:lstStyle/>
        <a:p>
          <a:endParaRPr lang="en-US"/>
        </a:p>
      </dgm:t>
    </dgm:pt>
    <dgm:pt modelId="{769FA391-6083-4026-AF9D-AF33CC06AEB3}" type="pres">
      <dgm:prSet presAssocID="{0D225533-6D5C-43B3-B079-72D41C348617}" presName="vert0" presStyleCnt="0">
        <dgm:presLayoutVars>
          <dgm:dir/>
          <dgm:animOne val="branch"/>
          <dgm:animLvl val="lvl"/>
        </dgm:presLayoutVars>
      </dgm:prSet>
      <dgm:spPr/>
    </dgm:pt>
    <dgm:pt modelId="{2E817BF9-4069-4D6C-AC83-6A09EDD9CBE5}" type="pres">
      <dgm:prSet presAssocID="{6D312A3F-7E14-4E1F-BD6C-7EBED3B7D7ED}" presName="thickLine" presStyleLbl="alignNode1" presStyleIdx="0" presStyleCnt="3"/>
      <dgm:spPr/>
    </dgm:pt>
    <dgm:pt modelId="{B1ED0B28-21B0-4EF6-8967-A5AB71F35A80}" type="pres">
      <dgm:prSet presAssocID="{6D312A3F-7E14-4E1F-BD6C-7EBED3B7D7ED}" presName="horz1" presStyleCnt="0"/>
      <dgm:spPr/>
    </dgm:pt>
    <dgm:pt modelId="{8001B4ED-70DF-42CB-BB88-564756754FBF}" type="pres">
      <dgm:prSet presAssocID="{6D312A3F-7E14-4E1F-BD6C-7EBED3B7D7ED}" presName="tx1" presStyleLbl="revTx" presStyleIdx="0" presStyleCnt="3"/>
      <dgm:spPr/>
    </dgm:pt>
    <dgm:pt modelId="{8C4CA7E3-6E46-4EF9-8EB3-47CD1DC491AB}" type="pres">
      <dgm:prSet presAssocID="{6D312A3F-7E14-4E1F-BD6C-7EBED3B7D7ED}" presName="vert1" presStyleCnt="0"/>
      <dgm:spPr/>
    </dgm:pt>
    <dgm:pt modelId="{5FAE02BF-AA05-404F-8EE3-19EF8013CD02}" type="pres">
      <dgm:prSet presAssocID="{2D196E4F-25BE-4E77-B4F7-1A04617058E4}" presName="thickLine" presStyleLbl="alignNode1" presStyleIdx="1" presStyleCnt="3"/>
      <dgm:spPr/>
    </dgm:pt>
    <dgm:pt modelId="{E0D70D43-980E-47A0-A998-667727A03D2D}" type="pres">
      <dgm:prSet presAssocID="{2D196E4F-25BE-4E77-B4F7-1A04617058E4}" presName="horz1" presStyleCnt="0"/>
      <dgm:spPr/>
    </dgm:pt>
    <dgm:pt modelId="{424A367A-A0FB-4590-92DC-51B99F80313D}" type="pres">
      <dgm:prSet presAssocID="{2D196E4F-25BE-4E77-B4F7-1A04617058E4}" presName="tx1" presStyleLbl="revTx" presStyleIdx="1" presStyleCnt="3"/>
      <dgm:spPr/>
    </dgm:pt>
    <dgm:pt modelId="{1BED3A25-C1FB-477E-9A30-480AF0C36DC1}" type="pres">
      <dgm:prSet presAssocID="{2D196E4F-25BE-4E77-B4F7-1A04617058E4}" presName="vert1" presStyleCnt="0"/>
      <dgm:spPr/>
    </dgm:pt>
    <dgm:pt modelId="{ECA2837F-6027-4CEE-86C6-474E6018F25B}" type="pres">
      <dgm:prSet presAssocID="{46AE636C-B061-4DE7-9C31-2DC5B2B888EF}" presName="thickLine" presStyleLbl="alignNode1" presStyleIdx="2" presStyleCnt="3"/>
      <dgm:spPr/>
    </dgm:pt>
    <dgm:pt modelId="{7D64C1DC-FFDE-491B-B3CA-1B5CAA923B46}" type="pres">
      <dgm:prSet presAssocID="{46AE636C-B061-4DE7-9C31-2DC5B2B888EF}" presName="horz1" presStyleCnt="0"/>
      <dgm:spPr/>
    </dgm:pt>
    <dgm:pt modelId="{126EDA74-83EF-451E-B406-A99F750FE77F}" type="pres">
      <dgm:prSet presAssocID="{46AE636C-B061-4DE7-9C31-2DC5B2B888EF}" presName="tx1" presStyleLbl="revTx" presStyleIdx="2" presStyleCnt="3"/>
      <dgm:spPr/>
    </dgm:pt>
    <dgm:pt modelId="{D00F2C5E-F3E5-4A76-A128-7CFE8ED25796}" type="pres">
      <dgm:prSet presAssocID="{46AE636C-B061-4DE7-9C31-2DC5B2B888EF}" presName="vert1" presStyleCnt="0"/>
      <dgm:spPr/>
    </dgm:pt>
  </dgm:ptLst>
  <dgm:cxnLst>
    <dgm:cxn modelId="{6340C202-E0F0-4E32-ADD4-5E5D64E11190}" type="presOf" srcId="{2D196E4F-25BE-4E77-B4F7-1A04617058E4}" destId="{424A367A-A0FB-4590-92DC-51B99F80313D}" srcOrd="0" destOrd="0" presId="urn:microsoft.com/office/officeart/2008/layout/LinedList"/>
    <dgm:cxn modelId="{635AE361-500F-4955-9F30-FD2AF4E5BBE7}" type="presOf" srcId="{46AE636C-B061-4DE7-9C31-2DC5B2B888EF}" destId="{126EDA74-83EF-451E-B406-A99F750FE77F}" srcOrd="0" destOrd="0" presId="urn:microsoft.com/office/officeart/2008/layout/LinedList"/>
    <dgm:cxn modelId="{800971D2-6C55-48B6-81F0-E19897E11E89}" srcId="{0D225533-6D5C-43B3-B079-72D41C348617}" destId="{6D312A3F-7E14-4E1F-BD6C-7EBED3B7D7ED}" srcOrd="0" destOrd="0" parTransId="{66D4D278-BFF9-4B23-884E-FFCD03852CCE}" sibTransId="{41AE4572-CC28-4476-B3F9-7E3E7EB81AFC}"/>
    <dgm:cxn modelId="{60E795E7-0FEE-42E1-8DE2-FF224DEEACC8}" srcId="{0D225533-6D5C-43B3-B079-72D41C348617}" destId="{46AE636C-B061-4DE7-9C31-2DC5B2B888EF}" srcOrd="2" destOrd="0" parTransId="{C4E715F9-03BC-4A30-87E1-0FC9E79A587F}" sibTransId="{4E8949B8-5A62-4A26-989E-DFBAC9E6164C}"/>
    <dgm:cxn modelId="{59AA74EE-F4A6-4925-B579-98C64E63572F}" type="presOf" srcId="{6D312A3F-7E14-4E1F-BD6C-7EBED3B7D7ED}" destId="{8001B4ED-70DF-42CB-BB88-564756754FBF}" srcOrd="0" destOrd="0" presId="urn:microsoft.com/office/officeart/2008/layout/LinedList"/>
    <dgm:cxn modelId="{134E8CF0-F437-4B27-A7C5-50053D23781E}" type="presOf" srcId="{0D225533-6D5C-43B3-B079-72D41C348617}" destId="{769FA391-6083-4026-AF9D-AF33CC06AEB3}" srcOrd="0" destOrd="0" presId="urn:microsoft.com/office/officeart/2008/layout/LinedList"/>
    <dgm:cxn modelId="{DE882BF8-6BF8-4C22-A53C-557E89741A4F}" srcId="{0D225533-6D5C-43B3-B079-72D41C348617}" destId="{2D196E4F-25BE-4E77-B4F7-1A04617058E4}" srcOrd="1" destOrd="0" parTransId="{E3F8673E-9FC5-4FE3-BFB7-1146D65D5A3C}" sibTransId="{4352DD2E-F9FD-40D4-9604-21532C3E3766}"/>
    <dgm:cxn modelId="{040F481C-F9B4-448B-8306-B0938BBA3550}" type="presParOf" srcId="{769FA391-6083-4026-AF9D-AF33CC06AEB3}" destId="{2E817BF9-4069-4D6C-AC83-6A09EDD9CBE5}" srcOrd="0" destOrd="0" presId="urn:microsoft.com/office/officeart/2008/layout/LinedList"/>
    <dgm:cxn modelId="{3A908D8F-71AD-42D8-A516-0D96C70453F4}" type="presParOf" srcId="{769FA391-6083-4026-AF9D-AF33CC06AEB3}" destId="{B1ED0B28-21B0-4EF6-8967-A5AB71F35A80}" srcOrd="1" destOrd="0" presId="urn:microsoft.com/office/officeart/2008/layout/LinedList"/>
    <dgm:cxn modelId="{561CE0FB-1BA5-4F2D-96FA-107D4A3C5137}" type="presParOf" srcId="{B1ED0B28-21B0-4EF6-8967-A5AB71F35A80}" destId="{8001B4ED-70DF-42CB-BB88-564756754FBF}" srcOrd="0" destOrd="0" presId="urn:microsoft.com/office/officeart/2008/layout/LinedList"/>
    <dgm:cxn modelId="{0AB1C04C-90F4-4847-816D-DC221913C10C}" type="presParOf" srcId="{B1ED0B28-21B0-4EF6-8967-A5AB71F35A80}" destId="{8C4CA7E3-6E46-4EF9-8EB3-47CD1DC491AB}" srcOrd="1" destOrd="0" presId="urn:microsoft.com/office/officeart/2008/layout/LinedList"/>
    <dgm:cxn modelId="{C1A355E1-0926-4063-BFAB-1DA36D821764}" type="presParOf" srcId="{769FA391-6083-4026-AF9D-AF33CC06AEB3}" destId="{5FAE02BF-AA05-404F-8EE3-19EF8013CD02}" srcOrd="2" destOrd="0" presId="urn:microsoft.com/office/officeart/2008/layout/LinedList"/>
    <dgm:cxn modelId="{E62D8E46-4B14-474B-8804-62522262B66C}" type="presParOf" srcId="{769FA391-6083-4026-AF9D-AF33CC06AEB3}" destId="{E0D70D43-980E-47A0-A998-667727A03D2D}" srcOrd="3" destOrd="0" presId="urn:microsoft.com/office/officeart/2008/layout/LinedList"/>
    <dgm:cxn modelId="{06A38B3E-2F6D-43DD-B0CE-6CAAB2F380A8}" type="presParOf" srcId="{E0D70D43-980E-47A0-A998-667727A03D2D}" destId="{424A367A-A0FB-4590-92DC-51B99F80313D}" srcOrd="0" destOrd="0" presId="urn:microsoft.com/office/officeart/2008/layout/LinedList"/>
    <dgm:cxn modelId="{592F8472-FA62-4F7F-AA8A-8A4B1D682144}" type="presParOf" srcId="{E0D70D43-980E-47A0-A998-667727A03D2D}" destId="{1BED3A25-C1FB-477E-9A30-480AF0C36DC1}" srcOrd="1" destOrd="0" presId="urn:microsoft.com/office/officeart/2008/layout/LinedList"/>
    <dgm:cxn modelId="{55E106F5-5B87-4AA1-B02E-E3232DEC363A}" type="presParOf" srcId="{769FA391-6083-4026-AF9D-AF33CC06AEB3}" destId="{ECA2837F-6027-4CEE-86C6-474E6018F25B}" srcOrd="4" destOrd="0" presId="urn:microsoft.com/office/officeart/2008/layout/LinedList"/>
    <dgm:cxn modelId="{9B765E99-192B-4EAA-84CB-0361C05EA289}" type="presParOf" srcId="{769FA391-6083-4026-AF9D-AF33CC06AEB3}" destId="{7D64C1DC-FFDE-491B-B3CA-1B5CAA923B46}" srcOrd="5" destOrd="0" presId="urn:microsoft.com/office/officeart/2008/layout/LinedList"/>
    <dgm:cxn modelId="{E8186F44-08FD-4122-B671-E59156C6C16F}" type="presParOf" srcId="{7D64C1DC-FFDE-491B-B3CA-1B5CAA923B46}" destId="{126EDA74-83EF-451E-B406-A99F750FE77F}" srcOrd="0" destOrd="0" presId="urn:microsoft.com/office/officeart/2008/layout/LinedList"/>
    <dgm:cxn modelId="{1121BE4A-B955-4DFF-8914-2334BAC3E780}" type="presParOf" srcId="{7D64C1DC-FFDE-491B-B3CA-1B5CAA923B46}" destId="{D00F2C5E-F3E5-4A76-A128-7CFE8ED2579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79ACEB-CD31-4ADD-9D03-828AE447CAC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7F4CC24-B920-43AC-912C-21EB64F1DFA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2 or more SQL Server Instances plus a “Witness” for an odd-numbered quorum</a:t>
          </a:r>
          <a:endParaRPr lang="en-US"/>
        </a:p>
      </dgm:t>
    </dgm:pt>
    <dgm:pt modelId="{E1990579-D04D-42FB-A26E-99D32639168F}" type="parTrans" cxnId="{0CA7F63F-D084-4C7F-996D-FACB37319AFE}">
      <dgm:prSet/>
      <dgm:spPr/>
      <dgm:t>
        <a:bodyPr/>
        <a:lstStyle/>
        <a:p>
          <a:endParaRPr lang="en-US"/>
        </a:p>
      </dgm:t>
    </dgm:pt>
    <dgm:pt modelId="{30D01BF5-C5BC-416E-8A9A-AAAB75642E9F}" type="sibTrans" cxnId="{0CA7F63F-D084-4C7F-996D-FACB37319AFE}">
      <dgm:prSet/>
      <dgm:spPr/>
      <dgm:t>
        <a:bodyPr/>
        <a:lstStyle/>
        <a:p>
          <a:endParaRPr lang="en-US"/>
        </a:p>
      </dgm:t>
    </dgm:pt>
    <dgm:pt modelId="{925D562E-327E-44A6-A63C-DD7A98FD258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Each Instance hosts a full replica of all data on each linked database</a:t>
          </a:r>
          <a:endParaRPr lang="en-US"/>
        </a:p>
      </dgm:t>
    </dgm:pt>
    <dgm:pt modelId="{7AABF33E-C065-49D1-9A31-5548DC3334C0}" type="parTrans" cxnId="{262F5E95-4514-496A-8A71-B99861ED715A}">
      <dgm:prSet/>
      <dgm:spPr/>
      <dgm:t>
        <a:bodyPr/>
        <a:lstStyle/>
        <a:p>
          <a:endParaRPr lang="en-US"/>
        </a:p>
      </dgm:t>
    </dgm:pt>
    <dgm:pt modelId="{54ECAF74-445E-4779-8BA6-689E2B9A9027}" type="sibTrans" cxnId="{262F5E95-4514-496A-8A71-B99861ED715A}">
      <dgm:prSet/>
      <dgm:spPr/>
      <dgm:t>
        <a:bodyPr/>
        <a:lstStyle/>
        <a:p>
          <a:endParaRPr lang="en-US"/>
        </a:p>
      </dgm:t>
    </dgm:pt>
    <dgm:pt modelId="{C39815F7-CF2D-416E-B72B-81E1B001A17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Data changes are constantly copied from the primary database to the secondary databases</a:t>
          </a:r>
          <a:endParaRPr lang="en-US"/>
        </a:p>
      </dgm:t>
    </dgm:pt>
    <dgm:pt modelId="{03DB6975-12F9-4724-A61D-561627FA8667}" type="parTrans" cxnId="{F9C98E5C-7C57-450C-B9B9-B4D42532AF17}">
      <dgm:prSet/>
      <dgm:spPr/>
      <dgm:t>
        <a:bodyPr/>
        <a:lstStyle/>
        <a:p>
          <a:endParaRPr lang="en-US"/>
        </a:p>
      </dgm:t>
    </dgm:pt>
    <dgm:pt modelId="{37F20A10-C228-4226-8F98-04DC3642EB79}" type="sibTrans" cxnId="{F9C98E5C-7C57-450C-B9B9-B4D42532AF17}">
      <dgm:prSet/>
      <dgm:spPr/>
      <dgm:t>
        <a:bodyPr/>
        <a:lstStyle/>
        <a:p>
          <a:endParaRPr lang="en-US"/>
        </a:p>
      </dgm:t>
    </dgm:pt>
    <dgm:pt modelId="{1A3F5703-75E1-455F-8E39-226CC286C20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Synchronous (no data loss, slower) </a:t>
          </a:r>
          <a:endParaRPr lang="en-US" dirty="0"/>
        </a:p>
      </dgm:t>
    </dgm:pt>
    <dgm:pt modelId="{84545156-2105-41F2-854A-CF5FA7A75AC9}" type="parTrans" cxnId="{939A8C88-A38D-4FD9-87DD-5ED14BB7A70B}">
      <dgm:prSet/>
      <dgm:spPr/>
      <dgm:t>
        <a:bodyPr/>
        <a:lstStyle/>
        <a:p>
          <a:endParaRPr lang="en-US"/>
        </a:p>
      </dgm:t>
    </dgm:pt>
    <dgm:pt modelId="{780A51A9-36C6-4EEB-816C-A7390E00F82B}" type="sibTrans" cxnId="{939A8C88-A38D-4FD9-87DD-5ED14BB7A70B}">
      <dgm:prSet/>
      <dgm:spPr/>
      <dgm:t>
        <a:bodyPr/>
        <a:lstStyle/>
        <a:p>
          <a:endParaRPr lang="en-US"/>
        </a:p>
      </dgm:t>
    </dgm:pt>
    <dgm:pt modelId="{75450B76-FB79-4A2D-9FF7-75C2D39E71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OR</a:t>
          </a:r>
        </a:p>
      </dgm:t>
    </dgm:pt>
    <dgm:pt modelId="{8EB3432B-49E5-49FF-8350-7131646C0127}" type="parTrans" cxnId="{3412089D-DAD3-481D-96E3-9E074E2AEF0A}">
      <dgm:prSet/>
      <dgm:spPr/>
      <dgm:t>
        <a:bodyPr/>
        <a:lstStyle/>
        <a:p>
          <a:endParaRPr lang="en-US"/>
        </a:p>
      </dgm:t>
    </dgm:pt>
    <dgm:pt modelId="{648431DD-0CE0-4EC4-A6BB-229060E620E0}" type="sibTrans" cxnId="{3412089D-DAD3-481D-96E3-9E074E2AEF0A}">
      <dgm:prSet/>
      <dgm:spPr/>
      <dgm:t>
        <a:bodyPr/>
        <a:lstStyle/>
        <a:p>
          <a:endParaRPr lang="en-US"/>
        </a:p>
      </dgm:t>
    </dgm:pt>
    <dgm:pt modelId="{2B19BCAF-DB59-4A39-9238-7748A4D1FC5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/>
            <a:t>Applications connect to a listener service, meaning the application does not know which box is the primary node (and doesn’t care!)</a:t>
          </a:r>
          <a:endParaRPr lang="en-US"/>
        </a:p>
      </dgm:t>
    </dgm:pt>
    <dgm:pt modelId="{19E0608A-2669-41F8-98B4-FA64D517EAA0}" type="parTrans" cxnId="{24EF17DB-68A7-437C-9038-683E1E0A9F27}">
      <dgm:prSet/>
      <dgm:spPr/>
      <dgm:t>
        <a:bodyPr/>
        <a:lstStyle/>
        <a:p>
          <a:endParaRPr lang="en-US"/>
        </a:p>
      </dgm:t>
    </dgm:pt>
    <dgm:pt modelId="{6C714261-151E-458A-A1FD-B302FC9E6463}" type="sibTrans" cxnId="{24EF17DB-68A7-437C-9038-683E1E0A9F27}">
      <dgm:prSet/>
      <dgm:spPr/>
      <dgm:t>
        <a:bodyPr/>
        <a:lstStyle/>
        <a:p>
          <a:endParaRPr lang="en-US"/>
        </a:p>
      </dgm:t>
    </dgm:pt>
    <dgm:pt modelId="{94BC416F-4316-4431-9C8E-53EFFB6F85E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Asynchronous (faster, minor risk of data loss during a disaster)</a:t>
          </a:r>
          <a:endParaRPr lang="en-US" dirty="0"/>
        </a:p>
      </dgm:t>
    </dgm:pt>
    <dgm:pt modelId="{5CA1A551-3355-402B-85EE-A78F6DB2B4CE}" type="parTrans" cxnId="{B3EFA8A5-5116-4353-A77C-91460B7FD25E}">
      <dgm:prSet/>
      <dgm:spPr/>
      <dgm:t>
        <a:bodyPr/>
        <a:lstStyle/>
        <a:p>
          <a:endParaRPr lang="en-GB"/>
        </a:p>
      </dgm:t>
    </dgm:pt>
    <dgm:pt modelId="{2D8F5C4E-1233-4425-9D21-3CC14DD1C1B5}" type="sibTrans" cxnId="{B3EFA8A5-5116-4353-A77C-91460B7FD25E}">
      <dgm:prSet/>
      <dgm:spPr/>
      <dgm:t>
        <a:bodyPr/>
        <a:lstStyle/>
        <a:p>
          <a:endParaRPr lang="en-GB"/>
        </a:p>
      </dgm:t>
    </dgm:pt>
    <dgm:pt modelId="{F17871E7-1228-461A-BBE5-D83F876325EB}" type="pres">
      <dgm:prSet presAssocID="{D479ACEB-CD31-4ADD-9D03-828AE447CAC5}" presName="root" presStyleCnt="0">
        <dgm:presLayoutVars>
          <dgm:dir/>
          <dgm:resizeHandles val="exact"/>
        </dgm:presLayoutVars>
      </dgm:prSet>
      <dgm:spPr/>
    </dgm:pt>
    <dgm:pt modelId="{50035477-9EDE-46A1-92A7-2B78C97E971B}" type="pres">
      <dgm:prSet presAssocID="{27F4CC24-B920-43AC-912C-21EB64F1DFAB}" presName="compNode" presStyleCnt="0"/>
      <dgm:spPr/>
    </dgm:pt>
    <dgm:pt modelId="{6C81E8CB-434C-4A3E-AEFF-5D0831771B6B}" type="pres">
      <dgm:prSet presAssocID="{27F4CC24-B920-43AC-912C-21EB64F1DFA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C26C65A-B10E-470E-9676-C7410A990639}" type="pres">
      <dgm:prSet presAssocID="{27F4CC24-B920-43AC-912C-21EB64F1DFAB}" presName="iconSpace" presStyleCnt="0"/>
      <dgm:spPr/>
    </dgm:pt>
    <dgm:pt modelId="{FFD39AFA-C544-4B83-9BE8-1438FAFE1FC0}" type="pres">
      <dgm:prSet presAssocID="{27F4CC24-B920-43AC-912C-21EB64F1DFAB}" presName="parTx" presStyleLbl="revTx" presStyleIdx="0" presStyleCnt="8">
        <dgm:presLayoutVars>
          <dgm:chMax val="0"/>
          <dgm:chPref val="0"/>
        </dgm:presLayoutVars>
      </dgm:prSet>
      <dgm:spPr/>
    </dgm:pt>
    <dgm:pt modelId="{7257246B-A7B8-460C-B509-F07EE1A1EF85}" type="pres">
      <dgm:prSet presAssocID="{27F4CC24-B920-43AC-912C-21EB64F1DFAB}" presName="txSpace" presStyleCnt="0"/>
      <dgm:spPr/>
    </dgm:pt>
    <dgm:pt modelId="{404FD535-196F-4668-BDC1-2FC850FC9494}" type="pres">
      <dgm:prSet presAssocID="{27F4CC24-B920-43AC-912C-21EB64F1DFAB}" presName="desTx" presStyleLbl="revTx" presStyleIdx="1" presStyleCnt="8">
        <dgm:presLayoutVars/>
      </dgm:prSet>
      <dgm:spPr/>
    </dgm:pt>
    <dgm:pt modelId="{75E84779-8B05-4095-AC4E-A50E2D56EE54}" type="pres">
      <dgm:prSet presAssocID="{30D01BF5-C5BC-416E-8A9A-AAAB75642E9F}" presName="sibTrans" presStyleCnt="0"/>
      <dgm:spPr/>
    </dgm:pt>
    <dgm:pt modelId="{DD9E3B64-4C88-4870-B1A0-A492D07C77B5}" type="pres">
      <dgm:prSet presAssocID="{925D562E-327E-44A6-A63C-DD7A98FD2581}" presName="compNode" presStyleCnt="0"/>
      <dgm:spPr/>
    </dgm:pt>
    <dgm:pt modelId="{A8573745-A874-4BDB-A999-12D141ABD7D0}" type="pres">
      <dgm:prSet presAssocID="{925D562E-327E-44A6-A63C-DD7A98FD258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1BB17FF-E503-4399-9711-9D14B17D3932}" type="pres">
      <dgm:prSet presAssocID="{925D562E-327E-44A6-A63C-DD7A98FD2581}" presName="iconSpace" presStyleCnt="0"/>
      <dgm:spPr/>
    </dgm:pt>
    <dgm:pt modelId="{DBB25ACF-2031-4C9E-AF47-7578A6D60EC2}" type="pres">
      <dgm:prSet presAssocID="{925D562E-327E-44A6-A63C-DD7A98FD2581}" presName="parTx" presStyleLbl="revTx" presStyleIdx="2" presStyleCnt="8">
        <dgm:presLayoutVars>
          <dgm:chMax val="0"/>
          <dgm:chPref val="0"/>
        </dgm:presLayoutVars>
      </dgm:prSet>
      <dgm:spPr/>
    </dgm:pt>
    <dgm:pt modelId="{B975BBC5-A13D-421E-BFFA-C31B9FE6EEB5}" type="pres">
      <dgm:prSet presAssocID="{925D562E-327E-44A6-A63C-DD7A98FD2581}" presName="txSpace" presStyleCnt="0"/>
      <dgm:spPr/>
    </dgm:pt>
    <dgm:pt modelId="{5EB155F5-4DE7-4576-9F31-4FF72852F90B}" type="pres">
      <dgm:prSet presAssocID="{925D562E-327E-44A6-A63C-DD7A98FD2581}" presName="desTx" presStyleLbl="revTx" presStyleIdx="3" presStyleCnt="8">
        <dgm:presLayoutVars/>
      </dgm:prSet>
      <dgm:spPr/>
    </dgm:pt>
    <dgm:pt modelId="{044F6CB7-02A1-456A-9FD0-4D003BE01D99}" type="pres">
      <dgm:prSet presAssocID="{54ECAF74-445E-4779-8BA6-689E2B9A9027}" presName="sibTrans" presStyleCnt="0"/>
      <dgm:spPr/>
    </dgm:pt>
    <dgm:pt modelId="{7AC017FB-4B8B-4F9F-B165-7816726FF28A}" type="pres">
      <dgm:prSet presAssocID="{C39815F7-CF2D-416E-B72B-81E1B001A17A}" presName="compNode" presStyleCnt="0"/>
      <dgm:spPr/>
    </dgm:pt>
    <dgm:pt modelId="{C811696A-1ADA-451E-B600-B4B35C57803F}" type="pres">
      <dgm:prSet presAssocID="{C39815F7-CF2D-416E-B72B-81E1B001A17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363CFEB-A891-45D6-8577-9CC81BCBA32E}" type="pres">
      <dgm:prSet presAssocID="{C39815F7-CF2D-416E-B72B-81E1B001A17A}" presName="iconSpace" presStyleCnt="0"/>
      <dgm:spPr/>
    </dgm:pt>
    <dgm:pt modelId="{F8934EDF-8F6C-4FB9-A491-D8FAC6DB26A6}" type="pres">
      <dgm:prSet presAssocID="{C39815F7-CF2D-416E-B72B-81E1B001A17A}" presName="parTx" presStyleLbl="revTx" presStyleIdx="4" presStyleCnt="8">
        <dgm:presLayoutVars>
          <dgm:chMax val="0"/>
          <dgm:chPref val="0"/>
        </dgm:presLayoutVars>
      </dgm:prSet>
      <dgm:spPr/>
    </dgm:pt>
    <dgm:pt modelId="{E0132F2A-FE4F-45C6-A920-841D21E46070}" type="pres">
      <dgm:prSet presAssocID="{C39815F7-CF2D-416E-B72B-81E1B001A17A}" presName="txSpace" presStyleCnt="0"/>
      <dgm:spPr/>
    </dgm:pt>
    <dgm:pt modelId="{75BDAA78-E92D-4877-8C95-6D80E2B082E7}" type="pres">
      <dgm:prSet presAssocID="{C39815F7-CF2D-416E-B72B-81E1B001A17A}" presName="desTx" presStyleLbl="revTx" presStyleIdx="5" presStyleCnt="8">
        <dgm:presLayoutVars/>
      </dgm:prSet>
      <dgm:spPr/>
    </dgm:pt>
    <dgm:pt modelId="{4FB3D801-3795-4FC6-8B58-2C0C4C5E86F3}" type="pres">
      <dgm:prSet presAssocID="{37F20A10-C228-4226-8F98-04DC3642EB79}" presName="sibTrans" presStyleCnt="0"/>
      <dgm:spPr/>
    </dgm:pt>
    <dgm:pt modelId="{FA4E6524-5D21-4E2A-A1F4-8A3D13EA3FC0}" type="pres">
      <dgm:prSet presAssocID="{2B19BCAF-DB59-4A39-9238-7748A4D1FC5A}" presName="compNode" presStyleCnt="0"/>
      <dgm:spPr/>
    </dgm:pt>
    <dgm:pt modelId="{28234A3A-B01D-437F-9574-87840947B885}" type="pres">
      <dgm:prSet presAssocID="{2B19BCAF-DB59-4A39-9238-7748A4D1FC5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C3BD455-DFD4-4286-808B-8E584A70C599}" type="pres">
      <dgm:prSet presAssocID="{2B19BCAF-DB59-4A39-9238-7748A4D1FC5A}" presName="iconSpace" presStyleCnt="0"/>
      <dgm:spPr/>
    </dgm:pt>
    <dgm:pt modelId="{4407A2E5-F08F-4475-ADEF-B5E3BA094967}" type="pres">
      <dgm:prSet presAssocID="{2B19BCAF-DB59-4A39-9238-7748A4D1FC5A}" presName="parTx" presStyleLbl="revTx" presStyleIdx="6" presStyleCnt="8">
        <dgm:presLayoutVars>
          <dgm:chMax val="0"/>
          <dgm:chPref val="0"/>
        </dgm:presLayoutVars>
      </dgm:prSet>
      <dgm:spPr/>
    </dgm:pt>
    <dgm:pt modelId="{47759257-8AED-4630-8D82-CBCD76169DD0}" type="pres">
      <dgm:prSet presAssocID="{2B19BCAF-DB59-4A39-9238-7748A4D1FC5A}" presName="txSpace" presStyleCnt="0"/>
      <dgm:spPr/>
    </dgm:pt>
    <dgm:pt modelId="{5722540F-8ACA-4424-8D4E-69358B63A088}" type="pres">
      <dgm:prSet presAssocID="{2B19BCAF-DB59-4A39-9238-7748A4D1FC5A}" presName="desTx" presStyleLbl="revTx" presStyleIdx="7" presStyleCnt="8">
        <dgm:presLayoutVars/>
      </dgm:prSet>
      <dgm:spPr/>
    </dgm:pt>
  </dgm:ptLst>
  <dgm:cxnLst>
    <dgm:cxn modelId="{3BD3D701-2636-47FE-8F02-192ECC81B409}" type="presOf" srcId="{C39815F7-CF2D-416E-B72B-81E1B001A17A}" destId="{F8934EDF-8F6C-4FB9-A491-D8FAC6DB26A6}" srcOrd="0" destOrd="0" presId="urn:microsoft.com/office/officeart/2018/2/layout/IconLabelDescriptionList"/>
    <dgm:cxn modelId="{0137E429-EB08-490C-9102-568C142B9B77}" type="presOf" srcId="{27F4CC24-B920-43AC-912C-21EB64F1DFAB}" destId="{FFD39AFA-C544-4B83-9BE8-1438FAFE1FC0}" srcOrd="0" destOrd="0" presId="urn:microsoft.com/office/officeart/2018/2/layout/IconLabelDescriptionList"/>
    <dgm:cxn modelId="{946FE533-7310-4486-91DF-15CFA01AEEDB}" type="presOf" srcId="{1A3F5703-75E1-455F-8E39-226CC286C209}" destId="{75BDAA78-E92D-4877-8C95-6D80E2B082E7}" srcOrd="0" destOrd="0" presId="urn:microsoft.com/office/officeart/2018/2/layout/IconLabelDescriptionList"/>
    <dgm:cxn modelId="{DC40683F-0EB8-4104-BFB8-61599D8234BC}" type="presOf" srcId="{2B19BCAF-DB59-4A39-9238-7748A4D1FC5A}" destId="{4407A2E5-F08F-4475-ADEF-B5E3BA094967}" srcOrd="0" destOrd="0" presId="urn:microsoft.com/office/officeart/2018/2/layout/IconLabelDescriptionList"/>
    <dgm:cxn modelId="{0CA7F63F-D084-4C7F-996D-FACB37319AFE}" srcId="{D479ACEB-CD31-4ADD-9D03-828AE447CAC5}" destId="{27F4CC24-B920-43AC-912C-21EB64F1DFAB}" srcOrd="0" destOrd="0" parTransId="{E1990579-D04D-42FB-A26E-99D32639168F}" sibTransId="{30D01BF5-C5BC-416E-8A9A-AAAB75642E9F}"/>
    <dgm:cxn modelId="{F9C98E5C-7C57-450C-B9B9-B4D42532AF17}" srcId="{D479ACEB-CD31-4ADD-9D03-828AE447CAC5}" destId="{C39815F7-CF2D-416E-B72B-81E1B001A17A}" srcOrd="2" destOrd="0" parTransId="{03DB6975-12F9-4724-A61D-561627FA8667}" sibTransId="{37F20A10-C228-4226-8F98-04DC3642EB79}"/>
    <dgm:cxn modelId="{939A8C88-A38D-4FD9-87DD-5ED14BB7A70B}" srcId="{C39815F7-CF2D-416E-B72B-81E1B001A17A}" destId="{1A3F5703-75E1-455F-8E39-226CC286C209}" srcOrd="0" destOrd="0" parTransId="{84545156-2105-41F2-854A-CF5FA7A75AC9}" sibTransId="{780A51A9-36C6-4EEB-816C-A7390E00F82B}"/>
    <dgm:cxn modelId="{7FD02D94-910F-4402-AA2A-5F622C3D29A9}" type="presOf" srcId="{94BC416F-4316-4431-9C8E-53EFFB6F85E5}" destId="{75BDAA78-E92D-4877-8C95-6D80E2B082E7}" srcOrd="0" destOrd="2" presId="urn:microsoft.com/office/officeart/2018/2/layout/IconLabelDescriptionList"/>
    <dgm:cxn modelId="{262F5E95-4514-496A-8A71-B99861ED715A}" srcId="{D479ACEB-CD31-4ADD-9D03-828AE447CAC5}" destId="{925D562E-327E-44A6-A63C-DD7A98FD2581}" srcOrd="1" destOrd="0" parTransId="{7AABF33E-C065-49D1-9A31-5548DC3334C0}" sibTransId="{54ECAF74-445E-4779-8BA6-689E2B9A9027}"/>
    <dgm:cxn modelId="{3412089D-DAD3-481D-96E3-9E074E2AEF0A}" srcId="{C39815F7-CF2D-416E-B72B-81E1B001A17A}" destId="{75450B76-FB79-4A2D-9FF7-75C2D39E7122}" srcOrd="1" destOrd="0" parTransId="{8EB3432B-49E5-49FF-8350-7131646C0127}" sibTransId="{648431DD-0CE0-4EC4-A6BB-229060E620E0}"/>
    <dgm:cxn modelId="{B3EFA8A5-5116-4353-A77C-91460B7FD25E}" srcId="{C39815F7-CF2D-416E-B72B-81E1B001A17A}" destId="{94BC416F-4316-4431-9C8E-53EFFB6F85E5}" srcOrd="2" destOrd="0" parTransId="{5CA1A551-3355-402B-85EE-A78F6DB2B4CE}" sibTransId="{2D8F5C4E-1233-4425-9D21-3CC14DD1C1B5}"/>
    <dgm:cxn modelId="{A4D295B1-9E00-4089-87C5-FA7D0CA37542}" type="presOf" srcId="{75450B76-FB79-4A2D-9FF7-75C2D39E7122}" destId="{75BDAA78-E92D-4877-8C95-6D80E2B082E7}" srcOrd="0" destOrd="1" presId="urn:microsoft.com/office/officeart/2018/2/layout/IconLabelDescriptionList"/>
    <dgm:cxn modelId="{24EF17DB-68A7-437C-9038-683E1E0A9F27}" srcId="{D479ACEB-CD31-4ADD-9D03-828AE447CAC5}" destId="{2B19BCAF-DB59-4A39-9238-7748A4D1FC5A}" srcOrd="3" destOrd="0" parTransId="{19E0608A-2669-41F8-98B4-FA64D517EAA0}" sibTransId="{6C714261-151E-458A-A1FD-B302FC9E6463}"/>
    <dgm:cxn modelId="{33E86BE3-7B66-45A6-81BD-9E34CD8D0AA6}" type="presOf" srcId="{D479ACEB-CD31-4ADD-9D03-828AE447CAC5}" destId="{F17871E7-1228-461A-BBE5-D83F876325EB}" srcOrd="0" destOrd="0" presId="urn:microsoft.com/office/officeart/2018/2/layout/IconLabelDescriptionList"/>
    <dgm:cxn modelId="{4D6F3FF1-65B7-42CA-8971-A482A13C481C}" type="presOf" srcId="{925D562E-327E-44A6-A63C-DD7A98FD2581}" destId="{DBB25ACF-2031-4C9E-AF47-7578A6D60EC2}" srcOrd="0" destOrd="0" presId="urn:microsoft.com/office/officeart/2018/2/layout/IconLabelDescriptionList"/>
    <dgm:cxn modelId="{12911B19-A1BB-4C66-A264-1E8B77642CBB}" type="presParOf" srcId="{F17871E7-1228-461A-BBE5-D83F876325EB}" destId="{50035477-9EDE-46A1-92A7-2B78C97E971B}" srcOrd="0" destOrd="0" presId="urn:microsoft.com/office/officeart/2018/2/layout/IconLabelDescriptionList"/>
    <dgm:cxn modelId="{34A3E696-BEE9-42E3-B837-ED8516C9391B}" type="presParOf" srcId="{50035477-9EDE-46A1-92A7-2B78C97E971B}" destId="{6C81E8CB-434C-4A3E-AEFF-5D0831771B6B}" srcOrd="0" destOrd="0" presId="urn:microsoft.com/office/officeart/2018/2/layout/IconLabelDescriptionList"/>
    <dgm:cxn modelId="{C6AB9355-4165-470E-B7FA-35104CF5185E}" type="presParOf" srcId="{50035477-9EDE-46A1-92A7-2B78C97E971B}" destId="{CC26C65A-B10E-470E-9676-C7410A990639}" srcOrd="1" destOrd="0" presId="urn:microsoft.com/office/officeart/2018/2/layout/IconLabelDescriptionList"/>
    <dgm:cxn modelId="{0B836F77-E7B1-40E6-B175-59C529CB0213}" type="presParOf" srcId="{50035477-9EDE-46A1-92A7-2B78C97E971B}" destId="{FFD39AFA-C544-4B83-9BE8-1438FAFE1FC0}" srcOrd="2" destOrd="0" presId="urn:microsoft.com/office/officeart/2018/2/layout/IconLabelDescriptionList"/>
    <dgm:cxn modelId="{CAC08EAC-6D95-4A41-91E3-4A1E41B754E5}" type="presParOf" srcId="{50035477-9EDE-46A1-92A7-2B78C97E971B}" destId="{7257246B-A7B8-460C-B509-F07EE1A1EF85}" srcOrd="3" destOrd="0" presId="urn:microsoft.com/office/officeart/2018/2/layout/IconLabelDescriptionList"/>
    <dgm:cxn modelId="{7B2277ED-EAC6-4B0B-A60F-79C110903B31}" type="presParOf" srcId="{50035477-9EDE-46A1-92A7-2B78C97E971B}" destId="{404FD535-196F-4668-BDC1-2FC850FC9494}" srcOrd="4" destOrd="0" presId="urn:microsoft.com/office/officeart/2018/2/layout/IconLabelDescriptionList"/>
    <dgm:cxn modelId="{C86E62C8-444F-465C-B59B-935289EDD272}" type="presParOf" srcId="{F17871E7-1228-461A-BBE5-D83F876325EB}" destId="{75E84779-8B05-4095-AC4E-A50E2D56EE54}" srcOrd="1" destOrd="0" presId="urn:microsoft.com/office/officeart/2018/2/layout/IconLabelDescriptionList"/>
    <dgm:cxn modelId="{50A276A7-2A52-4076-B7B1-A48B72C249C2}" type="presParOf" srcId="{F17871E7-1228-461A-BBE5-D83F876325EB}" destId="{DD9E3B64-4C88-4870-B1A0-A492D07C77B5}" srcOrd="2" destOrd="0" presId="urn:microsoft.com/office/officeart/2018/2/layout/IconLabelDescriptionList"/>
    <dgm:cxn modelId="{3EB9005B-4005-49C1-9C5D-F754190B2E69}" type="presParOf" srcId="{DD9E3B64-4C88-4870-B1A0-A492D07C77B5}" destId="{A8573745-A874-4BDB-A999-12D141ABD7D0}" srcOrd="0" destOrd="0" presId="urn:microsoft.com/office/officeart/2018/2/layout/IconLabelDescriptionList"/>
    <dgm:cxn modelId="{D6EED0AD-8B2F-4C85-A0B8-CC0292ADBCC2}" type="presParOf" srcId="{DD9E3B64-4C88-4870-B1A0-A492D07C77B5}" destId="{61BB17FF-E503-4399-9711-9D14B17D3932}" srcOrd="1" destOrd="0" presId="urn:microsoft.com/office/officeart/2018/2/layout/IconLabelDescriptionList"/>
    <dgm:cxn modelId="{BE33241E-2DA9-4634-AE8D-90158302A8E3}" type="presParOf" srcId="{DD9E3B64-4C88-4870-B1A0-A492D07C77B5}" destId="{DBB25ACF-2031-4C9E-AF47-7578A6D60EC2}" srcOrd="2" destOrd="0" presId="urn:microsoft.com/office/officeart/2018/2/layout/IconLabelDescriptionList"/>
    <dgm:cxn modelId="{1B9F8051-1BDB-4F46-AE35-900B993006B0}" type="presParOf" srcId="{DD9E3B64-4C88-4870-B1A0-A492D07C77B5}" destId="{B975BBC5-A13D-421E-BFFA-C31B9FE6EEB5}" srcOrd="3" destOrd="0" presId="urn:microsoft.com/office/officeart/2018/2/layout/IconLabelDescriptionList"/>
    <dgm:cxn modelId="{C23D2526-1194-4FDD-A27E-69EAB4ED14AD}" type="presParOf" srcId="{DD9E3B64-4C88-4870-B1A0-A492D07C77B5}" destId="{5EB155F5-4DE7-4576-9F31-4FF72852F90B}" srcOrd="4" destOrd="0" presId="urn:microsoft.com/office/officeart/2018/2/layout/IconLabelDescriptionList"/>
    <dgm:cxn modelId="{9A422932-4FD7-49D1-B093-9F72FA1C3085}" type="presParOf" srcId="{F17871E7-1228-461A-BBE5-D83F876325EB}" destId="{044F6CB7-02A1-456A-9FD0-4D003BE01D99}" srcOrd="3" destOrd="0" presId="urn:microsoft.com/office/officeart/2018/2/layout/IconLabelDescriptionList"/>
    <dgm:cxn modelId="{F142D9E3-47AB-4FC3-8AE1-12D3AB51184E}" type="presParOf" srcId="{F17871E7-1228-461A-BBE5-D83F876325EB}" destId="{7AC017FB-4B8B-4F9F-B165-7816726FF28A}" srcOrd="4" destOrd="0" presId="urn:microsoft.com/office/officeart/2018/2/layout/IconLabelDescriptionList"/>
    <dgm:cxn modelId="{E3E78200-94C1-4BFF-B7AC-32220F50AFD2}" type="presParOf" srcId="{7AC017FB-4B8B-4F9F-B165-7816726FF28A}" destId="{C811696A-1ADA-451E-B600-B4B35C57803F}" srcOrd="0" destOrd="0" presId="urn:microsoft.com/office/officeart/2018/2/layout/IconLabelDescriptionList"/>
    <dgm:cxn modelId="{460BB2D9-9D81-46A2-9178-4C499EA5BF9C}" type="presParOf" srcId="{7AC017FB-4B8B-4F9F-B165-7816726FF28A}" destId="{9363CFEB-A891-45D6-8577-9CC81BCBA32E}" srcOrd="1" destOrd="0" presId="urn:microsoft.com/office/officeart/2018/2/layout/IconLabelDescriptionList"/>
    <dgm:cxn modelId="{3BC669F4-91ED-4989-9AEE-A6ACCF73A83C}" type="presParOf" srcId="{7AC017FB-4B8B-4F9F-B165-7816726FF28A}" destId="{F8934EDF-8F6C-4FB9-A491-D8FAC6DB26A6}" srcOrd="2" destOrd="0" presId="urn:microsoft.com/office/officeart/2018/2/layout/IconLabelDescriptionList"/>
    <dgm:cxn modelId="{ADD24A61-1499-40DD-909C-59558750B9F1}" type="presParOf" srcId="{7AC017FB-4B8B-4F9F-B165-7816726FF28A}" destId="{E0132F2A-FE4F-45C6-A920-841D21E46070}" srcOrd="3" destOrd="0" presId="urn:microsoft.com/office/officeart/2018/2/layout/IconLabelDescriptionList"/>
    <dgm:cxn modelId="{A4951C74-A6B1-48F9-A7F4-A141B8BCEEEA}" type="presParOf" srcId="{7AC017FB-4B8B-4F9F-B165-7816726FF28A}" destId="{75BDAA78-E92D-4877-8C95-6D80E2B082E7}" srcOrd="4" destOrd="0" presId="urn:microsoft.com/office/officeart/2018/2/layout/IconLabelDescriptionList"/>
    <dgm:cxn modelId="{54199382-6875-4F6E-8BE4-E08C908F8169}" type="presParOf" srcId="{F17871E7-1228-461A-BBE5-D83F876325EB}" destId="{4FB3D801-3795-4FC6-8B58-2C0C4C5E86F3}" srcOrd="5" destOrd="0" presId="urn:microsoft.com/office/officeart/2018/2/layout/IconLabelDescriptionList"/>
    <dgm:cxn modelId="{A96F4ED3-ECFE-4D22-B700-AE85003A4952}" type="presParOf" srcId="{F17871E7-1228-461A-BBE5-D83F876325EB}" destId="{FA4E6524-5D21-4E2A-A1F4-8A3D13EA3FC0}" srcOrd="6" destOrd="0" presId="urn:microsoft.com/office/officeart/2018/2/layout/IconLabelDescriptionList"/>
    <dgm:cxn modelId="{07E1976E-7CDA-4692-B3DF-252411580433}" type="presParOf" srcId="{FA4E6524-5D21-4E2A-A1F4-8A3D13EA3FC0}" destId="{28234A3A-B01D-437F-9574-87840947B885}" srcOrd="0" destOrd="0" presId="urn:microsoft.com/office/officeart/2018/2/layout/IconLabelDescriptionList"/>
    <dgm:cxn modelId="{1A4868B2-20E7-4206-ABAF-11BD7BD67E69}" type="presParOf" srcId="{FA4E6524-5D21-4E2A-A1F4-8A3D13EA3FC0}" destId="{0C3BD455-DFD4-4286-808B-8E584A70C599}" srcOrd="1" destOrd="0" presId="urn:microsoft.com/office/officeart/2018/2/layout/IconLabelDescriptionList"/>
    <dgm:cxn modelId="{E80EC781-710D-4D41-AF4F-45B98175F621}" type="presParOf" srcId="{FA4E6524-5D21-4E2A-A1F4-8A3D13EA3FC0}" destId="{4407A2E5-F08F-4475-ADEF-B5E3BA094967}" srcOrd="2" destOrd="0" presId="urn:microsoft.com/office/officeart/2018/2/layout/IconLabelDescriptionList"/>
    <dgm:cxn modelId="{6E2CF817-6FE5-445F-AE75-E4C34F3878D8}" type="presParOf" srcId="{FA4E6524-5D21-4E2A-A1F4-8A3D13EA3FC0}" destId="{47759257-8AED-4630-8D82-CBCD76169DD0}" srcOrd="3" destOrd="0" presId="urn:microsoft.com/office/officeart/2018/2/layout/IconLabelDescriptionList"/>
    <dgm:cxn modelId="{EEA3E2D9-9053-41A1-AD3E-93D70706094A}" type="presParOf" srcId="{FA4E6524-5D21-4E2A-A1F4-8A3D13EA3FC0}" destId="{5722540F-8ACA-4424-8D4E-69358B63A08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94BF6B-4727-4612-A8F7-BD7F9DD1BB7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6991B42D-B5FD-4B71-B650-44931F5F75F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dirty="0"/>
            <a:t>System databases</a:t>
          </a:r>
          <a:endParaRPr lang="en-US" dirty="0"/>
        </a:p>
      </dgm:t>
    </dgm:pt>
    <dgm:pt modelId="{E601A748-50AC-40A8-BD0A-4D3EFA18F50F}" type="parTrans" cxnId="{E1CBA72C-5F6A-40AA-BF65-8E7D55E04DA4}">
      <dgm:prSet/>
      <dgm:spPr/>
      <dgm:t>
        <a:bodyPr/>
        <a:lstStyle/>
        <a:p>
          <a:endParaRPr lang="en-US"/>
        </a:p>
      </dgm:t>
    </dgm:pt>
    <dgm:pt modelId="{19B2B30F-E396-404B-BD5E-7638D659FFCE}" type="sibTrans" cxnId="{E1CBA72C-5F6A-40AA-BF65-8E7D55E04DA4}">
      <dgm:prSet/>
      <dgm:spPr/>
      <dgm:t>
        <a:bodyPr/>
        <a:lstStyle/>
        <a:p>
          <a:endParaRPr lang="en-US"/>
        </a:p>
      </dgm:t>
    </dgm:pt>
    <dgm:pt modelId="{2CBB3452-12DB-4CBD-9A0D-E9D75D330F4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Databases controlling your system</a:t>
          </a:r>
          <a:endParaRPr lang="en-US" dirty="0"/>
        </a:p>
      </dgm:t>
    </dgm:pt>
    <dgm:pt modelId="{E61FA56F-7958-4B45-8E17-A42051A30807}" type="parTrans" cxnId="{2A8A219E-6E51-48A9-921F-E4B7F5C16832}">
      <dgm:prSet/>
      <dgm:spPr/>
      <dgm:t>
        <a:bodyPr/>
        <a:lstStyle/>
        <a:p>
          <a:endParaRPr lang="en-US"/>
        </a:p>
      </dgm:t>
    </dgm:pt>
    <dgm:pt modelId="{9054FFA6-2C95-4A53-BA8D-D688232DF0C0}" type="sibTrans" cxnId="{2A8A219E-6E51-48A9-921F-E4B7F5C16832}">
      <dgm:prSet/>
      <dgm:spPr/>
      <dgm:t>
        <a:bodyPr/>
        <a:lstStyle/>
        <a:p>
          <a:endParaRPr lang="en-US"/>
        </a:p>
      </dgm:t>
    </dgm:pt>
    <dgm:pt modelId="{7348BB5D-11B2-4695-AD0D-65DD68DF36B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Master, </a:t>
          </a:r>
          <a:r>
            <a:rPr lang="en-GB" dirty="0" err="1"/>
            <a:t>msdb</a:t>
          </a:r>
          <a:r>
            <a:rPr lang="en-GB" dirty="0"/>
            <a:t>, model</a:t>
          </a:r>
          <a:endParaRPr lang="en-US" dirty="0"/>
        </a:p>
      </dgm:t>
    </dgm:pt>
    <dgm:pt modelId="{3E2418DC-D189-459B-BB55-2BDB616F222A}" type="parTrans" cxnId="{C24D9860-8C89-4EAB-B7A2-D35AF0143098}">
      <dgm:prSet/>
      <dgm:spPr/>
      <dgm:t>
        <a:bodyPr/>
        <a:lstStyle/>
        <a:p>
          <a:endParaRPr lang="en-US"/>
        </a:p>
      </dgm:t>
    </dgm:pt>
    <dgm:pt modelId="{1F648DF4-66D3-4D92-BF3E-4EB5493A6DF2}" type="sibTrans" cxnId="{C24D9860-8C89-4EAB-B7A2-D35AF0143098}">
      <dgm:prSet/>
      <dgm:spPr/>
      <dgm:t>
        <a:bodyPr/>
        <a:lstStyle/>
        <a:p>
          <a:endParaRPr lang="en-US"/>
        </a:p>
      </dgm:t>
    </dgm:pt>
    <dgm:pt modelId="{A0EA043F-C88D-4EDE-A2CE-8B08A677AB3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User Data</a:t>
          </a:r>
        </a:p>
      </dgm:t>
    </dgm:pt>
    <dgm:pt modelId="{A77E51A6-5848-4762-A761-9368F1EF45E6}" type="parTrans" cxnId="{96884782-ED1C-4DE4-A9BE-648744FDCB32}">
      <dgm:prSet/>
      <dgm:spPr/>
      <dgm:t>
        <a:bodyPr/>
        <a:lstStyle/>
        <a:p>
          <a:endParaRPr lang="en-US"/>
        </a:p>
      </dgm:t>
    </dgm:pt>
    <dgm:pt modelId="{B1741492-92B9-4BE4-A527-E941AE8DDE72}" type="sibTrans" cxnId="{96884782-ED1C-4DE4-A9BE-648744FDCB32}">
      <dgm:prSet/>
      <dgm:spPr/>
      <dgm:t>
        <a:bodyPr/>
        <a:lstStyle/>
        <a:p>
          <a:endParaRPr lang="en-US"/>
        </a:p>
      </dgm:t>
    </dgm:pt>
    <dgm:pt modelId="{7EFC3EA6-8B1E-443C-847B-F9062CC889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Where you store actual data</a:t>
          </a:r>
        </a:p>
      </dgm:t>
    </dgm:pt>
    <dgm:pt modelId="{B90D6967-0832-44DF-BA70-0B2F98CBE828}" type="parTrans" cxnId="{8F8FA7EE-B157-49EE-9B13-DA60A1D03B13}">
      <dgm:prSet/>
      <dgm:spPr/>
      <dgm:t>
        <a:bodyPr/>
        <a:lstStyle/>
        <a:p>
          <a:endParaRPr lang="en-GB"/>
        </a:p>
      </dgm:t>
    </dgm:pt>
    <dgm:pt modelId="{85F34B4B-3B02-4902-91E2-BA21E6CDE370}" type="sibTrans" cxnId="{8F8FA7EE-B157-49EE-9B13-DA60A1D03B13}">
      <dgm:prSet/>
      <dgm:spPr/>
      <dgm:t>
        <a:bodyPr/>
        <a:lstStyle/>
        <a:p>
          <a:endParaRPr lang="en-GB"/>
        </a:p>
      </dgm:t>
    </dgm:pt>
    <dgm:pt modelId="{98FD217F-DA9C-4964-8929-D92629BB608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1" dirty="0"/>
            <a:t>Temp DB</a:t>
          </a:r>
          <a:endParaRPr lang="en-US" dirty="0"/>
        </a:p>
      </dgm:t>
    </dgm:pt>
    <dgm:pt modelId="{94234C3B-E5B2-4813-BB5C-CED5D2C02E2B}" type="sibTrans" cxnId="{F531F317-E124-4DD2-BF8C-9B3772DD771C}">
      <dgm:prSet/>
      <dgm:spPr/>
      <dgm:t>
        <a:bodyPr/>
        <a:lstStyle/>
        <a:p>
          <a:endParaRPr lang="en-US"/>
        </a:p>
      </dgm:t>
    </dgm:pt>
    <dgm:pt modelId="{81927F86-49F3-4F20-B212-8BE9C3CC99D1}" type="parTrans" cxnId="{F531F317-E124-4DD2-BF8C-9B3772DD771C}">
      <dgm:prSet/>
      <dgm:spPr/>
      <dgm:t>
        <a:bodyPr/>
        <a:lstStyle/>
        <a:p>
          <a:endParaRPr lang="en-US"/>
        </a:p>
      </dgm:t>
    </dgm:pt>
    <dgm:pt modelId="{38F2F351-A546-4C31-95D5-0E1AB0A11B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special system database for processing data and indexes</a:t>
          </a:r>
        </a:p>
      </dgm:t>
    </dgm:pt>
    <dgm:pt modelId="{79F3BD6B-9998-49D4-A9A7-D5E2228EFCC8}" type="parTrans" cxnId="{017FCF67-E8AD-4AEC-ADFA-8803992405C2}">
      <dgm:prSet/>
      <dgm:spPr/>
      <dgm:t>
        <a:bodyPr/>
        <a:lstStyle/>
        <a:p>
          <a:endParaRPr lang="en-GB"/>
        </a:p>
      </dgm:t>
    </dgm:pt>
    <dgm:pt modelId="{EDE3CAAE-0B6A-4121-8EF1-545CCCE87CCE}" type="sibTrans" cxnId="{017FCF67-E8AD-4AEC-ADFA-8803992405C2}">
      <dgm:prSet/>
      <dgm:spPr/>
      <dgm:t>
        <a:bodyPr/>
        <a:lstStyle/>
        <a:p>
          <a:endParaRPr lang="en-GB"/>
        </a:p>
      </dgm:t>
    </dgm:pt>
    <dgm:pt modelId="{092BEA1E-1A03-4833-9EED-192226FBC982}" type="pres">
      <dgm:prSet presAssocID="{1C94BF6B-4727-4612-A8F7-BD7F9DD1BB7C}" presName="root" presStyleCnt="0">
        <dgm:presLayoutVars>
          <dgm:dir/>
          <dgm:resizeHandles val="exact"/>
        </dgm:presLayoutVars>
      </dgm:prSet>
      <dgm:spPr/>
    </dgm:pt>
    <dgm:pt modelId="{86868F69-2351-4A0C-ABEE-67C790316B70}" type="pres">
      <dgm:prSet presAssocID="{6991B42D-B5FD-4B71-B650-44931F5F75F4}" presName="compNode" presStyleCnt="0"/>
      <dgm:spPr/>
    </dgm:pt>
    <dgm:pt modelId="{EA0A795D-3044-4683-873B-6F141CE1198E}" type="pres">
      <dgm:prSet presAssocID="{6991B42D-B5FD-4B71-B650-44931F5F75F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31F5948-E5EE-4E9E-92E8-83CE5A620957}" type="pres">
      <dgm:prSet presAssocID="{6991B42D-B5FD-4B71-B650-44931F5F75F4}" presName="iconSpace" presStyleCnt="0"/>
      <dgm:spPr/>
    </dgm:pt>
    <dgm:pt modelId="{573637DF-5A63-400C-BA80-9F6CBFB5D3DA}" type="pres">
      <dgm:prSet presAssocID="{6991B42D-B5FD-4B71-B650-44931F5F75F4}" presName="parTx" presStyleLbl="revTx" presStyleIdx="0" presStyleCnt="6">
        <dgm:presLayoutVars>
          <dgm:chMax val="0"/>
          <dgm:chPref val="0"/>
        </dgm:presLayoutVars>
      </dgm:prSet>
      <dgm:spPr/>
    </dgm:pt>
    <dgm:pt modelId="{75D8FB76-7C0F-4439-8A9D-5209B0BACDEA}" type="pres">
      <dgm:prSet presAssocID="{6991B42D-B5FD-4B71-B650-44931F5F75F4}" presName="txSpace" presStyleCnt="0"/>
      <dgm:spPr/>
    </dgm:pt>
    <dgm:pt modelId="{76692AFC-B4C3-42D3-A458-ECB33785C0A5}" type="pres">
      <dgm:prSet presAssocID="{6991B42D-B5FD-4B71-B650-44931F5F75F4}" presName="desTx" presStyleLbl="revTx" presStyleIdx="1" presStyleCnt="6">
        <dgm:presLayoutVars/>
      </dgm:prSet>
      <dgm:spPr/>
    </dgm:pt>
    <dgm:pt modelId="{411BEED4-09DA-479C-8C39-3194EF79F356}" type="pres">
      <dgm:prSet presAssocID="{19B2B30F-E396-404B-BD5E-7638D659FFCE}" presName="sibTrans" presStyleCnt="0"/>
      <dgm:spPr/>
    </dgm:pt>
    <dgm:pt modelId="{8E64B9E5-9863-4DF0-A40C-5D3C2FC4B3B6}" type="pres">
      <dgm:prSet presAssocID="{A0EA043F-C88D-4EDE-A2CE-8B08A677AB30}" presName="compNode" presStyleCnt="0"/>
      <dgm:spPr/>
    </dgm:pt>
    <dgm:pt modelId="{E55D4A43-C035-4AB8-97C0-CC009902C3F9}" type="pres">
      <dgm:prSet presAssocID="{A0EA043F-C88D-4EDE-A2CE-8B08A677AB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C574A6A-B0A4-44E9-8A18-4AA943773700}" type="pres">
      <dgm:prSet presAssocID="{A0EA043F-C88D-4EDE-A2CE-8B08A677AB30}" presName="iconSpace" presStyleCnt="0"/>
      <dgm:spPr/>
    </dgm:pt>
    <dgm:pt modelId="{EBB51275-05E1-4A2C-AE4C-913060F3820D}" type="pres">
      <dgm:prSet presAssocID="{A0EA043F-C88D-4EDE-A2CE-8B08A677AB30}" presName="parTx" presStyleLbl="revTx" presStyleIdx="2" presStyleCnt="6">
        <dgm:presLayoutVars>
          <dgm:chMax val="0"/>
          <dgm:chPref val="0"/>
        </dgm:presLayoutVars>
      </dgm:prSet>
      <dgm:spPr/>
    </dgm:pt>
    <dgm:pt modelId="{AC27234C-8ABC-4B36-B8EA-CC50831B2E36}" type="pres">
      <dgm:prSet presAssocID="{A0EA043F-C88D-4EDE-A2CE-8B08A677AB30}" presName="txSpace" presStyleCnt="0"/>
      <dgm:spPr/>
    </dgm:pt>
    <dgm:pt modelId="{DA3BB9ED-2C19-469F-9D96-CFE6DD89CBB6}" type="pres">
      <dgm:prSet presAssocID="{A0EA043F-C88D-4EDE-A2CE-8B08A677AB30}" presName="desTx" presStyleLbl="revTx" presStyleIdx="3" presStyleCnt="6">
        <dgm:presLayoutVars/>
      </dgm:prSet>
      <dgm:spPr/>
    </dgm:pt>
    <dgm:pt modelId="{9D8D610E-0D89-47C2-B4B2-B2A09E0A55B1}" type="pres">
      <dgm:prSet presAssocID="{B1741492-92B9-4BE4-A527-E941AE8DDE72}" presName="sibTrans" presStyleCnt="0"/>
      <dgm:spPr/>
    </dgm:pt>
    <dgm:pt modelId="{85C975A9-37C3-46E2-B0DE-6CC0D6E05B0C}" type="pres">
      <dgm:prSet presAssocID="{98FD217F-DA9C-4964-8929-D92629BB608E}" presName="compNode" presStyleCnt="0"/>
      <dgm:spPr/>
    </dgm:pt>
    <dgm:pt modelId="{941439C1-3FC5-454A-A7C0-4AEAE1E4EF77}" type="pres">
      <dgm:prSet presAssocID="{98FD217F-DA9C-4964-8929-D92629BB608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A1CA1874-0758-4083-BFE6-ACD5CB65A542}" type="pres">
      <dgm:prSet presAssocID="{98FD217F-DA9C-4964-8929-D92629BB608E}" presName="iconSpace" presStyleCnt="0"/>
      <dgm:spPr/>
    </dgm:pt>
    <dgm:pt modelId="{43B30A56-3F11-4D32-B775-7D654EADCACE}" type="pres">
      <dgm:prSet presAssocID="{98FD217F-DA9C-4964-8929-D92629BB608E}" presName="parTx" presStyleLbl="revTx" presStyleIdx="4" presStyleCnt="6">
        <dgm:presLayoutVars>
          <dgm:chMax val="0"/>
          <dgm:chPref val="0"/>
        </dgm:presLayoutVars>
      </dgm:prSet>
      <dgm:spPr/>
    </dgm:pt>
    <dgm:pt modelId="{23D51366-AF40-4A9B-B9D4-908E415A3F1D}" type="pres">
      <dgm:prSet presAssocID="{98FD217F-DA9C-4964-8929-D92629BB608E}" presName="txSpace" presStyleCnt="0"/>
      <dgm:spPr/>
    </dgm:pt>
    <dgm:pt modelId="{C56F26CA-A538-44D6-B439-B9714DA19CF8}" type="pres">
      <dgm:prSet presAssocID="{98FD217F-DA9C-4964-8929-D92629BB608E}" presName="desTx" presStyleLbl="revTx" presStyleIdx="5" presStyleCnt="6">
        <dgm:presLayoutVars/>
      </dgm:prSet>
      <dgm:spPr/>
    </dgm:pt>
  </dgm:ptLst>
  <dgm:cxnLst>
    <dgm:cxn modelId="{24EB230D-4563-4086-9502-1623DE0B0851}" type="presOf" srcId="{A0EA043F-C88D-4EDE-A2CE-8B08A677AB30}" destId="{EBB51275-05E1-4A2C-AE4C-913060F3820D}" srcOrd="0" destOrd="0" presId="urn:microsoft.com/office/officeart/2018/2/layout/IconLabelDescriptionList"/>
    <dgm:cxn modelId="{F531F317-E124-4DD2-BF8C-9B3772DD771C}" srcId="{1C94BF6B-4727-4612-A8F7-BD7F9DD1BB7C}" destId="{98FD217F-DA9C-4964-8929-D92629BB608E}" srcOrd="2" destOrd="0" parTransId="{81927F86-49F3-4F20-B212-8BE9C3CC99D1}" sibTransId="{94234C3B-E5B2-4813-BB5C-CED5D2C02E2B}"/>
    <dgm:cxn modelId="{B8F6A72B-448C-46C2-B7DB-39D7083CA210}" type="presOf" srcId="{1C94BF6B-4727-4612-A8F7-BD7F9DD1BB7C}" destId="{092BEA1E-1A03-4833-9EED-192226FBC982}" srcOrd="0" destOrd="0" presId="urn:microsoft.com/office/officeart/2018/2/layout/IconLabelDescriptionList"/>
    <dgm:cxn modelId="{E1CBA72C-5F6A-40AA-BF65-8E7D55E04DA4}" srcId="{1C94BF6B-4727-4612-A8F7-BD7F9DD1BB7C}" destId="{6991B42D-B5FD-4B71-B650-44931F5F75F4}" srcOrd="0" destOrd="0" parTransId="{E601A748-50AC-40A8-BD0A-4D3EFA18F50F}" sibTransId="{19B2B30F-E396-404B-BD5E-7638D659FFCE}"/>
    <dgm:cxn modelId="{C24D9860-8C89-4EAB-B7A2-D35AF0143098}" srcId="{6991B42D-B5FD-4B71-B650-44931F5F75F4}" destId="{7348BB5D-11B2-4695-AD0D-65DD68DF36B0}" srcOrd="1" destOrd="0" parTransId="{3E2418DC-D189-459B-BB55-2BDB616F222A}" sibTransId="{1F648DF4-66D3-4D92-BF3E-4EB5493A6DF2}"/>
    <dgm:cxn modelId="{90847F66-35FF-43CD-9B2D-D8EC598A76AB}" type="presOf" srcId="{38F2F351-A546-4C31-95D5-0E1AB0A11B0A}" destId="{C56F26CA-A538-44D6-B439-B9714DA19CF8}" srcOrd="0" destOrd="0" presId="urn:microsoft.com/office/officeart/2018/2/layout/IconLabelDescriptionList"/>
    <dgm:cxn modelId="{017FCF67-E8AD-4AEC-ADFA-8803992405C2}" srcId="{98FD217F-DA9C-4964-8929-D92629BB608E}" destId="{38F2F351-A546-4C31-95D5-0E1AB0A11B0A}" srcOrd="0" destOrd="0" parTransId="{79F3BD6B-9998-49D4-A9A7-D5E2228EFCC8}" sibTransId="{EDE3CAAE-0B6A-4121-8EF1-545CCCE87CCE}"/>
    <dgm:cxn modelId="{441B574D-7EE8-44FE-86E0-114987CD6200}" type="presOf" srcId="{2CBB3452-12DB-4CBD-9A0D-E9D75D330F43}" destId="{76692AFC-B4C3-42D3-A458-ECB33785C0A5}" srcOrd="0" destOrd="0" presId="urn:microsoft.com/office/officeart/2018/2/layout/IconLabelDescriptionList"/>
    <dgm:cxn modelId="{96884782-ED1C-4DE4-A9BE-648744FDCB32}" srcId="{1C94BF6B-4727-4612-A8F7-BD7F9DD1BB7C}" destId="{A0EA043F-C88D-4EDE-A2CE-8B08A677AB30}" srcOrd="1" destOrd="0" parTransId="{A77E51A6-5848-4762-A761-9368F1EF45E6}" sibTransId="{B1741492-92B9-4BE4-A527-E941AE8DDE72}"/>
    <dgm:cxn modelId="{DFDC2D9A-1720-4240-935C-457D8DB07F6C}" type="presOf" srcId="{6991B42D-B5FD-4B71-B650-44931F5F75F4}" destId="{573637DF-5A63-400C-BA80-9F6CBFB5D3DA}" srcOrd="0" destOrd="0" presId="urn:microsoft.com/office/officeart/2018/2/layout/IconLabelDescriptionList"/>
    <dgm:cxn modelId="{2A8A219E-6E51-48A9-921F-E4B7F5C16832}" srcId="{6991B42D-B5FD-4B71-B650-44931F5F75F4}" destId="{2CBB3452-12DB-4CBD-9A0D-E9D75D330F43}" srcOrd="0" destOrd="0" parTransId="{E61FA56F-7958-4B45-8E17-A42051A30807}" sibTransId="{9054FFA6-2C95-4A53-BA8D-D688232DF0C0}"/>
    <dgm:cxn modelId="{58C3CFA2-9F3A-4BF2-A22B-2D53C4E44C47}" type="presOf" srcId="{98FD217F-DA9C-4964-8929-D92629BB608E}" destId="{43B30A56-3F11-4D32-B775-7D654EADCACE}" srcOrd="0" destOrd="0" presId="urn:microsoft.com/office/officeart/2018/2/layout/IconLabelDescriptionList"/>
    <dgm:cxn modelId="{E0578CA4-19D0-4F63-9A9C-E50E1FC7CAC9}" type="presOf" srcId="{7348BB5D-11B2-4695-AD0D-65DD68DF36B0}" destId="{76692AFC-B4C3-42D3-A458-ECB33785C0A5}" srcOrd="0" destOrd="1" presId="urn:microsoft.com/office/officeart/2018/2/layout/IconLabelDescriptionList"/>
    <dgm:cxn modelId="{44951BD1-7AEB-4AF1-8165-78AE61E260A5}" type="presOf" srcId="{7EFC3EA6-8B1E-443C-847B-F9062CC889BF}" destId="{DA3BB9ED-2C19-469F-9D96-CFE6DD89CBB6}" srcOrd="0" destOrd="0" presId="urn:microsoft.com/office/officeart/2018/2/layout/IconLabelDescriptionList"/>
    <dgm:cxn modelId="{8F8FA7EE-B157-49EE-9B13-DA60A1D03B13}" srcId="{A0EA043F-C88D-4EDE-A2CE-8B08A677AB30}" destId="{7EFC3EA6-8B1E-443C-847B-F9062CC889BF}" srcOrd="0" destOrd="0" parTransId="{B90D6967-0832-44DF-BA70-0B2F98CBE828}" sibTransId="{85F34B4B-3B02-4902-91E2-BA21E6CDE370}"/>
    <dgm:cxn modelId="{0FC67763-44D9-4D8F-9B16-C7E4E36B854E}" type="presParOf" srcId="{092BEA1E-1A03-4833-9EED-192226FBC982}" destId="{86868F69-2351-4A0C-ABEE-67C790316B70}" srcOrd="0" destOrd="0" presId="urn:microsoft.com/office/officeart/2018/2/layout/IconLabelDescriptionList"/>
    <dgm:cxn modelId="{26EBD982-7C2E-46F6-A941-550399F71B74}" type="presParOf" srcId="{86868F69-2351-4A0C-ABEE-67C790316B70}" destId="{EA0A795D-3044-4683-873B-6F141CE1198E}" srcOrd="0" destOrd="0" presId="urn:microsoft.com/office/officeart/2018/2/layout/IconLabelDescriptionList"/>
    <dgm:cxn modelId="{65232BB4-C4D0-4C4D-A158-46CF14878B72}" type="presParOf" srcId="{86868F69-2351-4A0C-ABEE-67C790316B70}" destId="{D31F5948-E5EE-4E9E-92E8-83CE5A620957}" srcOrd="1" destOrd="0" presId="urn:microsoft.com/office/officeart/2018/2/layout/IconLabelDescriptionList"/>
    <dgm:cxn modelId="{96B784AD-61C5-44E6-9C61-5C3FFEC4B0C8}" type="presParOf" srcId="{86868F69-2351-4A0C-ABEE-67C790316B70}" destId="{573637DF-5A63-400C-BA80-9F6CBFB5D3DA}" srcOrd="2" destOrd="0" presId="urn:microsoft.com/office/officeart/2018/2/layout/IconLabelDescriptionList"/>
    <dgm:cxn modelId="{4E19B705-2096-4B7D-8A92-79764645048B}" type="presParOf" srcId="{86868F69-2351-4A0C-ABEE-67C790316B70}" destId="{75D8FB76-7C0F-4439-8A9D-5209B0BACDEA}" srcOrd="3" destOrd="0" presId="urn:microsoft.com/office/officeart/2018/2/layout/IconLabelDescriptionList"/>
    <dgm:cxn modelId="{5BE1F1C9-FC04-4C6E-A311-934A5FF05435}" type="presParOf" srcId="{86868F69-2351-4A0C-ABEE-67C790316B70}" destId="{76692AFC-B4C3-42D3-A458-ECB33785C0A5}" srcOrd="4" destOrd="0" presId="urn:microsoft.com/office/officeart/2018/2/layout/IconLabelDescriptionList"/>
    <dgm:cxn modelId="{0E46A004-07E6-488A-AE75-D0FD590F3213}" type="presParOf" srcId="{092BEA1E-1A03-4833-9EED-192226FBC982}" destId="{411BEED4-09DA-479C-8C39-3194EF79F356}" srcOrd="1" destOrd="0" presId="urn:microsoft.com/office/officeart/2018/2/layout/IconLabelDescriptionList"/>
    <dgm:cxn modelId="{00E65945-C246-4759-A76F-55CD172A3E13}" type="presParOf" srcId="{092BEA1E-1A03-4833-9EED-192226FBC982}" destId="{8E64B9E5-9863-4DF0-A40C-5D3C2FC4B3B6}" srcOrd="2" destOrd="0" presId="urn:microsoft.com/office/officeart/2018/2/layout/IconLabelDescriptionList"/>
    <dgm:cxn modelId="{613502E8-925A-4AAA-90A9-AB9E88EBDDDE}" type="presParOf" srcId="{8E64B9E5-9863-4DF0-A40C-5D3C2FC4B3B6}" destId="{E55D4A43-C035-4AB8-97C0-CC009902C3F9}" srcOrd="0" destOrd="0" presId="urn:microsoft.com/office/officeart/2018/2/layout/IconLabelDescriptionList"/>
    <dgm:cxn modelId="{113F59A0-93CB-4EC8-9215-1E793E45457D}" type="presParOf" srcId="{8E64B9E5-9863-4DF0-A40C-5D3C2FC4B3B6}" destId="{AC574A6A-B0A4-44E9-8A18-4AA943773700}" srcOrd="1" destOrd="0" presId="urn:microsoft.com/office/officeart/2018/2/layout/IconLabelDescriptionList"/>
    <dgm:cxn modelId="{D8CE9C84-2CAF-4061-966F-86322CD17905}" type="presParOf" srcId="{8E64B9E5-9863-4DF0-A40C-5D3C2FC4B3B6}" destId="{EBB51275-05E1-4A2C-AE4C-913060F3820D}" srcOrd="2" destOrd="0" presId="urn:microsoft.com/office/officeart/2018/2/layout/IconLabelDescriptionList"/>
    <dgm:cxn modelId="{C623FE45-5C36-4CD4-BBA1-AB75AF6472F2}" type="presParOf" srcId="{8E64B9E5-9863-4DF0-A40C-5D3C2FC4B3B6}" destId="{AC27234C-8ABC-4B36-B8EA-CC50831B2E36}" srcOrd="3" destOrd="0" presId="urn:microsoft.com/office/officeart/2018/2/layout/IconLabelDescriptionList"/>
    <dgm:cxn modelId="{465943B6-B166-482E-97BB-C0C067D1026F}" type="presParOf" srcId="{8E64B9E5-9863-4DF0-A40C-5D3C2FC4B3B6}" destId="{DA3BB9ED-2C19-469F-9D96-CFE6DD89CBB6}" srcOrd="4" destOrd="0" presId="urn:microsoft.com/office/officeart/2018/2/layout/IconLabelDescriptionList"/>
    <dgm:cxn modelId="{6328A586-386E-4D1D-AF8A-16A5DC361263}" type="presParOf" srcId="{092BEA1E-1A03-4833-9EED-192226FBC982}" destId="{9D8D610E-0D89-47C2-B4B2-B2A09E0A55B1}" srcOrd="3" destOrd="0" presId="urn:microsoft.com/office/officeart/2018/2/layout/IconLabelDescriptionList"/>
    <dgm:cxn modelId="{4C67F4F8-EC66-428B-99DE-2A0B0B153CB4}" type="presParOf" srcId="{092BEA1E-1A03-4833-9EED-192226FBC982}" destId="{85C975A9-37C3-46E2-B0DE-6CC0D6E05B0C}" srcOrd="4" destOrd="0" presId="urn:microsoft.com/office/officeart/2018/2/layout/IconLabelDescriptionList"/>
    <dgm:cxn modelId="{A080E447-644D-4460-823C-249A1A195EE0}" type="presParOf" srcId="{85C975A9-37C3-46E2-B0DE-6CC0D6E05B0C}" destId="{941439C1-3FC5-454A-A7C0-4AEAE1E4EF77}" srcOrd="0" destOrd="0" presId="urn:microsoft.com/office/officeart/2018/2/layout/IconLabelDescriptionList"/>
    <dgm:cxn modelId="{D525BACF-69DC-4B4B-AD61-4E82E2250DA7}" type="presParOf" srcId="{85C975A9-37C3-46E2-B0DE-6CC0D6E05B0C}" destId="{A1CA1874-0758-4083-BFE6-ACD5CB65A542}" srcOrd="1" destOrd="0" presId="urn:microsoft.com/office/officeart/2018/2/layout/IconLabelDescriptionList"/>
    <dgm:cxn modelId="{F984A338-3F72-49C2-951B-FFF0B18A9A79}" type="presParOf" srcId="{85C975A9-37C3-46E2-B0DE-6CC0D6E05B0C}" destId="{43B30A56-3F11-4D32-B775-7D654EADCACE}" srcOrd="2" destOrd="0" presId="urn:microsoft.com/office/officeart/2018/2/layout/IconLabelDescriptionList"/>
    <dgm:cxn modelId="{F3AD5E60-11DA-4428-A287-A730FFC2EE6A}" type="presParOf" srcId="{85C975A9-37C3-46E2-B0DE-6CC0D6E05B0C}" destId="{23D51366-AF40-4A9B-B9D4-908E415A3F1D}" srcOrd="3" destOrd="0" presId="urn:microsoft.com/office/officeart/2018/2/layout/IconLabelDescriptionList"/>
    <dgm:cxn modelId="{46F5218E-4625-412E-9190-0EBD98EF341E}" type="presParOf" srcId="{85C975A9-37C3-46E2-B0DE-6CC0D6E05B0C}" destId="{C56F26CA-A538-44D6-B439-B9714DA19CF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817BF9-4069-4D6C-AC83-6A09EDD9CBE5}">
      <dsp:nvSpPr>
        <dsp:cNvPr id="0" name=""/>
        <dsp:cNvSpPr/>
      </dsp:nvSpPr>
      <dsp:spPr>
        <a:xfrm>
          <a:off x="0" y="2492"/>
          <a:ext cx="649287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1B4ED-70DF-42CB-BB88-564756754FBF}">
      <dsp:nvSpPr>
        <dsp:cNvPr id="0" name=""/>
        <dsp:cNvSpPr/>
      </dsp:nvSpPr>
      <dsp:spPr>
        <a:xfrm>
          <a:off x="0" y="2492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/>
            <a:t>Terminology/Server Architecture</a:t>
          </a:r>
          <a:endParaRPr lang="en-US" sz="4700" kern="1200"/>
        </a:p>
      </dsp:txBody>
      <dsp:txXfrm>
        <a:off x="0" y="2492"/>
        <a:ext cx="6492875" cy="1700138"/>
      </dsp:txXfrm>
    </dsp:sp>
    <dsp:sp modelId="{5FAE02BF-AA05-404F-8EE3-19EF8013CD02}">
      <dsp:nvSpPr>
        <dsp:cNvPr id="0" name=""/>
        <dsp:cNvSpPr/>
      </dsp:nvSpPr>
      <dsp:spPr>
        <a:xfrm>
          <a:off x="0" y="1702630"/>
          <a:ext cx="649287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A367A-A0FB-4590-92DC-51B99F80313D}">
      <dsp:nvSpPr>
        <dsp:cNvPr id="0" name=""/>
        <dsp:cNvSpPr/>
      </dsp:nvSpPr>
      <dsp:spPr>
        <a:xfrm>
          <a:off x="0" y="1702630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/>
            <a:t>Security</a:t>
          </a:r>
          <a:endParaRPr lang="en-US" sz="4700" kern="1200"/>
        </a:p>
      </dsp:txBody>
      <dsp:txXfrm>
        <a:off x="0" y="1702630"/>
        <a:ext cx="6492875" cy="1700138"/>
      </dsp:txXfrm>
    </dsp:sp>
    <dsp:sp modelId="{ECA2837F-6027-4CEE-86C6-474E6018F25B}">
      <dsp:nvSpPr>
        <dsp:cNvPr id="0" name=""/>
        <dsp:cNvSpPr/>
      </dsp:nvSpPr>
      <dsp:spPr>
        <a:xfrm>
          <a:off x="0" y="3402769"/>
          <a:ext cx="6492875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EDA74-83EF-451E-B406-A99F750FE77F}">
      <dsp:nvSpPr>
        <dsp:cNvPr id="0" name=""/>
        <dsp:cNvSpPr/>
      </dsp:nvSpPr>
      <dsp:spPr>
        <a:xfrm>
          <a:off x="0" y="3402769"/>
          <a:ext cx="6492875" cy="1700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700" kern="1200"/>
            <a:t>Backups and Recovery Modes</a:t>
          </a:r>
          <a:endParaRPr lang="en-US" sz="4700" kern="1200"/>
        </a:p>
      </dsp:txBody>
      <dsp:txXfrm>
        <a:off x="0" y="3402769"/>
        <a:ext cx="6492875" cy="1700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1E8CB-434C-4A3E-AEFF-5D0831771B6B}">
      <dsp:nvSpPr>
        <dsp:cNvPr id="0" name=""/>
        <dsp:cNvSpPr/>
      </dsp:nvSpPr>
      <dsp:spPr>
        <a:xfrm>
          <a:off x="8092" y="733526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39AFA-C544-4B83-9BE8-1438FAFE1FC0}">
      <dsp:nvSpPr>
        <dsp:cNvPr id="0" name=""/>
        <dsp:cNvSpPr/>
      </dsp:nvSpPr>
      <dsp:spPr>
        <a:xfrm>
          <a:off x="8092" y="1661195"/>
          <a:ext cx="2320312" cy="1089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2 or more SQL Server Instances plus a “Witness” for an odd-numbered quorum</a:t>
          </a:r>
          <a:endParaRPr lang="en-US" sz="1400" kern="1200"/>
        </a:p>
      </dsp:txBody>
      <dsp:txXfrm>
        <a:off x="8092" y="1661195"/>
        <a:ext cx="2320312" cy="1089413"/>
      </dsp:txXfrm>
    </dsp:sp>
    <dsp:sp modelId="{404FD535-196F-4668-BDC1-2FC850FC9494}">
      <dsp:nvSpPr>
        <dsp:cNvPr id="0" name=""/>
        <dsp:cNvSpPr/>
      </dsp:nvSpPr>
      <dsp:spPr>
        <a:xfrm>
          <a:off x="8092" y="2804358"/>
          <a:ext cx="2320312" cy="616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573745-A874-4BDB-A999-12D141ABD7D0}">
      <dsp:nvSpPr>
        <dsp:cNvPr id="0" name=""/>
        <dsp:cNvSpPr/>
      </dsp:nvSpPr>
      <dsp:spPr>
        <a:xfrm>
          <a:off x="2734460" y="733526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25ACF-2031-4C9E-AF47-7578A6D60EC2}">
      <dsp:nvSpPr>
        <dsp:cNvPr id="0" name=""/>
        <dsp:cNvSpPr/>
      </dsp:nvSpPr>
      <dsp:spPr>
        <a:xfrm>
          <a:off x="2734460" y="1661195"/>
          <a:ext cx="2320312" cy="1089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Each Instance hosts a full replica of all data on each linked database</a:t>
          </a:r>
          <a:endParaRPr lang="en-US" sz="1400" kern="1200"/>
        </a:p>
      </dsp:txBody>
      <dsp:txXfrm>
        <a:off x="2734460" y="1661195"/>
        <a:ext cx="2320312" cy="1089413"/>
      </dsp:txXfrm>
    </dsp:sp>
    <dsp:sp modelId="{5EB155F5-4DE7-4576-9F31-4FF72852F90B}">
      <dsp:nvSpPr>
        <dsp:cNvPr id="0" name=""/>
        <dsp:cNvSpPr/>
      </dsp:nvSpPr>
      <dsp:spPr>
        <a:xfrm>
          <a:off x="2734460" y="2804358"/>
          <a:ext cx="2320312" cy="616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11696A-1ADA-451E-B600-B4B35C57803F}">
      <dsp:nvSpPr>
        <dsp:cNvPr id="0" name=""/>
        <dsp:cNvSpPr/>
      </dsp:nvSpPr>
      <dsp:spPr>
        <a:xfrm>
          <a:off x="5460827" y="629102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34EDF-8F6C-4FB9-A491-D8FAC6DB26A6}">
      <dsp:nvSpPr>
        <dsp:cNvPr id="0" name=""/>
        <dsp:cNvSpPr/>
      </dsp:nvSpPr>
      <dsp:spPr>
        <a:xfrm>
          <a:off x="5460827" y="1565752"/>
          <a:ext cx="2320312" cy="1089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Data changes are constantly copied from the primary database to the secondary databases</a:t>
          </a:r>
          <a:endParaRPr lang="en-US" sz="1400" kern="1200"/>
        </a:p>
      </dsp:txBody>
      <dsp:txXfrm>
        <a:off x="5460827" y="1565752"/>
        <a:ext cx="2320312" cy="1089413"/>
      </dsp:txXfrm>
    </dsp:sp>
    <dsp:sp modelId="{75BDAA78-E92D-4877-8C95-6D80E2B082E7}">
      <dsp:nvSpPr>
        <dsp:cNvPr id="0" name=""/>
        <dsp:cNvSpPr/>
      </dsp:nvSpPr>
      <dsp:spPr>
        <a:xfrm>
          <a:off x="5460827" y="2713091"/>
          <a:ext cx="2320312" cy="812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Synchronous (no data loss, slower) 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OR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Asynchronous (faster, minor risk of data loss during a disaster)</a:t>
          </a:r>
          <a:endParaRPr lang="en-US" sz="1100" kern="1200" dirty="0"/>
        </a:p>
      </dsp:txBody>
      <dsp:txXfrm>
        <a:off x="5460827" y="2713091"/>
        <a:ext cx="2320312" cy="812293"/>
      </dsp:txXfrm>
    </dsp:sp>
    <dsp:sp modelId="{28234A3A-B01D-437F-9574-87840947B885}">
      <dsp:nvSpPr>
        <dsp:cNvPr id="0" name=""/>
        <dsp:cNvSpPr/>
      </dsp:nvSpPr>
      <dsp:spPr>
        <a:xfrm>
          <a:off x="8187194" y="629102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07A2E5-F08F-4475-ADEF-B5E3BA094967}">
      <dsp:nvSpPr>
        <dsp:cNvPr id="0" name=""/>
        <dsp:cNvSpPr/>
      </dsp:nvSpPr>
      <dsp:spPr>
        <a:xfrm>
          <a:off x="8187194" y="1565752"/>
          <a:ext cx="2320312" cy="1089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kern="1200"/>
            <a:t>Applications connect to a listener service, meaning the application does not know which box is the primary node (and doesn’t care!)</a:t>
          </a:r>
          <a:endParaRPr lang="en-US" sz="1400" kern="1200"/>
        </a:p>
      </dsp:txBody>
      <dsp:txXfrm>
        <a:off x="8187194" y="1565752"/>
        <a:ext cx="2320312" cy="1089413"/>
      </dsp:txXfrm>
    </dsp:sp>
    <dsp:sp modelId="{5722540F-8ACA-4424-8D4E-69358B63A088}">
      <dsp:nvSpPr>
        <dsp:cNvPr id="0" name=""/>
        <dsp:cNvSpPr/>
      </dsp:nvSpPr>
      <dsp:spPr>
        <a:xfrm>
          <a:off x="8187194" y="2713091"/>
          <a:ext cx="2320312" cy="812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A795D-3044-4683-873B-6F141CE1198E}">
      <dsp:nvSpPr>
        <dsp:cNvPr id="0" name=""/>
        <dsp:cNvSpPr/>
      </dsp:nvSpPr>
      <dsp:spPr>
        <a:xfrm>
          <a:off x="393" y="1001572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637DF-5A63-400C-BA80-9F6CBFB5D3DA}">
      <dsp:nvSpPr>
        <dsp:cNvPr id="0" name=""/>
        <dsp:cNvSpPr/>
      </dsp:nvSpPr>
      <dsp:spPr>
        <a:xfrm>
          <a:off x="393" y="2201107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000" kern="1200" dirty="0"/>
            <a:t>System databases</a:t>
          </a:r>
          <a:endParaRPr lang="en-US" sz="3000" kern="1200" dirty="0"/>
        </a:p>
      </dsp:txBody>
      <dsp:txXfrm>
        <a:off x="393" y="2201107"/>
        <a:ext cx="3138750" cy="470812"/>
      </dsp:txXfrm>
    </dsp:sp>
    <dsp:sp modelId="{76692AFC-B4C3-42D3-A458-ECB33785C0A5}">
      <dsp:nvSpPr>
        <dsp:cNvPr id="0" name=""/>
        <dsp:cNvSpPr/>
      </dsp:nvSpPr>
      <dsp:spPr>
        <a:xfrm>
          <a:off x="393" y="2718883"/>
          <a:ext cx="3138750" cy="630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Databases controlling your system</a:t>
          </a:r>
          <a:endParaRPr lang="en-US" sz="1700" kern="1200" dirty="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Master, </a:t>
          </a:r>
          <a:r>
            <a:rPr lang="en-GB" sz="1700" kern="1200" dirty="0" err="1"/>
            <a:t>msdb</a:t>
          </a:r>
          <a:r>
            <a:rPr lang="en-GB" sz="1700" kern="1200" dirty="0"/>
            <a:t>, model</a:t>
          </a:r>
          <a:endParaRPr lang="en-US" sz="1700" kern="1200" dirty="0"/>
        </a:p>
      </dsp:txBody>
      <dsp:txXfrm>
        <a:off x="393" y="2718883"/>
        <a:ext cx="3138750" cy="630881"/>
      </dsp:txXfrm>
    </dsp:sp>
    <dsp:sp modelId="{E55D4A43-C035-4AB8-97C0-CC009902C3F9}">
      <dsp:nvSpPr>
        <dsp:cNvPr id="0" name=""/>
        <dsp:cNvSpPr/>
      </dsp:nvSpPr>
      <dsp:spPr>
        <a:xfrm>
          <a:off x="3688425" y="1001572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B51275-05E1-4A2C-AE4C-913060F3820D}">
      <dsp:nvSpPr>
        <dsp:cNvPr id="0" name=""/>
        <dsp:cNvSpPr/>
      </dsp:nvSpPr>
      <dsp:spPr>
        <a:xfrm>
          <a:off x="3688425" y="2201107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User Data</a:t>
          </a:r>
        </a:p>
      </dsp:txBody>
      <dsp:txXfrm>
        <a:off x="3688425" y="2201107"/>
        <a:ext cx="3138750" cy="470812"/>
      </dsp:txXfrm>
    </dsp:sp>
    <dsp:sp modelId="{DA3BB9ED-2C19-469F-9D96-CFE6DD89CBB6}">
      <dsp:nvSpPr>
        <dsp:cNvPr id="0" name=""/>
        <dsp:cNvSpPr/>
      </dsp:nvSpPr>
      <dsp:spPr>
        <a:xfrm>
          <a:off x="3688425" y="2718883"/>
          <a:ext cx="3138750" cy="630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Where you store actual data</a:t>
          </a:r>
        </a:p>
      </dsp:txBody>
      <dsp:txXfrm>
        <a:off x="3688425" y="2718883"/>
        <a:ext cx="3138750" cy="630881"/>
      </dsp:txXfrm>
    </dsp:sp>
    <dsp:sp modelId="{941439C1-3FC5-454A-A7C0-4AEAE1E4EF77}">
      <dsp:nvSpPr>
        <dsp:cNvPr id="0" name=""/>
        <dsp:cNvSpPr/>
      </dsp:nvSpPr>
      <dsp:spPr>
        <a:xfrm>
          <a:off x="7376456" y="1001572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30A56-3F11-4D32-B775-7D654EADCACE}">
      <dsp:nvSpPr>
        <dsp:cNvPr id="0" name=""/>
        <dsp:cNvSpPr/>
      </dsp:nvSpPr>
      <dsp:spPr>
        <a:xfrm>
          <a:off x="7376456" y="2201107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000" b="1" kern="1200" dirty="0"/>
            <a:t>Temp DB</a:t>
          </a:r>
          <a:endParaRPr lang="en-US" sz="3000" kern="1200" dirty="0"/>
        </a:p>
      </dsp:txBody>
      <dsp:txXfrm>
        <a:off x="7376456" y="2201107"/>
        <a:ext cx="3138750" cy="470812"/>
      </dsp:txXfrm>
    </dsp:sp>
    <dsp:sp modelId="{C56F26CA-A538-44D6-B439-B9714DA19CF8}">
      <dsp:nvSpPr>
        <dsp:cNvPr id="0" name=""/>
        <dsp:cNvSpPr/>
      </dsp:nvSpPr>
      <dsp:spPr>
        <a:xfrm>
          <a:off x="7376456" y="2718883"/>
          <a:ext cx="3138750" cy="630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 special system database for processing data and indexes</a:t>
          </a:r>
        </a:p>
      </dsp:txBody>
      <dsp:txXfrm>
        <a:off x="7376456" y="2718883"/>
        <a:ext cx="3138750" cy="630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BC65E-31D2-4013-82DC-84DBE1DA14DE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5E46E-E8B6-44AC-B386-FA048306B8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520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aseus.com/backup-utility/three-sql-server-recovery-models.html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5E46E-E8B6-44AC-B386-FA048306B8E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6461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all databases require full recovery mode e.g. Staging databases, dev machines, archived databases</a:t>
            </a:r>
          </a:p>
          <a:p>
            <a:endParaRPr lang="en-GB" dirty="0"/>
          </a:p>
          <a:p>
            <a:r>
              <a:rPr lang="en-GB" dirty="0"/>
              <a:t>BUT you need full recovery mode for Availability Groups to work correctly</a:t>
            </a:r>
          </a:p>
          <a:p>
            <a:endParaRPr lang="en-GB" dirty="0"/>
          </a:p>
          <a:p>
            <a:r>
              <a:rPr lang="en-GB" dirty="0"/>
              <a:t>Simple Recovery - SQL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Server truncates the transaction log each time the database reaches a transaction checkpoint, leaving no log entries for disaster recovery purposes.</a:t>
            </a:r>
          </a:p>
          <a:p>
            <a:r>
              <a:rPr lang="en-GB" dirty="0">
                <a:hlinkClick r:id="rId3"/>
              </a:rPr>
              <a:t>https://www.easeus.com/backup-utility/three-sql-server-recovery-models.html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5E46E-E8B6-44AC-B386-FA048306B8E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866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Also, there is some exceptional tooling available on the market to automate and manage this stuff</a:t>
            </a:r>
          </a:p>
          <a:p>
            <a:r>
              <a:rPr lang="en-GB" dirty="0" err="1"/>
              <a:t>RedGate</a:t>
            </a:r>
            <a:endParaRPr lang="en-GB" dirty="0"/>
          </a:p>
          <a:p>
            <a:r>
              <a:rPr lang="en-GB" dirty="0"/>
              <a:t>Rubrik</a:t>
            </a:r>
          </a:p>
          <a:p>
            <a:r>
              <a:rPr lang="en-GB" dirty="0" err="1"/>
              <a:t>SentryOne</a:t>
            </a:r>
            <a:endParaRPr lang="en-GB" dirty="0"/>
          </a:p>
          <a:p>
            <a:endParaRPr lang="en-GB" dirty="0"/>
          </a:p>
          <a:p>
            <a:r>
              <a:rPr lang="en-GB" dirty="0"/>
              <a:t>A Backup is only good if you can restore it!!!!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5E46E-E8B6-44AC-B386-FA048306B8E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405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Recovery time clearly starts to lead into Availability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5E46E-E8B6-44AC-B386-FA048306B8E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454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5E46E-E8B6-44AC-B386-FA048306B8E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266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Availability Groups are the new “mirroring/replication”</a:t>
            </a:r>
          </a:p>
          <a:p>
            <a:endParaRPr lang="en-GB" dirty="0"/>
          </a:p>
          <a:p>
            <a:r>
              <a:rPr lang="en-GB" dirty="0"/>
              <a:t>This means that in a disaster, e.g. one node failing, the listener makes a “judgement call” to switch to a secondary node for its primary write/read in near-real time</a:t>
            </a:r>
          </a:p>
          <a:p>
            <a:endParaRPr lang="en-GB" dirty="0"/>
          </a:p>
          <a:p>
            <a:r>
              <a:rPr lang="en-GB" dirty="0"/>
              <a:t>The judgement is based on who is available to take the vote (hence why an odd number of nodes is recommended)</a:t>
            </a:r>
          </a:p>
          <a:p>
            <a:endParaRPr lang="en-GB" dirty="0"/>
          </a:p>
          <a:p>
            <a:r>
              <a:rPr lang="en-GB" dirty="0"/>
              <a:t>Availability Groups are an Enterprise product and priced as such (same as MySQL Clusters and Oracle)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5E46E-E8B6-44AC-B386-FA048306B8E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240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Under the hood SQL Server stores a number of stateful data files</a:t>
            </a:r>
            <a:endParaRPr lang="en-US" dirty="0"/>
          </a:p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User data is </a:t>
            </a:r>
            <a:r>
              <a:rPr lang="en-GB" b="1" dirty="0"/>
              <a:t>first</a:t>
            </a:r>
            <a:r>
              <a:rPr lang="en-GB" dirty="0"/>
              <a:t> written to the log file THEN to user data files</a:t>
            </a:r>
            <a:endParaRPr lang="en-US" dirty="0"/>
          </a:p>
          <a:p>
            <a:endParaRPr lang="en-GB" dirty="0"/>
          </a:p>
          <a:p>
            <a:r>
              <a:rPr lang="en-GB" dirty="0"/>
              <a:t>All databases have .</a:t>
            </a:r>
            <a:r>
              <a:rPr lang="en-GB" dirty="0" err="1"/>
              <a:t>mdf</a:t>
            </a:r>
            <a:r>
              <a:rPr lang="en-GB" dirty="0"/>
              <a:t> file and .</a:t>
            </a:r>
            <a:r>
              <a:rPr lang="en-GB" dirty="0" err="1"/>
              <a:t>ldf</a:t>
            </a:r>
            <a:r>
              <a:rPr lang="en-GB" dirty="0"/>
              <a:t> file. Other, more exotic filetypes exist e.g. for in-memory tables, </a:t>
            </a:r>
            <a:r>
              <a:rPr lang="en-GB" dirty="0" err="1"/>
              <a:t>db</a:t>
            </a:r>
            <a:r>
              <a:rPr lang="en-GB" dirty="0"/>
              <a:t> extensions (.</a:t>
            </a:r>
            <a:r>
              <a:rPr lang="en-GB" dirty="0" err="1"/>
              <a:t>ndf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The log file contains a replay of all data events since the database was created or the last full backup (unless Simple Recovery)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5E46E-E8B6-44AC-B386-FA048306B8E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840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Securing your data is one of the most important things to get right!</a:t>
            </a:r>
          </a:p>
          <a:p>
            <a:endParaRPr lang="en-GB" dirty="0"/>
          </a:p>
          <a:p>
            <a:r>
              <a:rPr lang="en-GB" dirty="0"/>
              <a:t>Too restrictive = difficult to use,  difficult to administer, time consuming – but most secure!</a:t>
            </a:r>
          </a:p>
          <a:p>
            <a:r>
              <a:rPr lang="en-GB" dirty="0"/>
              <a:t>Too loose – risk of problems caused by malicious actors, user error!!!</a:t>
            </a:r>
          </a:p>
          <a:p>
            <a:endParaRPr lang="en-GB" dirty="0"/>
          </a:p>
          <a:p>
            <a:r>
              <a:rPr lang="en-GB" dirty="0"/>
              <a:t>So how do we implement security?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5E46E-E8B6-44AC-B386-FA048306B8E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430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technically SQL Security – but has caused me lots of headaches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5E46E-E8B6-44AC-B386-FA048306B8E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7633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5E46E-E8B6-44AC-B386-FA048306B8E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292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Never believe someone who says “No data loss” and “immediate recovery” unless they have a 6 figure annual budget to burn!</a:t>
            </a:r>
          </a:p>
          <a:p>
            <a:endParaRPr lang="en-GB" dirty="0"/>
          </a:p>
          <a:p>
            <a:r>
              <a:rPr lang="en-GB" dirty="0"/>
              <a:t>Minimising data loss normally requires combinations of enterprise licensing (££), robust infrastructure (££), solid network capabilities (££) and multiple datacentres/geo redundancy (££ x n data centres)</a:t>
            </a:r>
          </a:p>
          <a:p>
            <a:endParaRPr lang="en-GB" dirty="0"/>
          </a:p>
          <a:p>
            <a:r>
              <a:rPr lang="en-GB" dirty="0"/>
              <a:t>Business folk/data owners need to work closely with IT to establish a pragmatic balance between DR costs and data loss risks</a:t>
            </a:r>
          </a:p>
          <a:p>
            <a:endParaRPr lang="en-GB" dirty="0"/>
          </a:p>
          <a:p>
            <a:r>
              <a:rPr lang="en-GB" dirty="0"/>
              <a:t>Not all scenarios need the same DR solution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5E46E-E8B6-44AC-B386-FA048306B8E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030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Log backups clear the transaction log; not available/necessary in Simple recovery mode</a:t>
            </a:r>
          </a:p>
          <a:p>
            <a:endParaRPr lang="en-GB" dirty="0"/>
          </a:p>
          <a:p>
            <a:r>
              <a:rPr lang="en-GB" dirty="0"/>
              <a:t>Differential and Log backups require a full backup to fall back to, then increment</a:t>
            </a:r>
          </a:p>
          <a:p>
            <a:endParaRPr lang="en-GB" dirty="0"/>
          </a:p>
          <a:p>
            <a:r>
              <a:rPr lang="en-GB" dirty="0"/>
              <a:t>“Copy Only” allows for taking a full backup with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C5E46E-E8B6-44AC-B386-FA048306B8E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663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00B9-3AA6-49F0-B632-8BD61BDF8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69B27-40DE-4028-9331-E59E65C94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77DC4-B38C-4A4D-8B71-111F9D71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101B-F8A5-4E45-9B86-160A2249EB60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FF0D1-EFEE-4F2E-8F14-143605F44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80DD4-27BA-4BED-9C25-90D11A25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6EC2-31A0-43B5-B769-7B55DA10F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444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AF210-3BF8-4DF4-AEA8-B5CD3B0D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436420-F398-404F-89A4-4AF68FB25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D945E-3215-4BAE-A1CB-C1F14AE94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101B-F8A5-4E45-9B86-160A2249EB60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68D20-915C-46FF-B1AF-32052EA2B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5E2E3-3094-4DC3-B60B-2DD82D97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6EC2-31A0-43B5-B769-7B55DA10F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94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0BB75-6729-40A1-9C03-87C4368D6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F4E99-E33A-4918-A54F-8592D3497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EF081-3339-4955-86B2-7219A5BE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101B-F8A5-4E45-9B86-160A2249EB60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4887A-DDE7-4BCA-9ACB-19757391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80F5F-C6F7-43AB-A562-24156890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6EC2-31A0-43B5-B769-7B55DA10F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6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A2DE1-E1BE-43AD-A144-737F814E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6AEC9-8105-4E28-8E26-A41B3FA72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931A1-E728-44F8-9BF0-F0D19D0F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101B-F8A5-4E45-9B86-160A2249EB60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F7BC0-BFD9-40F7-9B37-84AE0AE3D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7BB5E-B41C-48C4-8BBC-4CADAC86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6EC2-31A0-43B5-B769-7B55DA10F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96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6495E-7BB5-468F-94A2-4F67C87AB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39A0E-DD8C-4B9F-AE22-593B3C86C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6AA9E-08A1-4C06-8BB3-AF96C391B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101B-F8A5-4E45-9B86-160A2249EB60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7FDD8-4188-423F-B528-6B7AD671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69706-7B3C-4E5E-B234-A1FB91F5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6EC2-31A0-43B5-B769-7B55DA10F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18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617BC-DD11-4B7F-BE5D-8FAC9BCB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ACD5F-59A8-45E8-B69A-430102424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6844C3-97A9-42C0-9C09-F207B3A68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BD4C8-E3E7-456A-B994-9965D32C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101B-F8A5-4E45-9B86-160A2249EB60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32A55-D10B-4EA7-A369-5E2794D4D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8D529-CC9D-4BD6-8F0C-0B92B19D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6EC2-31A0-43B5-B769-7B55DA10F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962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ACD7-917C-4396-B9F9-21093E12D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B117F-4F48-47B9-9D77-7105151AF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1DDF1-8276-4F4F-8E27-7FD9BA24B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9B6D9-41C9-4BB2-B21B-16308C189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2D2558-C8E1-4E59-BF0A-66CA13B4B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CCBCC1-E5F4-472D-B0C5-EE8305B55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101B-F8A5-4E45-9B86-160A2249EB60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1B982-890B-4A38-BA99-D5D24867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C6968D-7F3C-48DE-91EA-CF9732E86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6EC2-31A0-43B5-B769-7B55DA10F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74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E56C0-B56D-426D-A8CE-22CF0EC3F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4192B8-4129-4519-8223-6371E1160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101B-F8A5-4E45-9B86-160A2249EB60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3A414-5FA0-425D-83BD-13E55A65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169D8-D2BE-4001-9271-8510DAA0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6EC2-31A0-43B5-B769-7B55DA10F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3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49E818-FF37-4504-BA62-CA47A838D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101B-F8A5-4E45-9B86-160A2249EB60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2B5A1-F5FD-46B8-865F-EA9A8BB51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454A7-6A45-4A2B-B71B-37EBBCCC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6EC2-31A0-43B5-B769-7B55DA10F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51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74F4-7577-454E-824B-0C49B930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050E7-441B-48CB-9C7A-DA486EB5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0A2A9-293B-41FE-AE14-ADE57FACA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948F9-F45B-4D06-BC04-DCBE48F01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101B-F8A5-4E45-9B86-160A2249EB60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3E622-05FB-4002-A1E2-0778D8FA2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1B2E7-5CF2-4593-860E-CD8DDD633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6EC2-31A0-43B5-B769-7B55DA10F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19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7E962-3B6B-444A-ABE4-14E81296E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453853-F610-4533-8D51-CA65221A5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E5EB0-F0C8-4861-B5A9-BC8F9A081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F1A4B-FF81-4748-94AD-77624E90A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101B-F8A5-4E45-9B86-160A2249EB60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EC721-315D-4F9E-8FA0-73CE7C29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9A90A-A614-483B-BF94-9A45412D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A6EC2-31A0-43B5-B769-7B55DA10F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430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E23DD-A8F1-4D48-89CA-19D3EBADD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D0E78-5D5D-4355-9E12-3F98705D3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00F98-4AFA-4891-AECF-3647A8F3F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E101B-F8A5-4E45-9B86-160A2249EB60}" type="datetimeFigureOut">
              <a:rPr lang="en-GB" smtClean="0"/>
              <a:t>18/04/2019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052F4-852A-493A-B43F-3173A590E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85B48-7C93-4543-800F-92A582A89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A6EC2-31A0-43B5-B769-7B55DA10FA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6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la.hallengren.com/sql-server-backup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sqlbits.com/content/Event18?type=3" TargetMode="External"/><Relationship Id="rId3" Type="http://schemas.openxmlformats.org/officeDocument/2006/relationships/hyperlink" Target="https://www.brentozar.com/first-aid/" TargetMode="External"/><Relationship Id="rId7" Type="http://schemas.openxmlformats.org/officeDocument/2006/relationships/hyperlink" Target="https://www.red-gate.com/simple-talk/sql/" TargetMode="External"/><Relationship Id="rId2" Type="http://schemas.openxmlformats.org/officeDocument/2006/relationships/hyperlink" Target="https://ola.hallengren.com/sql-server-backup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sqlauthority.com/" TargetMode="External"/><Relationship Id="rId5" Type="http://schemas.openxmlformats.org/officeDocument/2006/relationships/hyperlink" Target="https://www.sqlservercentral.com/" TargetMode="External"/><Relationship Id="rId4" Type="http://schemas.openxmlformats.org/officeDocument/2006/relationships/hyperlink" Target="http://whoisactive.com/downloads/" TargetMode="External"/><Relationship Id="rId9" Type="http://schemas.openxmlformats.org/officeDocument/2006/relationships/hyperlink" Target="https://www.pass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BEF3C-4BB7-4838-803B-2FC888D04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GB" sz="3800"/>
              <a:t>3 Things </a:t>
            </a:r>
            <a:br>
              <a:rPr lang="en-GB" sz="3800"/>
            </a:br>
            <a:r>
              <a:rPr lang="en-GB" sz="3800"/>
              <a:t>the “Occasional” DBA </a:t>
            </a:r>
            <a:br>
              <a:rPr lang="en-GB" sz="3800"/>
            </a:br>
            <a:r>
              <a:rPr lang="en-GB" sz="3800"/>
              <a:t>should Know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823BB-610C-4E31-A6C0-343A188FD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GB" dirty="0"/>
              <a:t>DBA skills for non-DBA people</a:t>
            </a:r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95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A83E81-ED81-4A79-B3BF-0EDE76976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GB" sz="4800"/>
              <a:t>3. Backups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E36FF-6B8C-4EF7-BC8E-D67829F66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en-GB" sz="1800"/>
              <a:t>In 2019, Data is now recognised as one of every company’s most important assets</a:t>
            </a:r>
          </a:p>
          <a:p>
            <a:r>
              <a:rPr lang="en-GB" sz="1800"/>
              <a:t>DBAs’ number one priority is therefore to ensure that we can confidently recover in the event of disaster, a.k.a.</a:t>
            </a:r>
          </a:p>
          <a:p>
            <a:pPr marL="0" indent="0">
              <a:buNone/>
            </a:pPr>
            <a:r>
              <a:rPr lang="en-GB" sz="1800" b="1"/>
              <a:t>Disaster Recovery</a:t>
            </a:r>
            <a:endParaRPr lang="en-GB" sz="18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651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D4C3103B-AE2E-41DA-8805-65F1A948F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E3BC0C31-69A7-4200-9AFE-927230E1E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F3AD8-EA0C-41C3-9679-E2ADB4266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4894262"/>
            <a:ext cx="10307952" cy="1325563"/>
          </a:xfrm>
        </p:spPr>
        <p:txBody>
          <a:bodyPr>
            <a:normAutofit/>
          </a:bodyPr>
          <a:lstStyle/>
          <a:p>
            <a:r>
              <a:rPr lang="en-GB"/>
              <a:t>Disaster Recovery Terminology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2EF39-871B-441F-AFCF-9066BC1B5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288" y="701019"/>
            <a:ext cx="6484094" cy="33822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u="sng"/>
              <a:t>RPO</a:t>
            </a:r>
          </a:p>
          <a:p>
            <a:r>
              <a:rPr lang="en-GB" sz="2000"/>
              <a:t>Recovery Point Objective</a:t>
            </a:r>
          </a:p>
          <a:p>
            <a:r>
              <a:rPr lang="en-GB" sz="2000"/>
              <a:t>Aka “How much data can you afford to </a:t>
            </a:r>
            <a:r>
              <a:rPr lang="en-GB" sz="2000" b="1"/>
              <a:t>lose</a:t>
            </a:r>
            <a:r>
              <a:rPr lang="en-GB" sz="2000"/>
              <a:t>?”</a:t>
            </a:r>
          </a:p>
          <a:p>
            <a:endParaRPr lang="en-GB" sz="2000"/>
          </a:p>
          <a:p>
            <a:pPr marL="0" indent="0">
              <a:buNone/>
            </a:pPr>
            <a:r>
              <a:rPr lang="en-GB" sz="2000" u="sng"/>
              <a:t>RTO</a:t>
            </a:r>
          </a:p>
          <a:p>
            <a:r>
              <a:rPr lang="en-GB" sz="2000"/>
              <a:t>Recovery Time Objective</a:t>
            </a:r>
          </a:p>
          <a:p>
            <a:r>
              <a:rPr lang="en-GB" sz="2000"/>
              <a:t>Aka “How </a:t>
            </a:r>
            <a:r>
              <a:rPr lang="en-GB" sz="2000" b="1"/>
              <a:t>long</a:t>
            </a:r>
            <a:r>
              <a:rPr lang="en-GB" sz="2000"/>
              <a:t> does it take to restore normal service?”</a:t>
            </a:r>
          </a:p>
        </p:txBody>
      </p:sp>
      <p:cxnSp>
        <p:nvCxnSpPr>
          <p:cNvPr id="20" name="Straight Connector 11">
            <a:extLst>
              <a:ext uri="{FF2B5EF4-FFF2-40B4-BE49-F238E27FC236}">
                <a16:creationId xmlns:a16="http://schemas.microsoft.com/office/drawing/2014/main" id="{45B5AFC7-2F07-4F7B-9151-E45D7548D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13">
            <a:extLst>
              <a:ext uri="{FF2B5EF4-FFF2-40B4-BE49-F238E27FC236}">
                <a16:creationId xmlns:a16="http://schemas.microsoft.com/office/drawing/2014/main" id="{CB1340FC-C4E2-4CD5-9BCA-7A022E8B4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99996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0637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4C3103B-AE2E-41DA-8805-65F1A948F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3BC0C31-69A7-4200-9AFE-927230E1E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98A3B-8930-4382-A70B-6560DA863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4894262"/>
            <a:ext cx="10307952" cy="1325563"/>
          </a:xfrm>
        </p:spPr>
        <p:txBody>
          <a:bodyPr>
            <a:normAutofit/>
          </a:bodyPr>
          <a:lstStyle/>
          <a:p>
            <a:r>
              <a:rPr lang="en-GB" dirty="0"/>
              <a:t>Backup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CF31F-D848-436D-99AA-591B098DB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288" y="701019"/>
            <a:ext cx="6484094" cy="3382247"/>
          </a:xfrm>
        </p:spPr>
        <p:txBody>
          <a:bodyPr anchor="ctr">
            <a:normAutofit/>
          </a:bodyPr>
          <a:lstStyle/>
          <a:p>
            <a:r>
              <a:rPr lang="en-GB" sz="2000" dirty="0"/>
              <a:t>Full – backs up the database in full (slowest)</a:t>
            </a:r>
          </a:p>
          <a:p>
            <a:r>
              <a:rPr lang="en-GB" sz="2000" dirty="0"/>
              <a:t>Differential – Only backs up the changes since the last full backup</a:t>
            </a:r>
          </a:p>
          <a:p>
            <a:r>
              <a:rPr lang="en-GB" sz="2000" dirty="0"/>
              <a:t>Log backup – backs up the transactions in the transaction log</a:t>
            </a:r>
          </a:p>
          <a:p>
            <a:r>
              <a:rPr lang="en-GB" sz="2000" dirty="0"/>
              <a:t>Copy Only</a:t>
            </a:r>
          </a:p>
          <a:p>
            <a:endParaRPr lang="en-GB" sz="2000" dirty="0"/>
          </a:p>
          <a:p>
            <a:endParaRPr lang="en-GB" sz="2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B5AFC7-2F07-4F7B-9151-E45D7548D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B1340FC-C4E2-4CD5-9BCA-7A022E8B4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99996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2711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5308-0F86-4656-A380-D75BA7A9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/>
              <a:t>Recovery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C838-5EFF-41B8-8678-05EE9DA7A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GB" sz="1700" dirty="0"/>
              <a:t>Full Recovery Mode</a:t>
            </a:r>
          </a:p>
          <a:p>
            <a:pPr lvl="1"/>
            <a:r>
              <a:rPr lang="en-GB" sz="1700" dirty="0"/>
              <a:t>Every single transaction is stored – log backups required</a:t>
            </a:r>
          </a:p>
          <a:p>
            <a:pPr lvl="1"/>
            <a:r>
              <a:rPr lang="en-GB" sz="1700" dirty="0"/>
              <a:t>Best suited to “busy” OLTP platforms</a:t>
            </a:r>
          </a:p>
          <a:p>
            <a:pPr lvl="1"/>
            <a:r>
              <a:rPr lang="en-GB" sz="1700" dirty="0"/>
              <a:t>Slowest for bulk operations</a:t>
            </a:r>
          </a:p>
          <a:p>
            <a:r>
              <a:rPr lang="en-GB" sz="1700" dirty="0"/>
              <a:t>Simple Recovery Mode</a:t>
            </a:r>
          </a:p>
          <a:p>
            <a:pPr lvl="1"/>
            <a:r>
              <a:rPr lang="en-GB" sz="1700" dirty="0"/>
              <a:t>Minimal transactions logged</a:t>
            </a:r>
          </a:p>
          <a:p>
            <a:pPr lvl="1"/>
            <a:r>
              <a:rPr lang="en-GB" sz="1700" dirty="0"/>
              <a:t>Fastest for bulk operations</a:t>
            </a:r>
          </a:p>
          <a:p>
            <a:pPr lvl="1"/>
            <a:r>
              <a:rPr lang="en-GB" sz="1700" dirty="0"/>
              <a:t>No log backups required – point in time recovery not possible</a:t>
            </a:r>
          </a:p>
          <a:p>
            <a:r>
              <a:rPr lang="en-GB" sz="1700" dirty="0"/>
              <a:t>Bulk Logged</a:t>
            </a:r>
          </a:p>
          <a:p>
            <a:pPr lvl="1"/>
            <a:r>
              <a:rPr lang="en-GB" sz="1700" dirty="0"/>
              <a:t>As per Full recovery EXCEPT for bulk transactions being minimally logged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IssueTracking">
            <a:extLst>
              <a:ext uri="{FF2B5EF4-FFF2-40B4-BE49-F238E27FC236}">
                <a16:creationId xmlns:a16="http://schemas.microsoft.com/office/drawing/2014/main" id="{F2FC88B6-B986-424E-8293-C30927C6D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60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4C3103B-AE2E-41DA-8805-65F1A948F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3BC0C31-69A7-4200-9AFE-927230E1E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B5237-2556-485B-84E9-0848ACE0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4894262"/>
            <a:ext cx="10307952" cy="1325563"/>
          </a:xfrm>
        </p:spPr>
        <p:txBody>
          <a:bodyPr>
            <a:normAutofit/>
          </a:bodyPr>
          <a:lstStyle/>
          <a:p>
            <a:r>
              <a:rPr lang="en-GB" dirty="0"/>
              <a:t>Demo – taking a 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E490B-1212-4C51-A2E7-09940A049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288" y="701019"/>
            <a:ext cx="6484094" cy="3382247"/>
          </a:xfrm>
        </p:spPr>
        <p:txBody>
          <a:bodyPr anchor="ctr">
            <a:normAutofit/>
          </a:bodyPr>
          <a:lstStyle/>
          <a:p>
            <a:r>
              <a:rPr lang="en-GB" sz="2000"/>
              <a:t>1. The boring way</a:t>
            </a:r>
          </a:p>
          <a:p>
            <a:r>
              <a:rPr lang="en-GB" sz="2000"/>
              <a:t>2. The maintenance plan way</a:t>
            </a:r>
          </a:p>
          <a:p>
            <a:r>
              <a:rPr lang="en-GB" sz="2000"/>
              <a:t>3. Ola’s way</a:t>
            </a:r>
          </a:p>
          <a:p>
            <a:pPr lvl="1"/>
            <a:r>
              <a:rPr lang="en-GB" sz="2000">
                <a:hlinkClick r:id="rId3"/>
              </a:rPr>
              <a:t>https://ola.hallengren.com/sql-server-backup.html</a:t>
            </a:r>
            <a:endParaRPr lang="en-GB" sz="20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B5AFC7-2F07-4F7B-9151-E45D7548D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B1340FC-C4E2-4CD5-9BCA-7A022E8B4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99996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8823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4C3103B-AE2E-41DA-8805-65F1A948F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3BC0C31-69A7-4200-9AFE-927230E1E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B5AA9-4E8B-4434-B64E-BA6E6FBEC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4894262"/>
            <a:ext cx="10307952" cy="1325563"/>
          </a:xfrm>
        </p:spPr>
        <p:txBody>
          <a:bodyPr>
            <a:normAutofit/>
          </a:bodyPr>
          <a:lstStyle/>
          <a:p>
            <a:r>
              <a:rPr lang="en-GB" dirty="0"/>
              <a:t>DR Backup Solution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203A0-DB75-4926-95A7-D8EC077EB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288" y="701019"/>
            <a:ext cx="6484094" cy="3382247"/>
          </a:xfrm>
        </p:spPr>
        <p:txBody>
          <a:bodyPr anchor="ctr">
            <a:normAutofit/>
          </a:bodyPr>
          <a:lstStyle/>
          <a:p>
            <a:r>
              <a:rPr lang="en-GB" sz="1700"/>
              <a:t>“We can lose no more than 1 hour’s data”</a:t>
            </a:r>
          </a:p>
          <a:p>
            <a:pPr lvl="1"/>
            <a:r>
              <a:rPr lang="en-GB" sz="1700"/>
              <a:t>Daily full backups</a:t>
            </a:r>
          </a:p>
          <a:p>
            <a:pPr lvl="1"/>
            <a:r>
              <a:rPr lang="en-GB" sz="1700"/>
              <a:t>Hourly log backups</a:t>
            </a:r>
          </a:p>
          <a:p>
            <a:pPr lvl="1"/>
            <a:r>
              <a:rPr lang="en-GB" sz="1700"/>
              <a:t>Optional – use differential backups to accelerate recovery time (RTO)</a:t>
            </a:r>
          </a:p>
          <a:p>
            <a:pPr lvl="1"/>
            <a:endParaRPr lang="en-GB" sz="1700"/>
          </a:p>
          <a:p>
            <a:r>
              <a:rPr lang="en-GB" sz="1700"/>
              <a:t>“How long would it take to recovery if the database broke?”</a:t>
            </a:r>
          </a:p>
          <a:p>
            <a:pPr lvl="1"/>
            <a:r>
              <a:rPr lang="en-GB" sz="1700"/>
              <a:t>Run a database restore and time it</a:t>
            </a:r>
          </a:p>
          <a:p>
            <a:pPr lvl="1"/>
            <a:r>
              <a:rPr lang="en-GB" sz="1700"/>
              <a:t>Include all the components required for the service – e.g. configuring the application connection strings, setting up addition SQL Servers if necessary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B5AFC7-2F07-4F7B-9151-E45D7548D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B1340FC-C4E2-4CD5-9BCA-7A022E8B4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99996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102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02BD7-3606-4DE0-BF94-47297280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GB" sz="480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844F7-409F-4859-8161-FA5649865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en-GB" sz="1400"/>
              <a:t>Essential Community Scripts</a:t>
            </a:r>
          </a:p>
          <a:p>
            <a:pPr lvl="1"/>
            <a:r>
              <a:rPr lang="en-GB" sz="1400"/>
              <a:t>Ola’s Maintenance Solution</a:t>
            </a:r>
          </a:p>
          <a:p>
            <a:pPr marL="457200" lvl="1" indent="0">
              <a:buNone/>
            </a:pPr>
            <a:r>
              <a:rPr lang="en-GB" sz="1400">
                <a:hlinkClick r:id="rId2"/>
              </a:rPr>
              <a:t>https://ola.hallengren.com/sql-server-backup.html</a:t>
            </a:r>
            <a:endParaRPr lang="en-GB" sz="1400"/>
          </a:p>
          <a:p>
            <a:pPr lvl="1"/>
            <a:r>
              <a:rPr lang="en-GB" sz="1400"/>
              <a:t>First Responder Toolkit inc sp_blitz</a:t>
            </a:r>
          </a:p>
          <a:p>
            <a:pPr marL="457200" lvl="1" indent="0">
              <a:buNone/>
            </a:pPr>
            <a:r>
              <a:rPr lang="en-GB" sz="1400">
                <a:hlinkClick r:id="rId3"/>
              </a:rPr>
              <a:t>https://www.brentozar.com/first-aid/</a:t>
            </a:r>
            <a:endParaRPr lang="en-GB" sz="1400"/>
          </a:p>
          <a:p>
            <a:pPr lvl="1"/>
            <a:r>
              <a:rPr lang="en-GB" sz="1400"/>
              <a:t>Sp_whoisactive – what sp_who should have been!</a:t>
            </a:r>
          </a:p>
          <a:p>
            <a:pPr marL="457200" lvl="1" indent="0">
              <a:buNone/>
            </a:pPr>
            <a:r>
              <a:rPr lang="en-GB" sz="1400">
                <a:hlinkClick r:id="rId4"/>
              </a:rPr>
              <a:t>http://whoisactive.com/downloads/</a:t>
            </a:r>
            <a:endParaRPr lang="en-GB" sz="1400"/>
          </a:p>
          <a:p>
            <a:r>
              <a:rPr lang="en-GB" sz="1400"/>
              <a:t>More learnings</a:t>
            </a:r>
          </a:p>
          <a:p>
            <a:pPr lvl="1"/>
            <a:r>
              <a:rPr lang="en-GB" sz="1400">
                <a:hlinkClick r:id="rId5"/>
              </a:rPr>
              <a:t>https://www.sqlservercentral.com/</a:t>
            </a:r>
            <a:endParaRPr lang="en-GB" sz="1400"/>
          </a:p>
          <a:p>
            <a:pPr lvl="1"/>
            <a:r>
              <a:rPr lang="en-GB" sz="1400">
                <a:hlinkClick r:id="rId6"/>
              </a:rPr>
              <a:t>https://blog.sqlauthority.com/</a:t>
            </a:r>
            <a:endParaRPr lang="en-GB" sz="1400"/>
          </a:p>
          <a:p>
            <a:pPr lvl="1"/>
            <a:r>
              <a:rPr lang="en-GB" sz="1400">
                <a:hlinkClick r:id="rId7"/>
              </a:rPr>
              <a:t>https://www.red-gate.com/simple-talk/sql/</a:t>
            </a:r>
            <a:endParaRPr lang="en-GB" sz="1400"/>
          </a:p>
          <a:p>
            <a:pPr lvl="1"/>
            <a:r>
              <a:rPr lang="en-GB" sz="1400">
                <a:hlinkClick r:id="rId8"/>
              </a:rPr>
              <a:t>https://sqlbits.com/content/Event18?type=3</a:t>
            </a:r>
            <a:endParaRPr lang="en-GB" sz="1400"/>
          </a:p>
          <a:p>
            <a:pPr lvl="1"/>
            <a:r>
              <a:rPr lang="en-GB" sz="1400">
                <a:hlinkClick r:id="rId9"/>
              </a:rPr>
              <a:t>https://www.pass.org/</a:t>
            </a:r>
            <a:endParaRPr lang="en-GB" sz="1400"/>
          </a:p>
          <a:p>
            <a:pPr marL="457200" lvl="1" indent="0">
              <a:buNone/>
            </a:pPr>
            <a:endParaRPr lang="en-GB" sz="14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0098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10D34B-D140-4F74-A709-2FCC5EC8C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0" y="685800"/>
            <a:ext cx="2780271" cy="5105400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72FF19-D090-468D-99D6-C140B44245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272735"/>
              </p:ext>
            </p:extLst>
          </p:nvPr>
        </p:nvGraphicFramePr>
        <p:xfrm>
          <a:off x="5010150" y="685800"/>
          <a:ext cx="6492875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793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97C418-D690-4020-B58A-A48B6385D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Terminology and basic on-prem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078DE-A4AC-445F-9164-28B8E6E81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 dirty="0"/>
              <a:t>Host (Physical)</a:t>
            </a:r>
          </a:p>
          <a:p>
            <a:pPr lvl="1"/>
            <a:r>
              <a:rPr lang="en-US" sz="1900" dirty="0"/>
              <a:t>VM</a:t>
            </a:r>
          </a:p>
          <a:p>
            <a:pPr lvl="2"/>
            <a:r>
              <a:rPr lang="en-US" sz="1900" dirty="0"/>
              <a:t>SQL Server Instance</a:t>
            </a:r>
          </a:p>
          <a:p>
            <a:pPr lvl="3"/>
            <a:r>
              <a:rPr lang="en-US" sz="1900" dirty="0"/>
              <a:t>Database</a:t>
            </a:r>
          </a:p>
          <a:p>
            <a:pPr lvl="3"/>
            <a:r>
              <a:rPr lang="en-US" sz="1900" dirty="0"/>
              <a:t>Database</a:t>
            </a:r>
          </a:p>
          <a:p>
            <a:pPr lvl="2"/>
            <a:r>
              <a:rPr lang="en-US" sz="1900" dirty="0"/>
              <a:t>SQL Server Instance</a:t>
            </a:r>
          </a:p>
          <a:p>
            <a:pPr lvl="3"/>
            <a:r>
              <a:rPr lang="en-US" sz="1900" dirty="0"/>
              <a:t>Database</a:t>
            </a:r>
          </a:p>
          <a:p>
            <a:pPr lvl="3"/>
            <a:r>
              <a:rPr lang="en-US" sz="1900" dirty="0"/>
              <a:t>Database</a:t>
            </a:r>
          </a:p>
          <a:p>
            <a:pPr lvl="3"/>
            <a:r>
              <a:rPr lang="en-US" sz="1900" dirty="0"/>
              <a:t>Database</a:t>
            </a:r>
          </a:p>
          <a:p>
            <a:pPr lvl="1"/>
            <a:r>
              <a:rPr lang="en-US" sz="1900" dirty="0"/>
              <a:t>VM</a:t>
            </a:r>
          </a:p>
          <a:p>
            <a:pPr lvl="2"/>
            <a:r>
              <a:rPr lang="en-US" sz="1900" dirty="0"/>
              <a:t>SQL Server Instance</a:t>
            </a:r>
          </a:p>
          <a:p>
            <a:pPr lvl="2"/>
            <a:r>
              <a:rPr lang="en-US" sz="1900" dirty="0"/>
              <a:t>SQL Server Instance</a:t>
            </a:r>
          </a:p>
          <a:p>
            <a:pPr lvl="2"/>
            <a:r>
              <a:rPr lang="en-US" sz="1900" dirty="0"/>
              <a:t>SQL Server Instance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E756DE-7DC2-4FF6-8437-94887BEFD53D}"/>
              </a:ext>
            </a:extLst>
          </p:cNvPr>
          <p:cNvSpPr txBox="1">
            <a:spLocks/>
          </p:cNvSpPr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Host (Physical)</a:t>
            </a:r>
          </a:p>
          <a:p>
            <a:pPr lvl="1"/>
            <a:r>
              <a:rPr lang="en-US" sz="2000"/>
              <a:t>SQL Server</a:t>
            </a:r>
          </a:p>
          <a:p>
            <a:pPr lvl="2"/>
            <a:r>
              <a:rPr lang="en-US"/>
              <a:t>Database</a:t>
            </a:r>
          </a:p>
          <a:p>
            <a:pPr lvl="2"/>
            <a:r>
              <a:rPr lang="en-US"/>
              <a:t>Database</a:t>
            </a:r>
          </a:p>
          <a:p>
            <a:pPr lvl="1"/>
            <a:r>
              <a:rPr lang="en-US" sz="2000"/>
              <a:t>SQL Server</a:t>
            </a:r>
          </a:p>
          <a:p>
            <a:pPr lvl="2"/>
            <a:r>
              <a:rPr lang="en-US"/>
              <a:t>Database</a:t>
            </a:r>
          </a:p>
          <a:p>
            <a:pPr lvl="2"/>
            <a:r>
              <a:rPr lang="en-US"/>
              <a:t>Database</a:t>
            </a:r>
          </a:p>
          <a:p>
            <a:pPr lvl="2"/>
            <a:r>
              <a:rPr lang="en-US"/>
              <a:t>Database</a:t>
            </a:r>
          </a:p>
          <a:p>
            <a:pPr lvl="1"/>
            <a:r>
              <a:rPr lang="en-US" sz="2000"/>
              <a:t>SQL Server</a:t>
            </a:r>
          </a:p>
          <a:p>
            <a:pPr lvl="1"/>
            <a:r>
              <a:rPr lang="en-US" sz="2000"/>
              <a:t>SQL Server</a:t>
            </a:r>
          </a:p>
          <a:p>
            <a:pPr lvl="1"/>
            <a:r>
              <a:rPr lang="en-US" sz="2000"/>
              <a:t>SQL 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A18BE9-AD36-4135-B5D3-3D48661BD5EA}"/>
              </a:ext>
            </a:extLst>
          </p:cNvPr>
          <p:cNvSpPr txBox="1"/>
          <p:nvPr/>
        </p:nvSpPr>
        <p:spPr>
          <a:xfrm>
            <a:off x="4945711" y="747423"/>
            <a:ext cx="268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Virtualised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6E8A99-7565-47EB-8EEC-F307F9259053}"/>
              </a:ext>
            </a:extLst>
          </p:cNvPr>
          <p:cNvSpPr txBox="1"/>
          <p:nvPr/>
        </p:nvSpPr>
        <p:spPr>
          <a:xfrm>
            <a:off x="8451604" y="724894"/>
            <a:ext cx="268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Non-Virtualised</a:t>
            </a:r>
          </a:p>
        </p:txBody>
      </p:sp>
    </p:spTree>
    <p:extLst>
      <p:ext uri="{BB962C8B-B14F-4D97-AF65-F5344CB8AC3E}">
        <p14:creationId xmlns:p14="http://schemas.microsoft.com/office/powerpoint/2010/main" val="86990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5EA876-295A-49FB-A9D6-9816F4167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GB">
                <a:solidFill>
                  <a:schemeClr val="accent1"/>
                </a:solidFill>
              </a:rPr>
              <a:t>Example</a:t>
            </a:r>
          </a:p>
        </p:txBody>
      </p:sp>
      <p:cxnSp>
        <p:nvCxnSpPr>
          <p:cNvPr id="17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70F3D-6E41-4D12-8B9E-E478E0B02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GB" sz="2400" dirty="0"/>
              <a:t>VMEXAMPLE01 (or Physical box)</a:t>
            </a:r>
          </a:p>
          <a:p>
            <a:pPr lvl="1"/>
            <a:r>
              <a:rPr lang="en-GB" dirty="0"/>
              <a:t>MSSQLSERVER - Default Instance – listens on Port 1433/1434</a:t>
            </a:r>
          </a:p>
          <a:p>
            <a:pPr lvl="1"/>
            <a:r>
              <a:rPr lang="en-GB" dirty="0"/>
              <a:t>MSSQL01 – Named Instance</a:t>
            </a:r>
          </a:p>
          <a:p>
            <a:pPr lvl="1"/>
            <a:r>
              <a:rPr lang="en-GB" dirty="0"/>
              <a:t>MSSQL02 – Named Instance</a:t>
            </a:r>
          </a:p>
          <a:p>
            <a:r>
              <a:rPr lang="en-GB" sz="2400" dirty="0"/>
              <a:t>To connect to the named instances you must either:</a:t>
            </a:r>
          </a:p>
          <a:p>
            <a:pPr lvl="1"/>
            <a:r>
              <a:rPr lang="en-GB" dirty="0"/>
              <a:t>Map the service to an open port using configuration manager, specify in the connection string - VMEXAMPLE01\MSSQL01,10001</a:t>
            </a:r>
          </a:p>
          <a:p>
            <a:pPr lvl="1"/>
            <a:r>
              <a:rPr lang="en-GB" dirty="0"/>
              <a:t>Ensure that SQL browser is running - VMEXAMPLE01\MSSQL01</a:t>
            </a:r>
          </a:p>
        </p:txBody>
      </p:sp>
    </p:spTree>
    <p:extLst>
      <p:ext uri="{BB962C8B-B14F-4D97-AF65-F5344CB8AC3E}">
        <p14:creationId xmlns:p14="http://schemas.microsoft.com/office/powerpoint/2010/main" val="106824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B0DF90E-6BAD-4E82-8FDF-717C9A357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13DCC859-0434-4BB8-B6C5-09C88AE69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08E7ACFB-B791-4C23-8B17-013FEDC09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434E5-5B9F-4A15-8AC1-A21EF641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GB" dirty="0"/>
              <a:t>What’s an Availability Group?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ED1CD9-F74B-4E8B-B27B-DA05C42EE5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879889"/>
              </p:ext>
            </p:extLst>
          </p:nvPr>
        </p:nvGraphicFramePr>
        <p:xfrm>
          <a:off x="838200" y="2022475"/>
          <a:ext cx="10515600" cy="4154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27001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6F18-EC99-40E4-B294-92A26F236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What files make up a SQL Server Instance?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24D39FF1-8A02-4610-AF4B-9AA19D263B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35099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3035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908A43-34F7-4EB9-A9A6-BCF69A5E0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GB" sz="4800"/>
              <a:t>2.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EB473-8846-4CA9-ABB1-2FC32DD0C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en-GB" sz="1800" dirty="0"/>
              <a:t>SQL Server controls security at multiple levels with numerous options for configuring the type of access you want users to have</a:t>
            </a:r>
          </a:p>
          <a:p>
            <a:r>
              <a:rPr lang="en-GB" sz="1800" dirty="0"/>
              <a:t>This allows complex security rules to be tailored to specific solutions – or simplified accordingly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2017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921A18-2573-44B5-916E-0E49C04B5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GB" sz="4800"/>
              <a:t>2.0.1 Machine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13956-B9E5-4207-8BBC-24C5ED229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en-GB" sz="1800" b="1" dirty="0"/>
              <a:t>Work with your infrastructure team!</a:t>
            </a:r>
          </a:p>
          <a:p>
            <a:r>
              <a:rPr lang="en-GB" sz="1800" dirty="0"/>
              <a:t>Estate-level security is the first line of defence</a:t>
            </a:r>
          </a:p>
          <a:p>
            <a:r>
              <a:rPr lang="en-GB" sz="1800" dirty="0"/>
              <a:t>Firewalls can stop accidental or malicious actors from connecting to a SQL Server Instance in the first place!</a:t>
            </a:r>
          </a:p>
          <a:p>
            <a:r>
              <a:rPr lang="en-GB" sz="1800" dirty="0"/>
              <a:t>Never punch a public hole in 1434 – hackers will spot this in seconds!</a:t>
            </a:r>
          </a:p>
          <a:p>
            <a:endParaRPr lang="en-GB" sz="18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190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4C3103B-AE2E-41DA-8805-65F1A948F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3BC0C31-69A7-4200-9AFE-927230E1E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30410"/>
            <a:ext cx="7005134" cy="4827590"/>
          </a:xfrm>
          <a:custGeom>
            <a:avLst/>
            <a:gdLst>
              <a:gd name="connsiteX0" fmla="*/ 1974535 w 7005134"/>
              <a:gd name="connsiteY0" fmla="*/ 0 h 4827590"/>
              <a:gd name="connsiteX1" fmla="*/ 7003848 w 7005134"/>
              <a:gd name="connsiteY1" fmla="*/ 4776721 h 4827590"/>
              <a:gd name="connsiteX2" fmla="*/ 7005134 w 7005134"/>
              <a:gd name="connsiteY2" fmla="*/ 4827590 h 4827590"/>
              <a:gd name="connsiteX3" fmla="*/ 0 w 7005134"/>
              <a:gd name="connsiteY3" fmla="*/ 4827590 h 4827590"/>
              <a:gd name="connsiteX4" fmla="*/ 0 w 7005134"/>
              <a:gd name="connsiteY4" fmla="*/ 402231 h 4827590"/>
              <a:gd name="connsiteX5" fmla="*/ 14349 w 7005134"/>
              <a:gd name="connsiteY5" fmla="*/ 395744 h 4827590"/>
              <a:gd name="connsiteX6" fmla="*/ 1974535 w 7005134"/>
              <a:gd name="connsiteY6" fmla="*/ 0 h 482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05134" h="4827590">
                <a:moveTo>
                  <a:pt x="1974535" y="0"/>
                </a:moveTo>
                <a:cubicBezTo>
                  <a:pt x="4668853" y="0"/>
                  <a:pt x="6868971" y="2115921"/>
                  <a:pt x="7003848" y="4776721"/>
                </a:cubicBezTo>
                <a:lnTo>
                  <a:pt x="7005134" y="4827590"/>
                </a:lnTo>
                <a:lnTo>
                  <a:pt x="0" y="4827590"/>
                </a:lnTo>
                <a:lnTo>
                  <a:pt x="0" y="402231"/>
                </a:lnTo>
                <a:lnTo>
                  <a:pt x="14349" y="395744"/>
                </a:lnTo>
                <a:cubicBezTo>
                  <a:pt x="616832" y="140915"/>
                  <a:pt x="1279227" y="0"/>
                  <a:pt x="1974535" y="0"/>
                </a:cubicBez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5BCF1-565C-41C6-88EF-DE2219C58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4894262"/>
            <a:ext cx="10307952" cy="1325563"/>
          </a:xfrm>
        </p:spPr>
        <p:txBody>
          <a:bodyPr>
            <a:normAutofit/>
          </a:bodyPr>
          <a:lstStyle/>
          <a:p>
            <a:r>
              <a:rPr lang="en-GB"/>
              <a:t>2.1 – Instance Level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10B38-4E63-4E88-AB1D-CCEB70DA6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1288" y="701019"/>
            <a:ext cx="6484094" cy="3382247"/>
          </a:xfrm>
        </p:spPr>
        <p:txBody>
          <a:bodyPr anchor="ctr">
            <a:normAutofit/>
          </a:bodyPr>
          <a:lstStyle/>
          <a:p>
            <a:r>
              <a:rPr lang="en-GB" sz="2000"/>
              <a:t>DEMO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5B5AFC7-2F07-4F7B-9151-E45D7548D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72540" y="4450080"/>
            <a:ext cx="1234440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CB1340FC-C4E2-4CD5-9BCA-7A022E8B4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348" y="999969"/>
            <a:ext cx="3444236" cy="3444236"/>
          </a:xfrm>
          <a:prstGeom prst="ellips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902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1204</Words>
  <Application>Microsoft Office PowerPoint</Application>
  <PresentationFormat>Widescreen</PresentationFormat>
  <Paragraphs>181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3 Things  the “Occasional” DBA  should Know</vt:lpstr>
      <vt:lpstr>Agenda</vt:lpstr>
      <vt:lpstr>1. Terminology and basic on-prem setup</vt:lpstr>
      <vt:lpstr>Example</vt:lpstr>
      <vt:lpstr>What’s an Availability Group?</vt:lpstr>
      <vt:lpstr>What files make up a SQL Server Instance?</vt:lpstr>
      <vt:lpstr>2. Security</vt:lpstr>
      <vt:lpstr>2.0.1 Machine Level</vt:lpstr>
      <vt:lpstr>2.1 – Instance Level Security</vt:lpstr>
      <vt:lpstr>3. Backups</vt:lpstr>
      <vt:lpstr>Disaster Recovery Terminology</vt:lpstr>
      <vt:lpstr>Backup Types</vt:lpstr>
      <vt:lpstr>Recovery Models</vt:lpstr>
      <vt:lpstr>Demo – taking a backup</vt:lpstr>
      <vt:lpstr>DR Backup Solution Example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Things  the “Occasional” DBA  should Know</dc:title>
  <dc:creator>Simon Stride</dc:creator>
  <cp:lastModifiedBy>Simon Stride</cp:lastModifiedBy>
  <cp:revision>3</cp:revision>
  <dcterms:created xsi:type="dcterms:W3CDTF">2019-04-17T21:40:11Z</dcterms:created>
  <dcterms:modified xsi:type="dcterms:W3CDTF">2019-04-18T13:15:49Z</dcterms:modified>
</cp:coreProperties>
</file>