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68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6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3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4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08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9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7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CF454A-F24C-49B6-B135-BDED86FD6AF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0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7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CF454A-F24C-49B6-B135-BDED86FD6AF4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4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ie/sql-server/sql-server-downloads" TargetMode="External"/><Relationship Id="rId2" Type="http://schemas.openxmlformats.org/officeDocument/2006/relationships/hyperlink" Target="https://docs.microsoft.com/en-us/sql/ssms/download-sql-server-management-studio-ssms?view=sql-server-2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samples/adventureworks-install-configure?view=sql-server-201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qlbits.com/" TargetMode="External"/><Relationship Id="rId2" Type="http://schemas.openxmlformats.org/officeDocument/2006/relationships/hyperlink" Target="https://www.amazon.co.uk/T-SQL-Fundamentals-Itzik-Ben-Gan/dp/150930200X/ref=sr_1_1?ie=UTF8&amp;qid=1548283483&amp;sr=8-1&amp;keywords=tsql+fundament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southwest.co.uk/" TargetMode="External"/><Relationship Id="rId5" Type="http://schemas.openxmlformats.org/officeDocument/2006/relationships/hyperlink" Target="https://www.meetup.com/SQL-South-West/" TargetMode="External"/><Relationship Id="rId4" Type="http://schemas.openxmlformats.org/officeDocument/2006/relationships/hyperlink" Target="https://www.pas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E415-7773-40BE-AEAF-EEEE5A4BA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A6141-B009-4379-B35E-90228C51C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06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A81D-1F61-4406-8B1D-25DB7CCC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424D-3434-48C5-A1B0-E659A366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SQL Server Management Studio</a:t>
            </a:r>
          </a:p>
          <a:p>
            <a:r>
              <a:rPr lang="en-GB" dirty="0">
                <a:hlinkClick r:id="rId2"/>
              </a:rPr>
              <a:t>https://docs.microsoft.com/en-us/sql/ssms/download-sql-server-management-studio-ssms?view=sql-server-2017</a:t>
            </a:r>
            <a:endParaRPr lang="en-GB" dirty="0"/>
          </a:p>
          <a:p>
            <a:endParaRPr lang="en-GB" dirty="0"/>
          </a:p>
          <a:p>
            <a:r>
              <a:rPr lang="en-GB" dirty="0"/>
              <a:t>SQL Server DB Engine (Developer Edition)</a:t>
            </a:r>
          </a:p>
          <a:p>
            <a:r>
              <a:rPr lang="en-GB" dirty="0">
                <a:hlinkClick r:id="rId3"/>
              </a:rPr>
              <a:t>https://www.microsoft.com/en-ie/sql-server/sql-server-downloads</a:t>
            </a:r>
            <a:endParaRPr lang="en-GB" dirty="0"/>
          </a:p>
          <a:p>
            <a:endParaRPr lang="en-GB" dirty="0"/>
          </a:p>
          <a:p>
            <a:r>
              <a:rPr lang="en-GB" dirty="0"/>
              <a:t>AdventureWorks2017</a:t>
            </a:r>
          </a:p>
          <a:p>
            <a:r>
              <a:rPr lang="en-GB" dirty="0">
                <a:hlinkClick r:id="rId4"/>
              </a:rPr>
              <a:t>https://docs.microsoft.com/en-us/sql/samples/adventureworks-install-configure?view=sql-server-2017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07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7B70-7F8B-42F1-83E3-5ABD6C7F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7B25-6239-4E63-84CF-024D0B46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&amp; From</a:t>
            </a:r>
          </a:p>
          <a:p>
            <a:r>
              <a:rPr lang="en-GB" dirty="0"/>
              <a:t>Where</a:t>
            </a:r>
          </a:p>
          <a:p>
            <a:r>
              <a:rPr lang="en-GB" dirty="0"/>
              <a:t>Joins</a:t>
            </a:r>
          </a:p>
          <a:p>
            <a:r>
              <a:rPr lang="en-GB"/>
              <a:t>Group </a:t>
            </a:r>
            <a:r>
              <a:rPr lang="en-GB" dirty="0"/>
              <a:t>by</a:t>
            </a:r>
          </a:p>
          <a:p>
            <a:r>
              <a:rPr lang="en-GB" dirty="0"/>
              <a:t>Having </a:t>
            </a:r>
          </a:p>
          <a:p>
            <a:r>
              <a:rPr lang="en-GB" dirty="0"/>
              <a:t>Order By</a:t>
            </a:r>
          </a:p>
          <a:p>
            <a:endParaRPr lang="en-GB" dirty="0"/>
          </a:p>
          <a:p>
            <a:r>
              <a:rPr lang="en-GB" dirty="0"/>
              <a:t>Insert,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214480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556C-E62C-4ACD-BABB-6F96DDAF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51BC-1D8F-4B68-BEEE-CB0B6897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</a:p>
          <a:p>
            <a:r>
              <a:rPr lang="en-GB" dirty="0"/>
              <a:t>Roots in relational theory and predicate logic</a:t>
            </a:r>
          </a:p>
          <a:p>
            <a:pPr lvl="1"/>
            <a:r>
              <a:rPr lang="en-GB" dirty="0"/>
              <a:t>Data stored in interconnected relations</a:t>
            </a:r>
          </a:p>
          <a:p>
            <a:pPr lvl="1"/>
            <a:r>
              <a:rPr lang="en-GB" dirty="0"/>
              <a:t>Filtered and connected using statements which are true, false or NULL</a:t>
            </a:r>
          </a:p>
          <a:p>
            <a:r>
              <a:rPr lang="en-GB" dirty="0"/>
              <a:t>Originally used for interacting with RDBMS</a:t>
            </a:r>
          </a:p>
          <a:p>
            <a:pPr lvl="1"/>
            <a:r>
              <a:rPr lang="en-GB" dirty="0"/>
              <a:t>More recently has been ported to more exotic data storage platforms – </a:t>
            </a:r>
            <a:r>
              <a:rPr lang="en-GB" dirty="0" err="1"/>
              <a:t>e.g.Big</a:t>
            </a:r>
            <a:r>
              <a:rPr lang="en-GB" dirty="0"/>
              <a:t> Data languages like Hive, Spark, Cassandra CQL</a:t>
            </a:r>
          </a:p>
          <a:p>
            <a:r>
              <a:rPr lang="en-GB" dirty="0"/>
              <a:t>Embedded in applications to read and write data</a:t>
            </a:r>
          </a:p>
          <a:p>
            <a:r>
              <a:rPr lang="en-GB" dirty="0"/>
              <a:t>Also used for retrieving data</a:t>
            </a:r>
          </a:p>
        </p:txBody>
      </p:sp>
    </p:spTree>
    <p:extLst>
      <p:ext uri="{BB962C8B-B14F-4D97-AF65-F5344CB8AC3E}">
        <p14:creationId xmlns:p14="http://schemas.microsoft.com/office/powerpoint/2010/main" val="312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AA33-E4C5-4D48-88CF-CA040B3D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1DB1-576E-41D6-B711-65BFCC52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 level language</a:t>
            </a:r>
          </a:p>
          <a:p>
            <a:pPr lvl="1"/>
            <a:r>
              <a:rPr lang="en-GB" dirty="0"/>
              <a:t>Actual data retrieval is abstracted away from the user</a:t>
            </a:r>
          </a:p>
          <a:p>
            <a:pPr lvl="1"/>
            <a:r>
              <a:rPr lang="en-GB" dirty="0"/>
              <a:t>The database engine constructs a “good enough” means for getting data called an execution plan</a:t>
            </a:r>
          </a:p>
          <a:p>
            <a:pPr lvl="1"/>
            <a:r>
              <a:rPr lang="en-GB" dirty="0"/>
              <a:t>Multiple ways to write the same request</a:t>
            </a:r>
          </a:p>
          <a:p>
            <a:pPr lvl="1"/>
            <a:endParaRPr lang="en-GB" dirty="0"/>
          </a:p>
          <a:p>
            <a:r>
              <a:rPr lang="en-GB" dirty="0"/>
              <a:t>Set based data retrieval</a:t>
            </a:r>
          </a:p>
          <a:p>
            <a:pPr lvl="1"/>
            <a:r>
              <a:rPr lang="en-GB" dirty="0"/>
              <a:t>Think in terms of collections of data, more than individual rows</a:t>
            </a:r>
          </a:p>
          <a:p>
            <a:r>
              <a:rPr lang="en-GB" dirty="0"/>
              <a:t>Sets of data may relate to one another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52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2E73-7F4C-4788-9318-C0301BC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 SQL is a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23FA-C810-41C3-8CC6-631E3685D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SQL Vendors recognise the ANSI SQL Standard (Oracle, SQL Server, MySQL, </a:t>
            </a:r>
            <a:r>
              <a:rPr lang="en-GB" dirty="0" err="1"/>
              <a:t>PostGres</a:t>
            </a:r>
            <a:r>
              <a:rPr lang="en-GB" dirty="0"/>
              <a:t>)</a:t>
            </a:r>
          </a:p>
          <a:p>
            <a:r>
              <a:rPr lang="en-GB" dirty="0"/>
              <a:t>SELECT, FROM, WHERE, JOIN etc all work across vendors</a:t>
            </a:r>
          </a:p>
          <a:p>
            <a:r>
              <a:rPr lang="en-GB" dirty="0"/>
              <a:t>BUT they apply their own “flavour” meaning that there are subtle differences</a:t>
            </a:r>
          </a:p>
          <a:p>
            <a:r>
              <a:rPr lang="en-GB" dirty="0"/>
              <a:t>Where possible try to stick to the ANSI version to allow your SQL code (and your skills!) to be more portable</a:t>
            </a:r>
          </a:p>
        </p:txBody>
      </p:sp>
    </p:spTree>
    <p:extLst>
      <p:ext uri="{BB962C8B-B14F-4D97-AF65-F5344CB8AC3E}">
        <p14:creationId xmlns:p14="http://schemas.microsoft.com/office/powerpoint/2010/main" val="193930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C590-729C-445C-870B-24DB27F4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FB5814-5BA3-4412-BADE-CDFD57CDC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072569"/>
              </p:ext>
            </p:extLst>
          </p:nvPr>
        </p:nvGraphicFramePr>
        <p:xfrm>
          <a:off x="2317377" y="1583579"/>
          <a:ext cx="38996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912">
                  <a:extLst>
                    <a:ext uri="{9D8B030D-6E8A-4147-A177-3AD203B41FA5}">
                      <a16:colId xmlns:a16="http://schemas.microsoft.com/office/drawing/2014/main" val="2159466540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2204896571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3857794795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142562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01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2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7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012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092CBA8-9C3B-47D4-A31F-744A7B08A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728411"/>
              </p:ext>
            </p:extLst>
          </p:nvPr>
        </p:nvGraphicFramePr>
        <p:xfrm>
          <a:off x="6840103" y="1768999"/>
          <a:ext cx="2924736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4912">
                  <a:extLst>
                    <a:ext uri="{9D8B030D-6E8A-4147-A177-3AD203B41FA5}">
                      <a16:colId xmlns:a16="http://schemas.microsoft.com/office/drawing/2014/main" val="2159466540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2204896571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385779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ColA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ColB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ColC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01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22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01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8F3C02-8C8C-468B-938E-31141DE63554}"/>
              </a:ext>
            </a:extLst>
          </p:cNvPr>
          <p:cNvSpPr txBox="1"/>
          <p:nvPr/>
        </p:nvSpPr>
        <p:spPr>
          <a:xfrm>
            <a:off x="1066799" y="3968206"/>
            <a:ext cx="961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Queries with INNER joins only return information matched on BOTH sides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7A53604-A4D8-43C3-A0A8-E2AB4EE45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749431"/>
              </p:ext>
            </p:extLst>
          </p:nvPr>
        </p:nvGraphicFramePr>
        <p:xfrm>
          <a:off x="3195933" y="4576482"/>
          <a:ext cx="389964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912">
                  <a:extLst>
                    <a:ext uri="{9D8B030D-6E8A-4147-A177-3AD203B41FA5}">
                      <a16:colId xmlns:a16="http://schemas.microsoft.com/office/drawing/2014/main" val="2159466540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2204896571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3857794795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142562278"/>
                    </a:ext>
                  </a:extLst>
                </a:gridCol>
              </a:tblGrid>
              <a:tr h="291484">
                <a:tc>
                  <a:txBody>
                    <a:bodyPr/>
                    <a:lstStyle/>
                    <a:p>
                      <a:r>
                        <a:rPr lang="en-GB" dirty="0"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16258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D71F360-E80C-480D-ABA8-D152A5418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378842"/>
              </p:ext>
            </p:extLst>
          </p:nvPr>
        </p:nvGraphicFramePr>
        <p:xfrm>
          <a:off x="7167282" y="4576482"/>
          <a:ext cx="292473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4912">
                  <a:extLst>
                    <a:ext uri="{9D8B030D-6E8A-4147-A177-3AD203B41FA5}">
                      <a16:colId xmlns:a16="http://schemas.microsoft.com/office/drawing/2014/main" val="2159466540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2204896571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385779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ColA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ColB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ColC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16258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F37AB6-52B0-4676-90AF-7C9DC4C06ADF}"/>
              </a:ext>
            </a:extLst>
          </p:cNvPr>
          <p:cNvCxnSpPr>
            <a:endCxn id="5" idx="1"/>
          </p:cNvCxnSpPr>
          <p:nvPr/>
        </p:nvCxnSpPr>
        <p:spPr>
          <a:xfrm>
            <a:off x="6217025" y="2667000"/>
            <a:ext cx="623078" cy="2909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9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1807-3350-436F-B10F-7EC9C8A1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713"/>
            <a:ext cx="10515600" cy="1325563"/>
          </a:xfrm>
        </p:spPr>
        <p:txBody>
          <a:bodyPr/>
          <a:lstStyle/>
          <a:p>
            <a:r>
              <a:rPr lang="en-GB" dirty="0"/>
              <a:t>ERD – Entity Relationship Diagram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7D1B89-3E89-4D7A-B2C9-8671413EA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13501"/>
              </p:ext>
            </p:extLst>
          </p:nvPr>
        </p:nvGraphicFramePr>
        <p:xfrm>
          <a:off x="732119" y="1723714"/>
          <a:ext cx="24727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764">
                  <a:extLst>
                    <a:ext uri="{9D8B030D-6E8A-4147-A177-3AD203B41FA5}">
                      <a16:colId xmlns:a16="http://schemas.microsoft.com/office/drawing/2014/main" val="4254785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5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ProductId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4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9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9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ProductSubCategoryId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649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1BE3D2-FDC4-457C-9928-1A65017F8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08302"/>
              </p:ext>
            </p:extLst>
          </p:nvPr>
        </p:nvGraphicFramePr>
        <p:xfrm>
          <a:off x="4909673" y="1946349"/>
          <a:ext cx="24727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764">
                  <a:extLst>
                    <a:ext uri="{9D8B030D-6E8A-4147-A177-3AD203B41FA5}">
                      <a16:colId xmlns:a16="http://schemas.microsoft.com/office/drawing/2014/main" val="4254785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err="1"/>
                        <a:t>ProductSubCategory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5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ProductSubCategoryId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4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9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ProductCategoryId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948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9B5B4A-CF00-4773-990E-4BDF351F5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62276"/>
              </p:ext>
            </p:extLst>
          </p:nvPr>
        </p:nvGraphicFramePr>
        <p:xfrm>
          <a:off x="8941549" y="3046008"/>
          <a:ext cx="25377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759">
                  <a:extLst>
                    <a:ext uri="{9D8B030D-6E8A-4147-A177-3AD203B41FA5}">
                      <a16:colId xmlns:a16="http://schemas.microsoft.com/office/drawing/2014/main" val="4254785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ProductCategory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5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ProductCategoryId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4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951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19D954F-C9C7-4C1B-B099-89E86661EB66}"/>
              </a:ext>
            </a:extLst>
          </p:cNvPr>
          <p:cNvSpPr txBox="1"/>
          <p:nvPr/>
        </p:nvSpPr>
        <p:spPr>
          <a:xfrm>
            <a:off x="3218332" y="3213077"/>
            <a:ext cx="59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0…n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DA255-1C0B-485C-98E6-BCC0773F3C86}"/>
              </a:ext>
            </a:extLst>
          </p:cNvPr>
          <p:cNvSpPr txBox="1"/>
          <p:nvPr/>
        </p:nvSpPr>
        <p:spPr>
          <a:xfrm>
            <a:off x="7418294" y="2842972"/>
            <a:ext cx="59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0…n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9FCFC-6B5A-4DD4-B64A-23680F3D99B9}"/>
              </a:ext>
            </a:extLst>
          </p:cNvPr>
          <p:cNvSpPr txBox="1"/>
          <p:nvPr/>
        </p:nvSpPr>
        <p:spPr>
          <a:xfrm>
            <a:off x="4598893" y="2221811"/>
            <a:ext cx="39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645714-B16A-49FE-A548-FDE0618AFA15}"/>
              </a:ext>
            </a:extLst>
          </p:cNvPr>
          <p:cNvSpPr txBox="1"/>
          <p:nvPr/>
        </p:nvSpPr>
        <p:spPr>
          <a:xfrm>
            <a:off x="8642003" y="3535145"/>
            <a:ext cx="39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E5A0036-CB89-4494-926A-C342853146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18333" y="2696828"/>
            <a:ext cx="1722744" cy="838317"/>
          </a:xfrm>
          <a:prstGeom prst="bentConnector3">
            <a:avLst>
              <a:gd name="adj1" fmla="val 676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E93A7E4-A823-4CF6-A591-B0A5C65E6C52}"/>
              </a:ext>
            </a:extLst>
          </p:cNvPr>
          <p:cNvCxnSpPr/>
          <p:nvPr/>
        </p:nvCxnSpPr>
        <p:spPr>
          <a:xfrm>
            <a:off x="7382437" y="3212304"/>
            <a:ext cx="1559112" cy="389964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60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B731-5501-4FCB-B94B-80147963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9816-B982-4220-A691-A5DCE0AC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TSQL Fundamentals – </a:t>
            </a:r>
            <a:r>
              <a:rPr lang="en-GB" dirty="0" err="1"/>
              <a:t>Itzik</a:t>
            </a:r>
            <a:r>
              <a:rPr lang="en-GB" dirty="0"/>
              <a:t> Ben-Gan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https://www.amazon.co.uk/T-SQL-Fundamentals-Itzik-Ben-Gan/dp/150930200X/ref=sr_1_1?ie=UTF8&amp;qid=1548283483&amp;sr=8-1&amp;keywords=tsql+fundamentals</a:t>
            </a:r>
            <a:endParaRPr lang="en-GB" dirty="0"/>
          </a:p>
          <a:p>
            <a:r>
              <a:rPr lang="en-GB" dirty="0"/>
              <a:t>SQL Bits videos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https://sqlbits.com/</a:t>
            </a:r>
            <a:endParaRPr lang="en-GB" dirty="0"/>
          </a:p>
          <a:p>
            <a:r>
              <a:rPr lang="en-GB" dirty="0"/>
              <a:t>PASS – Professional Association of SQL Server community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https://www.pass.org/</a:t>
            </a:r>
            <a:endParaRPr lang="en-GB" dirty="0"/>
          </a:p>
          <a:p>
            <a:r>
              <a:rPr lang="en-GB" dirty="0"/>
              <a:t>SQL User Group (meetup)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https://www.meetup.com/SQL-South-West/</a:t>
            </a:r>
            <a:endParaRPr lang="en-GB" dirty="0"/>
          </a:p>
          <a:p>
            <a:r>
              <a:rPr lang="en-GB" dirty="0"/>
              <a:t>Data in Devon Conference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https://sqlsouthwest.co.uk/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1029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1458</TotalTime>
  <Words>442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Introduction to SQL</vt:lpstr>
      <vt:lpstr>Prerequisites</vt:lpstr>
      <vt:lpstr>Plan</vt:lpstr>
      <vt:lpstr>SQL</vt:lpstr>
      <vt:lpstr>About the language</vt:lpstr>
      <vt:lpstr>ANSI SQL is a standard</vt:lpstr>
      <vt:lpstr>JOINS</vt:lpstr>
      <vt:lpstr>ERD – Entity Relationship Diagram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Simon Stride</dc:creator>
  <cp:lastModifiedBy>Simon Stride</cp:lastModifiedBy>
  <cp:revision>15</cp:revision>
  <dcterms:created xsi:type="dcterms:W3CDTF">2019-01-22T13:47:00Z</dcterms:created>
  <dcterms:modified xsi:type="dcterms:W3CDTF">2019-01-24T13:24:15Z</dcterms:modified>
</cp:coreProperties>
</file>