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8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3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64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8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9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7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0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1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CF454A-F24C-49B6-B135-BDED86FD6AF4}" type="datetimeFigureOut">
              <a:rPr lang="en-GB" smtClean="0"/>
              <a:t>28/01/2019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23EAA4-C944-427B-9C55-F66A1D2207F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4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bits.com/" TargetMode="External"/><Relationship Id="rId2" Type="http://schemas.openxmlformats.org/officeDocument/2006/relationships/hyperlink" Target="https://www.amazon.co.uk/T-SQL-Fundamentals-Itzik-Ben-Gan/dp/150930200X/ref=sr_1_1?ie=UTF8&amp;qid=1548283483&amp;sr=8-1&amp;keywords=tsql+fundament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southwest.co.uk/" TargetMode="External"/><Relationship Id="rId5" Type="http://schemas.openxmlformats.org/officeDocument/2006/relationships/hyperlink" Target="https://www.meetup.com/SQL-South-West/" TargetMode="External"/><Relationship Id="rId4" Type="http://schemas.openxmlformats.org/officeDocument/2006/relationships/hyperlink" Target="https://www.pas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ie/sql-server/sql-server-downloads" TargetMode="External"/><Relationship Id="rId2" Type="http://schemas.openxmlformats.org/officeDocument/2006/relationships/hyperlink" Target="https://docs.microsoft.com/en-us/sql/ssms/download-sql-server-management-studio-ssms?view=sql-server-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samples/adventureworks-install-configure?view=sql-server-20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E415-7773-40BE-AEAF-EEEE5A4BA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SQL Pt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A6141-B009-4379-B35E-90228C51C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Aka. SQL 2 – SQL HARDER</a:t>
            </a:r>
          </a:p>
        </p:txBody>
      </p:sp>
    </p:spTree>
    <p:extLst>
      <p:ext uri="{BB962C8B-B14F-4D97-AF65-F5344CB8AC3E}">
        <p14:creationId xmlns:p14="http://schemas.microsoft.com/office/powerpoint/2010/main" val="301706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FE87-F067-47B5-B311-8BEA8DF3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DA44-993F-4443-873E-144E1E95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42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914D-64C6-455F-84C7-D4A20F19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ED28-21CA-4817-8268-53F26EBC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what it says on the tin!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Combine with TOP N to return the most important 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Evaluated LAST, after all calculations have been applied</a:t>
            </a:r>
          </a:p>
        </p:txBody>
      </p:sp>
    </p:spTree>
    <p:extLst>
      <p:ext uri="{BB962C8B-B14F-4D97-AF65-F5344CB8AC3E}">
        <p14:creationId xmlns:p14="http://schemas.microsoft.com/office/powerpoint/2010/main" val="231114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D1E-6C6D-4C2B-A88F-70E68DF9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8AFD-5BB1-43F7-BA05-C809583A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2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C163-5791-4820-85C5-FE41E8AB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28EB-A9F5-474F-8F64-50BBC8D8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GROUP BY without the aggregates</a:t>
            </a:r>
          </a:p>
          <a:p>
            <a:endParaRPr lang="en-GB" dirty="0"/>
          </a:p>
          <a:p>
            <a:r>
              <a:rPr lang="en-GB" dirty="0"/>
              <a:t>Use when you want unique values from a column with repeated values</a:t>
            </a:r>
          </a:p>
          <a:p>
            <a:endParaRPr lang="en-GB" dirty="0"/>
          </a:p>
          <a:p>
            <a:r>
              <a:rPr lang="en-GB" dirty="0"/>
              <a:t>E.g.</a:t>
            </a:r>
          </a:p>
          <a:p>
            <a:r>
              <a:rPr lang="en-GB" dirty="0"/>
              <a:t>“What Units of Measure are in use in the Bill of Materials table”?</a:t>
            </a:r>
          </a:p>
        </p:txBody>
      </p:sp>
    </p:spTree>
    <p:extLst>
      <p:ext uri="{BB962C8B-B14F-4D97-AF65-F5344CB8AC3E}">
        <p14:creationId xmlns:p14="http://schemas.microsoft.com/office/powerpoint/2010/main" val="342077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021A-FF0D-4060-A0CA-E6311FFE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5126-F6D2-4AE3-8AD0-19DE8BEC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30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A809-975C-4B3B-82A4-27069991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Inception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EDB0-7493-454D-BD24-E841B49A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Subqueries are “Queries within queries”</a:t>
            </a:r>
          </a:p>
        </p:txBody>
      </p:sp>
    </p:spTree>
    <p:extLst>
      <p:ext uri="{BB962C8B-B14F-4D97-AF65-F5344CB8AC3E}">
        <p14:creationId xmlns:p14="http://schemas.microsoft.com/office/powerpoint/2010/main" val="363493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B731-5501-4FCB-B94B-80147963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9816-B982-4220-A691-A5DCE0AC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TSQL Fundamentals – </a:t>
            </a:r>
            <a:r>
              <a:rPr lang="en-GB" dirty="0" err="1"/>
              <a:t>Itzik</a:t>
            </a:r>
            <a:r>
              <a:rPr lang="en-GB" dirty="0"/>
              <a:t> Ben-Gan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https://www.amazon.co.uk/T-SQL-Fundamentals-Itzik-Ben-Gan/dp/150930200X/ref=sr_1_1?ie=UTF8&amp;qid=1548283483&amp;sr=8-1&amp;keywords=tsql+fundamentals</a:t>
            </a:r>
            <a:endParaRPr lang="en-GB" dirty="0"/>
          </a:p>
          <a:p>
            <a:r>
              <a:rPr lang="en-GB" dirty="0"/>
              <a:t>SQL Bits videos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https://sqlbits.com/</a:t>
            </a:r>
            <a:endParaRPr lang="en-GB" dirty="0"/>
          </a:p>
          <a:p>
            <a:r>
              <a:rPr lang="en-GB" dirty="0"/>
              <a:t>PASS – Professional Association of SQL Server community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https://www.pass.org/</a:t>
            </a:r>
            <a:endParaRPr lang="en-GB" dirty="0"/>
          </a:p>
          <a:p>
            <a:r>
              <a:rPr lang="en-GB" dirty="0"/>
              <a:t>SQL User Group (meetup)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https://www.meetup.com/SQL-South-West/</a:t>
            </a:r>
            <a:endParaRPr lang="en-GB" dirty="0"/>
          </a:p>
          <a:p>
            <a:r>
              <a:rPr lang="en-GB" dirty="0"/>
              <a:t>Data in Devon Conference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https://sqlsouthwest.co.uk/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1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A81D-1F61-4406-8B1D-25DB7CCC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424D-3434-48C5-A1B0-E659A366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SQL Server Management Studio</a:t>
            </a:r>
          </a:p>
          <a:p>
            <a:r>
              <a:rPr lang="en-GB" dirty="0">
                <a:hlinkClick r:id="rId2"/>
              </a:rPr>
              <a:t>https://docs.microsoft.com/en-us/sql/ssms/download-sql-server-management-studio-ssms?view=sql-server-2017</a:t>
            </a:r>
            <a:endParaRPr lang="en-GB" dirty="0"/>
          </a:p>
          <a:p>
            <a:endParaRPr lang="en-GB" dirty="0"/>
          </a:p>
          <a:p>
            <a:r>
              <a:rPr lang="en-GB" dirty="0"/>
              <a:t>SQL Server DB Engine (Developer Edition)</a:t>
            </a:r>
          </a:p>
          <a:p>
            <a:r>
              <a:rPr lang="en-GB" dirty="0">
                <a:hlinkClick r:id="rId3"/>
              </a:rPr>
              <a:t>https://www.microsoft.com/en-ie/sql-server/sql-server-downloads</a:t>
            </a:r>
            <a:endParaRPr lang="en-GB" dirty="0"/>
          </a:p>
          <a:p>
            <a:endParaRPr lang="en-GB" dirty="0"/>
          </a:p>
          <a:p>
            <a:r>
              <a:rPr lang="en-GB" dirty="0"/>
              <a:t>AdventureWorks2017</a:t>
            </a:r>
          </a:p>
          <a:p>
            <a:r>
              <a:rPr lang="en-GB" dirty="0">
                <a:hlinkClick r:id="rId4"/>
              </a:rPr>
              <a:t>https://docs.microsoft.com/en-us/sql/samples/adventureworks-install-configure?view=sql-server-2017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07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7B70-7F8B-42F1-83E3-5ABD6C7F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7B25-6239-4E63-84CF-024D0B46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Recap</a:t>
            </a:r>
          </a:p>
          <a:p>
            <a:r>
              <a:rPr lang="en-GB" dirty="0"/>
              <a:t>Group by</a:t>
            </a:r>
          </a:p>
          <a:p>
            <a:r>
              <a:rPr lang="en-GB" dirty="0"/>
              <a:t>Having </a:t>
            </a:r>
          </a:p>
          <a:p>
            <a:r>
              <a:rPr lang="en-GB" dirty="0"/>
              <a:t>Order By</a:t>
            </a:r>
          </a:p>
          <a:p>
            <a:r>
              <a:rPr lang="en-GB" dirty="0"/>
              <a:t>Window functions</a:t>
            </a:r>
          </a:p>
        </p:txBody>
      </p:sp>
    </p:spTree>
    <p:extLst>
      <p:ext uri="{BB962C8B-B14F-4D97-AF65-F5344CB8AC3E}">
        <p14:creationId xmlns:p14="http://schemas.microsoft.com/office/powerpoint/2010/main" val="214480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556C-E62C-4ACD-BABB-6F96DDAF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51BC-1D8F-4B68-BEEE-CB0B6897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 – evaluated </a:t>
            </a:r>
            <a:r>
              <a:rPr lang="en-GB" b="1" dirty="0"/>
              <a:t>last</a:t>
            </a:r>
            <a:r>
              <a:rPr lang="en-GB" dirty="0"/>
              <a:t> (almost) and says which columns we’re interested in</a:t>
            </a:r>
          </a:p>
          <a:p>
            <a:r>
              <a:rPr lang="en-GB" dirty="0"/>
              <a:t>FROM – Evaluated </a:t>
            </a:r>
            <a:r>
              <a:rPr lang="en-GB" b="1" dirty="0"/>
              <a:t>first</a:t>
            </a:r>
            <a:r>
              <a:rPr lang="en-GB" dirty="0"/>
              <a:t>, tells the query what to look at</a:t>
            </a:r>
          </a:p>
          <a:p>
            <a:r>
              <a:rPr lang="en-GB" dirty="0"/>
              <a:t>INNER JOIN – “Restrictive” lookup of data that exists in </a:t>
            </a:r>
            <a:r>
              <a:rPr lang="en-GB" b="1" dirty="0"/>
              <a:t>both</a:t>
            </a:r>
            <a:r>
              <a:rPr lang="en-GB" dirty="0"/>
              <a:t> datasets, only returns matches</a:t>
            </a:r>
          </a:p>
          <a:p>
            <a:r>
              <a:rPr lang="en-GB" dirty="0"/>
              <a:t>LEFT OUTER JOIN – “Unrestrictive” lookup of data, returns </a:t>
            </a:r>
            <a:r>
              <a:rPr lang="en-GB" b="1" dirty="0"/>
              <a:t>all</a:t>
            </a:r>
            <a:r>
              <a:rPr lang="en-GB" dirty="0"/>
              <a:t> of the rows in the first dataset</a:t>
            </a:r>
          </a:p>
          <a:p>
            <a:r>
              <a:rPr lang="en-GB" i="1" dirty="0"/>
              <a:t>Joins can return multiple matches – SQL will return all rows</a:t>
            </a:r>
          </a:p>
          <a:p>
            <a:r>
              <a:rPr lang="en-GB" dirty="0"/>
              <a:t>WHERE - filters the result based on True, excludes False or NULL</a:t>
            </a:r>
          </a:p>
        </p:txBody>
      </p:sp>
    </p:spTree>
    <p:extLst>
      <p:ext uri="{BB962C8B-B14F-4D97-AF65-F5344CB8AC3E}">
        <p14:creationId xmlns:p14="http://schemas.microsoft.com/office/powerpoint/2010/main" val="3121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B3D5-009A-41AF-8A87-8B9E386F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6F32-3664-4425-BACA-63D64AAD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Often we are asked business questions that start with “How Many…” or “How Much”</a:t>
            </a:r>
          </a:p>
          <a:p>
            <a:endParaRPr lang="en-GB" dirty="0"/>
          </a:p>
          <a:p>
            <a:r>
              <a:rPr lang="en-GB" dirty="0"/>
              <a:t>SELECT…FROM might return all the values, but might require multiple steps to get the answer…</a:t>
            </a:r>
          </a:p>
          <a:p>
            <a:endParaRPr lang="en-GB" dirty="0"/>
          </a:p>
          <a:p>
            <a:r>
              <a:rPr lang="en-GB" dirty="0"/>
              <a:t>For example, the business question, “How many </a:t>
            </a:r>
            <a:r>
              <a:rPr lang="en-GB" dirty="0" err="1"/>
              <a:t>PurchaseOrders</a:t>
            </a:r>
            <a:r>
              <a:rPr lang="en-GB" dirty="0"/>
              <a:t> were placed in January 2014?”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06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CBD6-D039-40F6-8957-41BABD15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9473-9444-4634-B206-AFEF29BEF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41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75E9-6394-43ED-AD25-DC4CBF9F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7F82-906E-4F98-A2F6-25BCC86D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important for Analytical queries and processing</a:t>
            </a:r>
          </a:p>
          <a:p>
            <a:r>
              <a:rPr lang="en-GB" dirty="0"/>
              <a:t>“Condense” tables by common values</a:t>
            </a:r>
          </a:p>
          <a:p>
            <a:r>
              <a:rPr lang="en-GB" dirty="0"/>
              <a:t>Once written, ALL non-aggregated columns in the query must be including in the group by</a:t>
            </a:r>
          </a:p>
        </p:txBody>
      </p:sp>
    </p:spTree>
    <p:extLst>
      <p:ext uri="{BB962C8B-B14F-4D97-AF65-F5344CB8AC3E}">
        <p14:creationId xmlns:p14="http://schemas.microsoft.com/office/powerpoint/2010/main" val="271269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90B6-1E31-42FB-BBB3-D377F0DC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Commonly Used 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C14E1-700F-4CBE-AEE6-46FD07F6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COUNT(*) – Count of rows</a:t>
            </a:r>
          </a:p>
          <a:p>
            <a:r>
              <a:rPr lang="en-GB" dirty="0"/>
              <a:t>COUNT(</a:t>
            </a:r>
            <a:r>
              <a:rPr lang="en-GB" dirty="0" err="1"/>
              <a:t>ColumnName</a:t>
            </a:r>
            <a:r>
              <a:rPr lang="en-GB" dirty="0"/>
              <a:t>) – Count of values in Column</a:t>
            </a:r>
          </a:p>
          <a:p>
            <a:r>
              <a:rPr lang="en-GB" dirty="0"/>
              <a:t>COUNT(DISTINCT </a:t>
            </a:r>
            <a:r>
              <a:rPr lang="en-GB" dirty="0" err="1"/>
              <a:t>ColumnName</a:t>
            </a:r>
            <a:r>
              <a:rPr lang="en-GB" dirty="0"/>
              <a:t>) – Count of </a:t>
            </a:r>
            <a:r>
              <a:rPr lang="en-GB" dirty="0" err="1"/>
              <a:t>UniqueValues</a:t>
            </a:r>
            <a:endParaRPr lang="en-GB" dirty="0"/>
          </a:p>
          <a:p>
            <a:r>
              <a:rPr lang="en-GB" dirty="0"/>
              <a:t>SUM(</a:t>
            </a:r>
            <a:r>
              <a:rPr lang="en-GB" dirty="0" err="1"/>
              <a:t>ColumnName</a:t>
            </a:r>
            <a:r>
              <a:rPr lang="en-GB" dirty="0"/>
              <a:t>) – Sum of values (excluding NULLS)</a:t>
            </a:r>
          </a:p>
          <a:p>
            <a:r>
              <a:rPr lang="en-GB" dirty="0"/>
              <a:t>AVG(</a:t>
            </a:r>
            <a:r>
              <a:rPr lang="en-GB" dirty="0" err="1"/>
              <a:t>ColumnName</a:t>
            </a:r>
            <a:r>
              <a:rPr lang="en-GB" dirty="0"/>
              <a:t>) – Mean of all values (excluding NULLS)</a:t>
            </a:r>
          </a:p>
          <a:p>
            <a:r>
              <a:rPr lang="en-GB" dirty="0"/>
              <a:t>MIN(</a:t>
            </a:r>
            <a:r>
              <a:rPr lang="en-GB" dirty="0" err="1"/>
              <a:t>ColumnName</a:t>
            </a:r>
            <a:r>
              <a:rPr lang="en-GB" dirty="0"/>
              <a:t>) – Minimum of all values (excluding NULLS)</a:t>
            </a:r>
          </a:p>
          <a:p>
            <a:r>
              <a:rPr lang="en-GB" dirty="0"/>
              <a:t>MAX(</a:t>
            </a:r>
            <a:r>
              <a:rPr lang="en-GB" dirty="0" err="1"/>
              <a:t>ColumnName</a:t>
            </a:r>
            <a:r>
              <a:rPr lang="en-GB" dirty="0"/>
              <a:t>) – Maximum of all values (excluding NULLS)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08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50C4-1E63-4657-81D3-17CD5416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1774-D966-4490-A741-DD08053B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a WHERE clause but applied after the aggregates have been calculated</a:t>
            </a:r>
          </a:p>
          <a:p>
            <a:r>
              <a:rPr lang="en-GB" dirty="0"/>
              <a:t>Typically used to find apply minima or maxima criteria</a:t>
            </a:r>
          </a:p>
          <a:p>
            <a:r>
              <a:rPr lang="en-GB" dirty="0"/>
              <a:t>Examples:</a:t>
            </a:r>
          </a:p>
          <a:p>
            <a:r>
              <a:rPr lang="en-GB" dirty="0"/>
              <a:t>Show me all months where more than 100 Purchase Orders were raised</a:t>
            </a:r>
          </a:p>
          <a:p>
            <a:r>
              <a:rPr lang="en-GB" dirty="0"/>
              <a:t>Show me all months where the average Purchase Order total was more than 100,000</a:t>
            </a:r>
          </a:p>
        </p:txBody>
      </p:sp>
    </p:spTree>
    <p:extLst>
      <p:ext uri="{BB962C8B-B14F-4D97-AF65-F5344CB8AC3E}">
        <p14:creationId xmlns:p14="http://schemas.microsoft.com/office/powerpoint/2010/main" val="4040240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1570</TotalTime>
  <Words>572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Calibri Light</vt:lpstr>
      <vt:lpstr>Retrospect</vt:lpstr>
      <vt:lpstr>Introduction to SQL Pt 2</vt:lpstr>
      <vt:lpstr>Prerequisites</vt:lpstr>
      <vt:lpstr>Plan</vt:lpstr>
      <vt:lpstr>Recap</vt:lpstr>
      <vt:lpstr>Aggregates</vt:lpstr>
      <vt:lpstr>Demo</vt:lpstr>
      <vt:lpstr>GROUP BY</vt:lpstr>
      <vt:lpstr>Commonly Used Aggregates</vt:lpstr>
      <vt:lpstr>HAVING</vt:lpstr>
      <vt:lpstr>Demo</vt:lpstr>
      <vt:lpstr>ORDER BY</vt:lpstr>
      <vt:lpstr>DEMO</vt:lpstr>
      <vt:lpstr>DISTINCT</vt:lpstr>
      <vt:lpstr>Demo</vt:lpstr>
      <vt:lpstr>Query Inception</vt:lpstr>
      <vt:lpstr>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SQL</dc:title>
  <dc:creator>Simon Stride</dc:creator>
  <cp:lastModifiedBy>Simon Stride</cp:lastModifiedBy>
  <cp:revision>22</cp:revision>
  <dcterms:created xsi:type="dcterms:W3CDTF">2019-01-22T13:47:00Z</dcterms:created>
  <dcterms:modified xsi:type="dcterms:W3CDTF">2019-01-28T22:51:07Z</dcterms:modified>
</cp:coreProperties>
</file>