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122" autoAdjust="0"/>
  </p:normalViewPr>
  <p:slideViewPr>
    <p:cSldViewPr snapToGrid="0">
      <p:cViewPr varScale="1">
        <p:scale>
          <a:sx n="56" d="100"/>
          <a:sy n="56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AF18C-861B-484A-A90C-BD4A3A75B85C}" type="datetimeFigureOut">
              <a:rPr lang="en-GB" smtClean="0"/>
              <a:t>14/09/2014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34E01-A38F-4FD4-B8B7-D119C8A649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We’ll cover MAXRECURSION</a:t>
            </a:r>
            <a:r>
              <a:rPr lang="en-GB" baseline="0" dirty="0" smtClean="0"/>
              <a:t> in a later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4E01-A38F-4FD4-B8B7-D119C8A6494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6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I’ve picked some</a:t>
            </a:r>
            <a:r>
              <a:rPr lang="en-GB" baseline="0" dirty="0" smtClean="0"/>
              <a:t> of my favourite (real world) examples</a:t>
            </a:r>
          </a:p>
          <a:p>
            <a:r>
              <a:rPr lang="en-GB" baseline="0" dirty="0" smtClean="0"/>
              <a:t>Resellers can have resellers underneath them add infinitum…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4E01-A38F-4FD4-B8B7-D119C8A6494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4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Manager has</a:t>
            </a:r>
            <a:r>
              <a:rPr lang="en-GB" baseline="0" dirty="0" smtClean="0"/>
              <a:t> a manager who can have a manager… up to MD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4E01-A38F-4FD4-B8B7-D119C8A649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6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you exceed 100 recursions, your expression will generate an error, although you will</a:t>
            </a:r>
            <a:r>
              <a:rPr lang="en-GB" baseline="0" dirty="0" smtClean="0"/>
              <a:t> still get your first 100 iterations back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Consider nesting your recursive CTEs that way you can get functionally limitless recursions… though if you need that consider sorting out your data or using a different program!!!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4E01-A38F-4FD4-B8B7-D119C8A6494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29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9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6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5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74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gb/library/ms175972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Solving Problems with Recursive CTEs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Stride Sept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go for more?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 files for this Lightning Talk available from Simon</a:t>
            </a:r>
          </a:p>
          <a:p>
            <a:pPr marL="0" indent="0">
              <a:buNone/>
            </a:pPr>
            <a:r>
              <a:rPr lang="en-GB" dirty="0" smtClean="0"/>
              <a:t>Microsoft article on Common Table Expressions: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msdn.microsoft.com/en-gb/library/ms175972.aspx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84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What’s a Recursive CTE?</a:t>
            </a:r>
          </a:p>
          <a:p>
            <a:r>
              <a:rPr lang="en-GB" dirty="0" smtClean="0"/>
              <a:t>What can Recursive CTEs do for me?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Parsing strings by length</a:t>
            </a:r>
          </a:p>
          <a:p>
            <a:pPr lvl="1"/>
            <a:r>
              <a:rPr lang="en-GB" dirty="0" smtClean="0"/>
              <a:t>Splitting strings by delimiter (TSQL “Split” function)</a:t>
            </a:r>
          </a:p>
          <a:p>
            <a:pPr lvl="1"/>
            <a:r>
              <a:rPr lang="en-GB" dirty="0" smtClean="0"/>
              <a:t>Parent-Child “nested” relationships</a:t>
            </a:r>
          </a:p>
          <a:p>
            <a:pPr lvl="1"/>
            <a:r>
              <a:rPr lang="en-GB" dirty="0" smtClean="0"/>
              <a:t>Dabbling with JSON…</a:t>
            </a:r>
          </a:p>
          <a:p>
            <a:r>
              <a:rPr lang="en-GB" dirty="0" smtClean="0"/>
              <a:t>Limitations &amp; Workarounds</a:t>
            </a:r>
          </a:p>
          <a:p>
            <a:r>
              <a:rPr lang="en-GB" dirty="0" smtClean="0"/>
              <a:t>Performance &amp; the competition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93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recursive CTE?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CTE can reference </a:t>
            </a:r>
            <a:r>
              <a:rPr lang="en-GB" b="1" dirty="0" smtClean="0"/>
              <a:t>itself </a:t>
            </a:r>
            <a:r>
              <a:rPr lang="en-GB" dirty="0" smtClean="0"/>
              <a:t>as part of its own definition – using a UNION ALL</a:t>
            </a:r>
          </a:p>
          <a:p>
            <a:r>
              <a:rPr lang="en-GB" dirty="0" smtClean="0"/>
              <a:t>A recursive CTE takes the following form:</a:t>
            </a:r>
          </a:p>
          <a:p>
            <a:r>
              <a:rPr lang="en-GB" dirty="0" smtClean="0"/>
              <a:t>WITH </a:t>
            </a:r>
            <a:r>
              <a:rPr lang="en-GB" dirty="0" err="1" smtClean="0"/>
              <a:t>CTEName</a:t>
            </a:r>
            <a:r>
              <a:rPr lang="en-GB" dirty="0" smtClean="0"/>
              <a:t> AS (	ANCHOR statement</a:t>
            </a:r>
          </a:p>
          <a:p>
            <a:pPr lvl="8"/>
            <a:r>
              <a:rPr lang="en-GB" dirty="0" smtClean="0"/>
              <a:t>UNION ALL</a:t>
            </a:r>
          </a:p>
          <a:p>
            <a:pPr lvl="8"/>
            <a:r>
              <a:rPr lang="en-GB" dirty="0" smtClean="0"/>
              <a:t>RECURSIVE STATEMENT</a:t>
            </a:r>
          </a:p>
          <a:p>
            <a:pPr lvl="8"/>
            <a:r>
              <a:rPr lang="en-GB" dirty="0" smtClean="0"/>
              <a:t>(Termination Clause)</a:t>
            </a:r>
          </a:p>
          <a:p>
            <a:pPr lvl="8"/>
            <a:r>
              <a:rPr lang="en-GB" dirty="0" smtClean="0"/>
              <a:t>)</a:t>
            </a:r>
          </a:p>
          <a:p>
            <a:pPr lvl="8"/>
            <a:r>
              <a:rPr lang="en-GB" dirty="0" smtClean="0"/>
              <a:t>Select FROM </a:t>
            </a:r>
            <a:r>
              <a:rPr lang="en-GB" dirty="0" err="1" smtClean="0"/>
              <a:t>CTEName</a:t>
            </a:r>
            <a:r>
              <a:rPr lang="en-GB" dirty="0" smtClean="0"/>
              <a:t> OPTION (MAXRECURSION n)</a:t>
            </a:r>
          </a:p>
        </p:txBody>
      </p:sp>
    </p:spTree>
    <p:extLst>
      <p:ext uri="{BB962C8B-B14F-4D97-AF65-F5344CB8AC3E}">
        <p14:creationId xmlns:p14="http://schemas.microsoft.com/office/powerpoint/2010/main" val="7912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recursive CTEs do for me?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</a:t>
            </a:r>
            <a:r>
              <a:rPr lang="en-GB" dirty="0" smtClean="0"/>
              <a:t>functionality allows </a:t>
            </a:r>
            <a:r>
              <a:rPr lang="en-GB" dirty="0"/>
              <a:t>us to build some elegant solutions to certain messy </a:t>
            </a:r>
            <a:r>
              <a:rPr lang="en-GB" dirty="0" smtClean="0"/>
              <a:t>problems.</a:t>
            </a:r>
          </a:p>
          <a:p>
            <a:r>
              <a:rPr lang="en-GB" dirty="0" smtClean="0"/>
              <a:t>For example</a:t>
            </a:r>
          </a:p>
          <a:p>
            <a:pPr lvl="1"/>
            <a:r>
              <a:rPr lang="en-GB" dirty="0" smtClean="0"/>
              <a:t>Slitting strings of indeterminate length by an undefined number of operations</a:t>
            </a:r>
          </a:p>
          <a:p>
            <a:pPr lvl="1"/>
            <a:r>
              <a:rPr lang="en-GB" dirty="0" smtClean="0"/>
              <a:t>Nested structures of undetermined depth upwards and downwards</a:t>
            </a:r>
          </a:p>
          <a:p>
            <a:pPr lvl="1"/>
            <a:r>
              <a:rPr lang="en-GB" dirty="0" smtClean="0"/>
              <a:t>NoSQL type interwoven connections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445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splitting strings by 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part of a data migration to a new application:</a:t>
            </a:r>
          </a:p>
          <a:p>
            <a:pPr lvl="1"/>
            <a:r>
              <a:rPr lang="en-GB" dirty="0" smtClean="0"/>
              <a:t>The source data has been identified as VARCHAR(MAX)</a:t>
            </a:r>
          </a:p>
          <a:p>
            <a:pPr lvl="1"/>
            <a:r>
              <a:rPr lang="en-GB" dirty="0"/>
              <a:t>W</a:t>
            </a:r>
            <a:r>
              <a:rPr lang="en-GB" dirty="0" smtClean="0"/>
              <a:t>e </a:t>
            </a:r>
            <a:r>
              <a:rPr lang="en-GB" dirty="0"/>
              <a:t>need to generate data of fixed </a:t>
            </a:r>
            <a:r>
              <a:rPr lang="en-GB" dirty="0" smtClean="0"/>
              <a:t>length</a:t>
            </a:r>
          </a:p>
          <a:p>
            <a:pPr lvl="1"/>
            <a:r>
              <a:rPr lang="en-GB" dirty="0" smtClean="0"/>
              <a:t>“Overflow” should be added as extra rows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98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splitting strings by delimiter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1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Parent &amp; Child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Self-referencing table structures often make logical sense… but can prove challenging to navigate.</a:t>
            </a:r>
          </a:p>
          <a:p>
            <a:r>
              <a:rPr lang="en-GB" dirty="0" smtClean="0"/>
              <a:t>Lets look at the classic example of an organisational structure employee table</a:t>
            </a:r>
          </a:p>
          <a:p>
            <a:pPr lvl="1"/>
            <a:r>
              <a:rPr lang="en-GB" dirty="0" smtClean="0"/>
              <a:t>The employee table contains a list of every employee including </a:t>
            </a:r>
            <a:r>
              <a:rPr lang="en-GB" dirty="0" err="1" smtClean="0"/>
              <a:t>EmployeeID</a:t>
            </a:r>
            <a:r>
              <a:rPr lang="en-GB" dirty="0" smtClean="0"/>
              <a:t> field</a:t>
            </a:r>
          </a:p>
          <a:p>
            <a:pPr lvl="1"/>
            <a:r>
              <a:rPr lang="en-GB" dirty="0" smtClean="0"/>
              <a:t>The table also contains a </a:t>
            </a:r>
            <a:r>
              <a:rPr lang="en-GB" dirty="0" err="1" smtClean="0"/>
              <a:t>ManagerID</a:t>
            </a:r>
            <a:r>
              <a:rPr lang="en-GB" dirty="0" smtClean="0"/>
              <a:t> field which refers back to </a:t>
            </a:r>
            <a:r>
              <a:rPr lang="en-GB" dirty="0" err="1" smtClean="0"/>
              <a:t>EmployeeID</a:t>
            </a:r>
            <a:endParaRPr lang="en-GB" dirty="0" smtClean="0"/>
          </a:p>
          <a:p>
            <a:r>
              <a:rPr lang="en-GB" dirty="0" smtClean="0"/>
              <a:t>We need to be able to answer the following:</a:t>
            </a:r>
          </a:p>
          <a:p>
            <a:pPr lvl="1"/>
            <a:r>
              <a:rPr lang="en-GB" dirty="0" smtClean="0"/>
              <a:t>List every employee in the organisation who reports into director J </a:t>
            </a:r>
            <a:r>
              <a:rPr lang="en-GB" dirty="0" err="1" smtClean="0"/>
              <a:t>Bloggs</a:t>
            </a:r>
            <a:r>
              <a:rPr lang="en-GB" dirty="0" smtClean="0"/>
              <a:t> for a new newsletter</a:t>
            </a:r>
          </a:p>
          <a:p>
            <a:pPr lvl="1"/>
            <a:r>
              <a:rPr lang="en-GB" dirty="0" smtClean="0"/>
              <a:t>List every manager above the insubordinate staff member T McCann so we can escalate during holiday season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3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default, the maximum recursion setting is 100 (at DB level)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You can change the maximum recursion using the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MAXRECURSION</a:t>
            </a:r>
            <a:r>
              <a:rPr lang="en-GB" dirty="0" smtClean="0"/>
              <a:t> hint – between 0 and 32,767</a:t>
            </a:r>
          </a:p>
          <a:p>
            <a:r>
              <a:rPr lang="en-GB" dirty="0" smtClean="0"/>
              <a:t>You also cannot user Outer Joins in your recursive statement, though Inner Joins are fine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77207" y="2274418"/>
            <a:ext cx="929854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530, Level 16, State 1, Line 3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statement terminated. The maximum recursion 100 has been exhausted before statement completion.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500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1556</TotalTime>
  <Words>481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Consolas</vt:lpstr>
      <vt:lpstr>Retrospect</vt:lpstr>
      <vt:lpstr>Solving Problems with Recursive CTEs</vt:lpstr>
      <vt:lpstr>Contents</vt:lpstr>
      <vt:lpstr>What is a recursive CTE?</vt:lpstr>
      <vt:lpstr>What can recursive CTEs do for me?</vt:lpstr>
      <vt:lpstr>Example – splitting strings by length</vt:lpstr>
      <vt:lpstr>Example – splitting strings by delimiter</vt:lpstr>
      <vt:lpstr>Example – Parent &amp; Child relationships</vt:lpstr>
      <vt:lpstr>Example - JSON</vt:lpstr>
      <vt:lpstr>Limitations</vt:lpstr>
      <vt:lpstr>Where to go for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with Recursive CTEs</dc:title>
  <dc:creator>Simon Stride</dc:creator>
  <cp:lastModifiedBy>Simon Stride</cp:lastModifiedBy>
  <cp:revision>10</cp:revision>
  <dcterms:created xsi:type="dcterms:W3CDTF">2014-09-14T19:04:50Z</dcterms:created>
  <dcterms:modified xsi:type="dcterms:W3CDTF">2014-09-15T21:01:08Z</dcterms:modified>
</cp:coreProperties>
</file>