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8223" autoAdjust="0"/>
  </p:normalViewPr>
  <p:slideViewPr>
    <p:cSldViewPr snapToGrid="0">
      <p:cViewPr varScale="1">
        <p:scale>
          <a:sx n="51" d="100"/>
          <a:sy n="51" d="100"/>
        </p:scale>
        <p:origin x="1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92BFB-9669-48E4-930C-6C41F13E35D9}" type="datetimeFigureOut">
              <a:rPr lang="en-GB" smtClean="0"/>
              <a:t>18/02/2015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FAC44-3890-4E4D-968B-2BEB7A307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3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Intellectual property of Simon Stride February</a:t>
            </a:r>
            <a:r>
              <a:rPr lang="en-GB" baseline="0" dirty="0" smtClean="0"/>
              <a:t> 2015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26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where it gets interesting.</a:t>
            </a:r>
            <a:r>
              <a:rPr lang="en-GB" baseline="0" dirty="0" smtClean="0"/>
              <a:t> </a:t>
            </a:r>
          </a:p>
          <a:p>
            <a:endParaRPr lang="en-GB" baseline="0" dirty="0" smtClean="0"/>
          </a:p>
          <a:p>
            <a:r>
              <a:rPr lang="en-GB" baseline="0" dirty="0" smtClean="0"/>
              <a:t>Up to this point, there’s no significant gains to using BIML instead of vanilla </a:t>
            </a:r>
            <a:r>
              <a:rPr lang="en-GB" baseline="0" dirty="0" smtClean="0"/>
              <a:t>SSIS other than you’re writing instead of a GUI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BIML script supports </a:t>
            </a:r>
            <a:r>
              <a:rPr lang="en-GB" baseline="0" dirty="0" err="1" smtClean="0"/>
              <a:t>.Net</a:t>
            </a:r>
            <a:r>
              <a:rPr lang="en-GB" baseline="0" dirty="0" smtClean="0"/>
              <a:t> – </a:t>
            </a:r>
            <a:r>
              <a:rPr lang="en-GB" dirty="0" smtClean="0"/>
              <a:t>VB is supported but C# seems to work better (IMO) and has more resources available online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Using C# enables us to store metadata </a:t>
            </a:r>
            <a:r>
              <a:rPr lang="en-GB" baseline="0" dirty="0" err="1" smtClean="0"/>
              <a:t>en</a:t>
            </a:r>
            <a:r>
              <a:rPr lang="en-GB" baseline="0" dirty="0" smtClean="0"/>
              <a:t>-masse in a database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 compile the script uses the C# to first build a complete BIML script before building packages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6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sure whether to mention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86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Sadly didn’t have</a:t>
            </a:r>
            <a:r>
              <a:rPr lang="en-GB" baseline="0" dirty="0" smtClean="0"/>
              <a:t> time to get my model fully working </a:t>
            </a:r>
            <a:r>
              <a:rPr lang="en-GB" baseline="0" dirty="0" smtClean="0">
                <a:sym typeface="Wingdings" panose="05000000000000000000" pitchFamily="2" charset="2"/>
              </a:rPr>
              <a:t> and there seems to be a bug around not stopping it importing/generating “CREATE INDEX” statements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Might add this to a blog or do another session another day!!!!!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07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Just a quick note on</a:t>
            </a:r>
            <a:r>
              <a:rPr lang="en-GB" baseline="0" dirty="0" smtClean="0"/>
              <a:t> MIST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82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Thanks for listening</a:t>
            </a:r>
            <a:r>
              <a:rPr lang="en-GB" baseline="0" dirty="0" smtClean="0"/>
              <a:t> to my </a:t>
            </a:r>
            <a:r>
              <a:rPr lang="en-GB" b="1" baseline="0" dirty="0" smtClean="0"/>
              <a:t>first </a:t>
            </a:r>
            <a:r>
              <a:rPr lang="en-GB" baseline="0" dirty="0" smtClean="0"/>
              <a:t>UG presentation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Feedbacks, comments, suggestions in the pub or by email</a:t>
            </a:r>
          </a:p>
          <a:p>
            <a:endParaRPr lang="en-GB" baseline="0" dirty="0" smtClean="0"/>
          </a:p>
          <a:p>
            <a:r>
              <a:rPr lang="en-GB" baseline="0" dirty="0" smtClean="0"/>
              <a:t>If you want more, or for scripts, for discussion, please contact 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3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 slides and demos are intended to provide a whistle-stop introduction to the BIML language</a:t>
            </a:r>
          </a:p>
          <a:p>
            <a:r>
              <a:rPr lang="en-GB" baseline="0" dirty="0" smtClean="0"/>
              <a:t>This is a surprisingly broad language, and I’m still getting my teeth into it! This is just some experience from my own initial forays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First we’ll introduce the language, then show some example </a:t>
            </a:r>
            <a:r>
              <a:rPr lang="en-GB" baseline="0" dirty="0" err="1" smtClean="0"/>
              <a:t>pseudocode</a:t>
            </a:r>
            <a:r>
              <a:rPr lang="en-GB" baseline="0" dirty="0" smtClean="0"/>
              <a:t>, some demos (hopefully), then we’ll look at expanding our horizons with some more exotic SSIS structures.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Then, if the demo gods allow, we’ll turbo charge our BIML with more code</a:t>
            </a:r>
          </a:p>
          <a:p>
            <a:endParaRPr lang="en-GB" baseline="0" dirty="0" smtClean="0"/>
          </a:p>
          <a:p>
            <a:r>
              <a:rPr lang="en-GB" baseline="0" dirty="0" smtClean="0"/>
              <a:t>Audience: DBAs, BI developers who know SSIS and anyone who want to put some rigor/control/ consistently around their package development… without the manual labour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 blog/twitter yet! If these slides go down well maybe I’ll think about it….</a:t>
            </a:r>
          </a:p>
          <a:p>
            <a:endParaRPr lang="en-GB" dirty="0" smtClean="0"/>
          </a:p>
          <a:p>
            <a:r>
              <a:rPr lang="en-GB" dirty="0" smtClean="0"/>
              <a:t>Not an expert… but I’m working on it! This is my first ever UG presentation so be kind! Honest feedback is appreciated.</a:t>
            </a:r>
          </a:p>
          <a:p>
            <a:endParaRPr lang="en-GB" dirty="0" smtClean="0"/>
          </a:p>
          <a:p>
            <a:r>
              <a:rPr lang="en-GB" dirty="0" smtClean="0"/>
              <a:t>Conside</a:t>
            </a:r>
            <a:r>
              <a:rPr lang="en-GB" baseline="0" dirty="0" smtClean="0"/>
              <a:t>r your expectations lowered!!!!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I am not affiliated with </a:t>
            </a:r>
            <a:r>
              <a:rPr lang="en-GB" baseline="0" dirty="0" err="1" smtClean="0"/>
              <a:t>Varigence</a:t>
            </a:r>
            <a:r>
              <a:rPr lang="en-GB" baseline="0" dirty="0" smtClean="0"/>
              <a:t>, Microsoft or </a:t>
            </a:r>
            <a:r>
              <a:rPr lang="en-GB" baseline="0" dirty="0" err="1" smtClean="0"/>
              <a:t>Bimlscripting</a:t>
            </a:r>
            <a:r>
              <a:rPr lang="en-GB" baseline="0" dirty="0" smtClean="0"/>
              <a:t> and this is a not-for-profit presentation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Onto the content….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8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BIML stands for Business Intelligence </a:t>
            </a:r>
            <a:r>
              <a:rPr lang="en-GB" dirty="0" err="1" smtClean="0"/>
              <a:t>Markup</a:t>
            </a:r>
            <a:r>
              <a:rPr lang="en-GB" baseline="0" dirty="0" smtClean="0"/>
              <a:t> Language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Part of the BIDS helper (free) add-on – a paid-for version exists with additional features (more later)</a:t>
            </a:r>
          </a:p>
          <a:p>
            <a:endParaRPr lang="en-GB" dirty="0" smtClean="0"/>
          </a:p>
          <a:p>
            <a:r>
              <a:rPr lang="en-GB" dirty="0" smtClean="0"/>
              <a:t>Fundamentally,</a:t>
            </a:r>
            <a:r>
              <a:rPr lang="en-GB" baseline="0" dirty="0" smtClean="0"/>
              <a:t> BIML is a XML language for building SSIS and (allegedly) SSAS (outside the scope of these slides)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98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</a:t>
            </a:r>
            <a:r>
              <a:rPr lang="en-GB" baseline="0" dirty="0" smtClean="0"/>
              <a:t>t y</a:t>
            </a:r>
            <a:r>
              <a:rPr lang="en-GB" dirty="0" smtClean="0"/>
              <a:t>ou need BIDS/SSDT</a:t>
            </a:r>
          </a:p>
          <a:p>
            <a:endParaRPr lang="en-GB" dirty="0" smtClean="0"/>
          </a:p>
          <a:p>
            <a:r>
              <a:rPr lang="en-GB" dirty="0" smtClean="0"/>
              <a:t>Download</a:t>
            </a:r>
            <a:r>
              <a:rPr lang="en-GB" baseline="0" dirty="0" smtClean="0"/>
              <a:t> the add-on (BIDS helper) from </a:t>
            </a:r>
            <a:r>
              <a:rPr lang="en-GB" baseline="0" dirty="0" err="1" smtClean="0"/>
              <a:t>codeplex</a:t>
            </a:r>
            <a:r>
              <a:rPr lang="en-GB" baseline="0" dirty="0" smtClean="0"/>
              <a:t> – there are lots of reasons to do this!!!!!</a:t>
            </a:r>
          </a:p>
          <a:p>
            <a:endParaRPr lang="en-GB" dirty="0" smtClean="0"/>
          </a:p>
          <a:p>
            <a:r>
              <a:rPr lang="en-GB" dirty="0" smtClean="0"/>
              <a:t>Current version is 1.6.6 and 2014 support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3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nodes mentioned here cover the </a:t>
            </a:r>
            <a:r>
              <a:rPr lang="en-GB" i="1" dirty="0" smtClean="0"/>
              <a:t>basic</a:t>
            </a:r>
            <a:r>
              <a:rPr lang="en-GB" baseline="0" dirty="0" smtClean="0"/>
              <a:t> outline of a BIML file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One thing I will point out is that the connections are specified prior to the build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 tasks/transforms specify a connection name… where the connection is used it gets inherited by the package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75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diagram is an effort to</a:t>
            </a:r>
            <a:r>
              <a:rPr lang="en-GB" baseline="0" dirty="0" smtClean="0"/>
              <a:t> show the nested structure of the BIML file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are also very few/no mandatory components, but some components have mandatory attributes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It</a:t>
            </a:r>
            <a:r>
              <a:rPr lang="en-GB" baseline="0" dirty="0" smtClean="0"/>
              <a:t> is possible to create an empty BIML package… but why bother!!!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also possible to string certain sections/classes across multiple files. If you’re doing something clever who might want to specific the order of compiling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how to add a new file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Note how the metadata is automatically allocated/ fields are automatically joined up by name.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You can hardcode from-and-to… but I wont show you that today!!!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09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BIML language includes </a:t>
            </a:r>
            <a:r>
              <a:rPr lang="en-GB" baseline="0" dirty="0" smtClean="0"/>
              <a:t>connection nodes for </a:t>
            </a:r>
            <a:r>
              <a:rPr lang="en-GB" baseline="0" dirty="0" err="1" smtClean="0"/>
              <a:t>AdoNet</a:t>
            </a:r>
            <a:r>
              <a:rPr lang="en-GB" baseline="0" dirty="0" smtClean="0"/>
              <a:t>, Excel, Flat File connection strings and anything else SSIS supports out of the box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are corresponding sources &amp; destinations for all of the above data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FAC44-3890-4E4D-968B-2BEB7A30743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91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arigence.com/Products/Mist/Capabiliti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.stride@gmai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imon.stride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mlscrip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helper.codeplex.com/releases/view/12123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bother with BIML?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INTRODUCTION TO USING BIML IN YOUR ETL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71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So, you mentioned </a:t>
            </a:r>
            <a:r>
              <a:rPr lang="en-GB" dirty="0" err="1" smtClean="0"/>
              <a:t>.Net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where we can turbo-charge our BIML code and accelerate our package development</a:t>
            </a:r>
          </a:p>
          <a:p>
            <a:r>
              <a:rPr lang="en-GB" dirty="0" smtClean="0"/>
              <a:t>BIML supports </a:t>
            </a:r>
            <a:r>
              <a:rPr lang="en-GB" dirty="0" err="1" smtClean="0"/>
              <a:t>.Net</a:t>
            </a:r>
            <a:r>
              <a:rPr lang="en-GB" dirty="0" smtClean="0"/>
              <a:t> coding to effectively “pre-compile” your BIML </a:t>
            </a:r>
            <a:r>
              <a:rPr lang="en-GB" i="1" dirty="0" smtClean="0"/>
              <a:t>before</a:t>
            </a:r>
            <a:r>
              <a:rPr lang="en-GB" dirty="0" smtClean="0"/>
              <a:t> building packages</a:t>
            </a:r>
          </a:p>
          <a:p>
            <a:r>
              <a:rPr lang="en-GB" dirty="0" smtClean="0"/>
              <a:t>This means you can store your metadata in a database </a:t>
            </a:r>
          </a:p>
          <a:p>
            <a:r>
              <a:rPr lang="en-GB" dirty="0" smtClean="0"/>
              <a:t>You can quickly scale up your SSIS package production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26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BIML with C#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(demo)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81500" y="2904914"/>
            <a:ext cx="17335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Packages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47950" y="4477597"/>
            <a:ext cx="17335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Connections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70320" y="4477597"/>
            <a:ext cx="173355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7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note on BIML </a:t>
            </a:r>
            <a:r>
              <a:rPr lang="en-GB" dirty="0" smtClean="0"/>
              <a:t>metadata modeller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BIML supports modelling database, schema, table, column, constraints in XML</a:t>
            </a:r>
          </a:p>
          <a:p>
            <a:r>
              <a:rPr lang="en-GB" dirty="0" smtClean="0"/>
              <a:t>This allows you to import schemas programmatically, make changes, then use them elsewhere in the package.</a:t>
            </a:r>
          </a:p>
          <a:p>
            <a:r>
              <a:rPr lang="en-GB" dirty="0" smtClean="0"/>
              <a:t>This enables to add an optional layer of abstraction between your data model and your packages</a:t>
            </a:r>
          </a:p>
          <a:p>
            <a:endParaRPr lang="en-GB" dirty="0"/>
          </a:p>
          <a:p>
            <a:r>
              <a:rPr lang="en-GB" dirty="0" smtClean="0"/>
              <a:t>&lt;DATABASE&gt;</a:t>
            </a:r>
          </a:p>
          <a:p>
            <a:pPr lvl="1"/>
            <a:r>
              <a:rPr lang="en-GB" dirty="0" smtClean="0"/>
              <a:t>&lt;SCHEMA&gt;</a:t>
            </a:r>
          </a:p>
          <a:p>
            <a:pPr lvl="2"/>
            <a:r>
              <a:rPr lang="en-GB" dirty="0" smtClean="0"/>
              <a:t>&lt;TABLE&gt;</a:t>
            </a:r>
          </a:p>
          <a:p>
            <a:pPr lvl="3"/>
            <a:r>
              <a:rPr lang="en-GB" dirty="0" smtClean="0"/>
              <a:t>&lt;COLUMN&gt;</a:t>
            </a:r>
          </a:p>
          <a:p>
            <a:pPr lvl="3"/>
            <a:r>
              <a:rPr lang="en-GB" dirty="0"/>
              <a:t>&lt;COLUMN&gt;</a:t>
            </a:r>
          </a:p>
          <a:p>
            <a:pPr lvl="3"/>
            <a:r>
              <a:rPr lang="en-GB" dirty="0"/>
              <a:t>&lt;COLUMN&gt;</a:t>
            </a:r>
          </a:p>
          <a:p>
            <a:pPr lvl="3"/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40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There’s more???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err="1"/>
              <a:t>I</a:t>
            </a:r>
            <a:r>
              <a:rPr lang="en-GB" dirty="0" err="1" smtClean="0"/>
              <a:t>mportDB</a:t>
            </a:r>
            <a:r>
              <a:rPr lang="en-GB" dirty="0" smtClean="0"/>
              <a:t>() method allows you to import source schemas into </a:t>
            </a:r>
            <a:r>
              <a:rPr lang="en-GB" dirty="0" smtClean="0"/>
              <a:t>BIML and </a:t>
            </a:r>
            <a:r>
              <a:rPr lang="en-GB" dirty="0" err="1" smtClean="0"/>
              <a:t>GetBIML</a:t>
            </a:r>
            <a:r>
              <a:rPr lang="en-GB" dirty="0" smtClean="0"/>
              <a:t>() helps you to model them</a:t>
            </a:r>
            <a:endParaRPr lang="en-GB" dirty="0" smtClean="0"/>
          </a:p>
          <a:p>
            <a:r>
              <a:rPr lang="en-GB" dirty="0" smtClean="0"/>
              <a:t>This allows you to quickly generate CREATE TABLE scripts for use in your ETL environment and embed in SSIS (without the Import Task Wizard)</a:t>
            </a:r>
          </a:p>
          <a:p>
            <a:r>
              <a:rPr lang="en-GB" dirty="0" smtClean="0"/>
              <a:t>For BI contexts you might want to make changes to the target schema – for example to add </a:t>
            </a:r>
            <a:r>
              <a:rPr lang="en-GB" dirty="0" err="1" smtClean="0"/>
              <a:t>ExtractDate</a:t>
            </a:r>
            <a:r>
              <a:rPr lang="en-GB" dirty="0" smtClean="0"/>
              <a:t> </a:t>
            </a:r>
            <a:r>
              <a:rPr lang="en-GB" dirty="0" smtClean="0"/>
              <a:t>fields before building your SSIS </a:t>
            </a:r>
            <a:r>
              <a:rPr lang="en-GB" dirty="0" err="1" smtClean="0"/>
              <a:t>packaes</a:t>
            </a:r>
            <a:endParaRPr lang="en-GB" dirty="0" smtClean="0"/>
          </a:p>
          <a:p>
            <a:r>
              <a:rPr lang="en-GB" dirty="0" smtClean="0"/>
              <a:t>This provides for a rapid-deployment in new ETL environments </a:t>
            </a:r>
            <a:r>
              <a:rPr lang="en-GB" dirty="0" smtClean="0"/>
              <a:t>i.e. consultancy, server migrations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77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Mist is the paid for version and includes</a:t>
            </a:r>
          </a:p>
          <a:p>
            <a:pPr lvl="1"/>
            <a:r>
              <a:rPr lang="en-GB" dirty="0" smtClean="0"/>
              <a:t>Ability </a:t>
            </a:r>
            <a:r>
              <a:rPr lang="en-GB" dirty="0" smtClean="0"/>
              <a:t>to reverse engineer existing SSIS </a:t>
            </a:r>
            <a:r>
              <a:rPr lang="en-GB" dirty="0" smtClean="0"/>
              <a:t>packages (import your existing solutions)</a:t>
            </a:r>
          </a:p>
          <a:p>
            <a:pPr lvl="1"/>
            <a:r>
              <a:rPr lang="en-GB" dirty="0" err="1" smtClean="0"/>
              <a:t>Autogenerating</a:t>
            </a:r>
            <a:r>
              <a:rPr lang="en-GB" dirty="0" smtClean="0"/>
              <a:t> documentation</a:t>
            </a:r>
          </a:p>
          <a:p>
            <a:pPr lvl="1"/>
            <a:r>
              <a:rPr lang="en-GB" dirty="0" smtClean="0"/>
              <a:t>Reduce, Reuse, Recycle your structures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More available here:</a:t>
            </a:r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www.varigence.com/Products/Mist/Capabilities</a:t>
            </a:r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30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 smtClean="0"/>
              <a:t>Thanks for your time! Honest feedback is always gratefully received!</a:t>
            </a:r>
          </a:p>
          <a:p>
            <a:pPr algn="ctr"/>
            <a:r>
              <a:rPr lang="en-GB" dirty="0" smtClean="0">
                <a:hlinkClick r:id="rId3"/>
              </a:rPr>
              <a:t>simon.stride@gmail.com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49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these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/>
          </a:bodyPr>
          <a:lstStyle/>
          <a:p>
            <a:r>
              <a:rPr lang="en-GB" dirty="0" smtClean="0"/>
              <a:t>These slides and demos are intended to provide a whistle-stop introduction to the BIML language</a:t>
            </a:r>
          </a:p>
          <a:p>
            <a:r>
              <a:rPr lang="en-GB" dirty="0" smtClean="0"/>
              <a:t>Audience: </a:t>
            </a:r>
          </a:p>
          <a:p>
            <a:pPr lvl="1"/>
            <a:r>
              <a:rPr lang="en-GB" dirty="0" smtClean="0"/>
              <a:t>DBAs</a:t>
            </a:r>
          </a:p>
          <a:p>
            <a:pPr lvl="1"/>
            <a:r>
              <a:rPr lang="en-GB" dirty="0" smtClean="0"/>
              <a:t>BI &amp; Data Warehouse developers</a:t>
            </a:r>
          </a:p>
          <a:p>
            <a:pPr lvl="1"/>
            <a:r>
              <a:rPr lang="en-GB" dirty="0" smtClean="0"/>
              <a:t>Anyone who </a:t>
            </a:r>
            <a:r>
              <a:rPr lang="en-GB" dirty="0"/>
              <a:t>know SSIS and anyone who want to put some </a:t>
            </a:r>
            <a:r>
              <a:rPr lang="en-GB" dirty="0" smtClean="0"/>
              <a:t>control around </a:t>
            </a:r>
            <a:r>
              <a:rPr lang="en-GB" dirty="0"/>
              <a:t>their package development… without the manual </a:t>
            </a:r>
            <a:r>
              <a:rPr lang="en-GB" dirty="0" smtClean="0"/>
              <a:t>labour!!!</a:t>
            </a:r>
            <a:endParaRPr lang="en-GB" dirty="0"/>
          </a:p>
          <a:p>
            <a:r>
              <a:rPr lang="en-GB" dirty="0" smtClean="0"/>
              <a:t>Outline:</a:t>
            </a:r>
          </a:p>
          <a:p>
            <a:pPr lvl="1"/>
            <a:r>
              <a:rPr lang="en-GB" dirty="0" smtClean="0"/>
              <a:t>Getting started</a:t>
            </a:r>
          </a:p>
          <a:p>
            <a:pPr lvl="1"/>
            <a:r>
              <a:rPr lang="en-GB" dirty="0" smtClean="0"/>
              <a:t>Examples &amp; demos</a:t>
            </a:r>
          </a:p>
          <a:p>
            <a:pPr lvl="1"/>
            <a:r>
              <a:rPr lang="en-GB" dirty="0" smtClean="0"/>
              <a:t>Broadening the toolkit</a:t>
            </a:r>
          </a:p>
          <a:p>
            <a:pPr lvl="1"/>
            <a:r>
              <a:rPr lang="en-GB" dirty="0" smtClean="0"/>
              <a:t>Turbo charge your BIML (demo)</a:t>
            </a:r>
          </a:p>
          <a:p>
            <a:pPr lvl="1"/>
            <a:r>
              <a:rPr lang="en-GB" dirty="0" smtClean="0"/>
              <a:t>What next?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00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Simon Stride – </a:t>
            </a:r>
            <a:r>
              <a:rPr lang="en-GB" dirty="0" smtClean="0">
                <a:hlinkClick r:id="rId3"/>
              </a:rPr>
              <a:t>simon.stride@gmail.com</a:t>
            </a:r>
            <a:endParaRPr lang="en-GB" dirty="0" smtClean="0"/>
          </a:p>
          <a:p>
            <a:r>
              <a:rPr lang="en-GB" dirty="0" smtClean="0"/>
              <a:t>SQL Southwest User </a:t>
            </a:r>
            <a:r>
              <a:rPr lang="en-GB" dirty="0"/>
              <a:t>G</a:t>
            </a:r>
            <a:r>
              <a:rPr lang="en-GB" dirty="0" smtClean="0"/>
              <a:t>roup member &amp; volunteer helper at SQL Saturday Exeter, SQL Bits (plug)</a:t>
            </a:r>
          </a:p>
          <a:p>
            <a:endParaRPr lang="en-GB" dirty="0" smtClean="0"/>
          </a:p>
          <a:p>
            <a:r>
              <a:rPr lang="en-GB" dirty="0" smtClean="0"/>
              <a:t>Worked in BI for the last 4 years, working with SQL Server for most of that time</a:t>
            </a:r>
          </a:p>
          <a:p>
            <a:r>
              <a:rPr lang="en-GB" dirty="0" smtClean="0"/>
              <a:t>Currently working as a Lead Data Analyst on a Data Migration project @ </a:t>
            </a:r>
            <a:r>
              <a:rPr lang="en-GB" dirty="0" err="1" smtClean="0"/>
              <a:t>Viridor</a:t>
            </a:r>
            <a:r>
              <a:rPr lang="en-GB" dirty="0" smtClean="0"/>
              <a:t> WM</a:t>
            </a:r>
          </a:p>
          <a:p>
            <a:r>
              <a:rPr lang="en-GB" dirty="0" smtClean="0"/>
              <a:t>Fan of TSQL, SSRS, SSIS, BIML, ETL and Data Warehousing</a:t>
            </a:r>
          </a:p>
          <a:p>
            <a:endParaRPr lang="en-GB" dirty="0"/>
          </a:p>
          <a:p>
            <a:r>
              <a:rPr lang="en-GB" dirty="0" smtClean="0"/>
              <a:t>Not an expert…. But I’m working on it!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3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BIML?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Business Intelligence </a:t>
            </a:r>
            <a:r>
              <a:rPr lang="en-GB" dirty="0" err="1" smtClean="0"/>
              <a:t>Markup</a:t>
            </a:r>
            <a:r>
              <a:rPr lang="en-GB" dirty="0" smtClean="0"/>
              <a:t> Language</a:t>
            </a:r>
          </a:p>
          <a:p>
            <a:r>
              <a:rPr lang="en-GB" dirty="0" smtClean="0"/>
              <a:t>Built into the free version of BIDS helper (BIDS/SSDT </a:t>
            </a:r>
            <a:r>
              <a:rPr lang="en-GB" dirty="0" err="1" smtClean="0"/>
              <a:t>addon</a:t>
            </a:r>
            <a:r>
              <a:rPr lang="en-GB" dirty="0" smtClean="0"/>
              <a:t>) available from </a:t>
            </a:r>
            <a:r>
              <a:rPr lang="en-GB" dirty="0" err="1" smtClean="0"/>
              <a:t>Varigence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XML-like language for building SSIS components and packages</a:t>
            </a:r>
          </a:p>
          <a:p>
            <a:r>
              <a:rPr lang="en-GB" dirty="0"/>
              <a:t>Create reusable, metadata driven BI patterns and components</a:t>
            </a:r>
          </a:p>
          <a:p>
            <a:r>
              <a:rPr lang="en-GB" dirty="0" smtClean="0"/>
              <a:t>.</a:t>
            </a:r>
            <a:r>
              <a:rPr lang="en-GB" dirty="0"/>
              <a:t>NET-Based Scripting </a:t>
            </a:r>
            <a:r>
              <a:rPr lang="en-GB" dirty="0" smtClean="0"/>
              <a:t>Language to 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There is a </a:t>
            </a:r>
            <a:r>
              <a:rPr lang="en-GB" dirty="0" smtClean="0"/>
              <a:t>huge number of articles to help you learn on </a:t>
            </a:r>
            <a:r>
              <a:rPr lang="en-GB" dirty="0">
                <a:hlinkClick r:id="rId3"/>
              </a:rPr>
              <a:t>http://bimlscript.com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And there’s also a pretty solid community of forums that will help with anything else.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79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I get started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Firstly, you need either:</a:t>
            </a:r>
          </a:p>
          <a:p>
            <a:pPr lvl="1"/>
            <a:r>
              <a:rPr lang="en-GB" dirty="0" smtClean="0"/>
              <a:t>Business Intelligence Development Studio (BIDS) for 2008 R2 </a:t>
            </a:r>
          </a:p>
          <a:p>
            <a:pPr lvl="1"/>
            <a:r>
              <a:rPr lang="en-GB" dirty="0" smtClean="0"/>
              <a:t>SQL Server Data Tools (2012+)</a:t>
            </a:r>
          </a:p>
          <a:p>
            <a:pPr lvl="1"/>
            <a:r>
              <a:rPr lang="en-GB" dirty="0" smtClean="0"/>
              <a:t>2014 support is currently in beta</a:t>
            </a:r>
          </a:p>
          <a:p>
            <a:r>
              <a:rPr lang="en-GB" dirty="0" smtClean="0"/>
              <a:t>Download and install BIDS helper</a:t>
            </a:r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bidshelper.codeplex.com/releases/view/121231</a:t>
            </a:r>
            <a:endParaRPr lang="en-GB" dirty="0" smtClean="0"/>
          </a:p>
          <a:p>
            <a:r>
              <a:rPr lang="en-GB" dirty="0" smtClean="0"/>
              <a:t>Current version is 1.6.6</a:t>
            </a:r>
          </a:p>
          <a:p>
            <a:r>
              <a:rPr lang="en-GB" dirty="0" smtClean="0"/>
              <a:t>Once it’s all installed, create a new SSIS project.</a:t>
            </a:r>
            <a:endParaRPr lang="en-GB" dirty="0"/>
          </a:p>
          <a:p>
            <a:pPr lvl="1"/>
            <a:r>
              <a:rPr lang="en-GB" dirty="0" smtClean="0"/>
              <a:t>Right click and hit “Add new BIML file”</a:t>
            </a:r>
          </a:p>
          <a:p>
            <a:pPr lvl="1"/>
            <a:r>
              <a:rPr lang="en-GB" dirty="0" smtClean="0"/>
              <a:t>And you’re ready to go!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62152" t="10416" r="1683" b="48439"/>
          <a:stretch/>
        </p:blipFill>
        <p:spPr>
          <a:xfrm>
            <a:off x="7105649" y="2967568"/>
            <a:ext cx="470535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5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Components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BIML container</a:t>
            </a:r>
          </a:p>
          <a:p>
            <a:r>
              <a:rPr lang="en-GB" dirty="0" smtClean="0"/>
              <a:t>Connections node – container for connections</a:t>
            </a:r>
          </a:p>
          <a:p>
            <a:pPr lvl="1"/>
            <a:r>
              <a:rPr lang="en-GB" dirty="0" smtClean="0"/>
              <a:t>Connection – specify individual connection strings for the connection manager</a:t>
            </a:r>
          </a:p>
          <a:p>
            <a:r>
              <a:rPr lang="en-GB" dirty="0" smtClean="0"/>
              <a:t>Packages node – container for packages</a:t>
            </a:r>
          </a:p>
          <a:p>
            <a:pPr lvl="1"/>
            <a:r>
              <a:rPr lang="en-GB" dirty="0" smtClean="0"/>
              <a:t>Package – one for each SSIS package to be built</a:t>
            </a:r>
          </a:p>
          <a:p>
            <a:pPr lvl="2"/>
            <a:r>
              <a:rPr lang="en-GB" dirty="0" smtClean="0"/>
              <a:t>Variables (package level)</a:t>
            </a:r>
          </a:p>
          <a:p>
            <a:pPr lvl="2"/>
            <a:r>
              <a:rPr lang="en-GB" dirty="0" smtClean="0"/>
              <a:t>Tasks</a:t>
            </a:r>
          </a:p>
          <a:p>
            <a:pPr lvl="3"/>
            <a:r>
              <a:rPr lang="en-GB" dirty="0" smtClean="0"/>
              <a:t>Execute SQL</a:t>
            </a:r>
          </a:p>
          <a:p>
            <a:pPr lvl="3"/>
            <a:r>
              <a:rPr lang="en-GB" dirty="0" smtClean="0"/>
              <a:t>Dataflow nodes</a:t>
            </a:r>
          </a:p>
          <a:p>
            <a:pPr lvl="4"/>
            <a:r>
              <a:rPr lang="en-GB" dirty="0" smtClean="0"/>
              <a:t>Source</a:t>
            </a:r>
          </a:p>
          <a:p>
            <a:pPr lvl="4"/>
            <a:r>
              <a:rPr lang="en-GB" dirty="0" smtClean="0"/>
              <a:t>Other Transforms</a:t>
            </a:r>
          </a:p>
          <a:p>
            <a:pPr lvl="4"/>
            <a:r>
              <a:rPr lang="en-GB" dirty="0" smtClean="0"/>
              <a:t>Destination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8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BIML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Connection to Database</a:t>
            </a:r>
          </a:p>
          <a:p>
            <a:pPr lvl="1"/>
            <a:r>
              <a:rPr lang="en-GB" dirty="0" smtClean="0"/>
              <a:t>/Connections</a:t>
            </a:r>
          </a:p>
          <a:p>
            <a:pPr lvl="1"/>
            <a:r>
              <a:rPr lang="en-GB" dirty="0" smtClean="0"/>
              <a:t>Packages</a:t>
            </a:r>
          </a:p>
          <a:p>
            <a:pPr lvl="2"/>
            <a:r>
              <a:rPr lang="en-GB" dirty="0" smtClean="0"/>
              <a:t>Package 1</a:t>
            </a:r>
          </a:p>
          <a:p>
            <a:pPr lvl="3"/>
            <a:r>
              <a:rPr lang="en-GB" dirty="0" smtClean="0"/>
              <a:t>Variables</a:t>
            </a:r>
          </a:p>
          <a:p>
            <a:pPr lvl="3"/>
            <a:r>
              <a:rPr lang="en-GB" dirty="0" smtClean="0"/>
              <a:t>/variables</a:t>
            </a:r>
          </a:p>
          <a:p>
            <a:pPr lvl="3"/>
            <a:r>
              <a:rPr lang="en-GB" dirty="0" smtClean="0"/>
              <a:t>Tasks</a:t>
            </a:r>
          </a:p>
          <a:p>
            <a:pPr lvl="4"/>
            <a:r>
              <a:rPr lang="en-GB" dirty="0" smtClean="0"/>
              <a:t>Exec /</a:t>
            </a:r>
          </a:p>
          <a:p>
            <a:pPr lvl="4"/>
            <a:r>
              <a:rPr lang="en-GB" dirty="0" smtClean="0"/>
              <a:t>Dataflow</a:t>
            </a:r>
          </a:p>
          <a:p>
            <a:pPr lvl="4"/>
            <a:r>
              <a:rPr lang="en-GB" dirty="0" smtClean="0"/>
              <a:t>/dataflow</a:t>
            </a:r>
          </a:p>
          <a:p>
            <a:pPr marL="749808" lvl="4" indent="0">
              <a:buNone/>
            </a:pPr>
            <a:r>
              <a:rPr lang="en-GB" dirty="0" smtClean="0"/>
              <a:t>/tasks</a:t>
            </a:r>
          </a:p>
          <a:p>
            <a:pPr marL="749808" lvl="4" indent="0">
              <a:buNone/>
            </a:pPr>
            <a:r>
              <a:rPr lang="en-GB" dirty="0"/>
              <a:t>	</a:t>
            </a:r>
            <a:r>
              <a:rPr lang="en-GB" dirty="0" smtClean="0"/>
              <a:t>/Package</a:t>
            </a:r>
          </a:p>
          <a:p>
            <a:pPr marL="749808" lvl="4" indent="0">
              <a:buNone/>
            </a:pPr>
            <a:r>
              <a:rPr lang="en-GB" dirty="0" smtClean="0"/>
              <a:t>/Packages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0500" y="1905000"/>
            <a:ext cx="7155180" cy="392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BIML File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48150" y="2438400"/>
            <a:ext cx="655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Connections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48150" y="3308774"/>
            <a:ext cx="6553200" cy="225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Packages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1150" y="3733800"/>
            <a:ext cx="4267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Package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650230" y="4140412"/>
            <a:ext cx="38671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5825490" y="4664287"/>
            <a:ext cx="3505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Flow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391150" y="2784899"/>
            <a:ext cx="426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Connection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90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(Demo)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Example 1 – </a:t>
            </a:r>
            <a:r>
              <a:rPr lang="en-GB" dirty="0" smtClean="0"/>
              <a:t>Creating a basic </a:t>
            </a:r>
            <a:r>
              <a:rPr lang="en-GB" dirty="0" smtClean="0"/>
              <a:t>BIML </a:t>
            </a:r>
            <a:r>
              <a:rPr lang="en-GB" dirty="0" smtClean="0"/>
              <a:t>file showing </a:t>
            </a:r>
            <a:r>
              <a:rPr lang="en-GB" dirty="0" smtClean="0"/>
              <a:t>the XML structure</a:t>
            </a:r>
          </a:p>
          <a:p>
            <a:endParaRPr lang="en-GB" dirty="0"/>
          </a:p>
          <a:p>
            <a:r>
              <a:rPr lang="en-GB" dirty="0" smtClean="0"/>
              <a:t>Example 2 – A slightly less basic BIML </a:t>
            </a:r>
            <a:r>
              <a:rPr lang="en-GB" dirty="0" smtClean="0"/>
              <a:t>file</a:t>
            </a:r>
          </a:p>
          <a:p>
            <a:endParaRPr lang="en-GB" dirty="0"/>
          </a:p>
          <a:p>
            <a:r>
              <a:rPr lang="en-GB" dirty="0" smtClean="0"/>
              <a:t>Example 3 – A BIML file with an example Dataflow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38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other nodes can I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Connection nodes for connections to </a:t>
            </a:r>
          </a:p>
          <a:p>
            <a:pPr lvl="1"/>
            <a:r>
              <a:rPr lang="en-GB" dirty="0" smtClean="0"/>
              <a:t>OLEDB</a:t>
            </a:r>
          </a:p>
          <a:p>
            <a:pPr lvl="1"/>
            <a:r>
              <a:rPr lang="en-GB" dirty="0" smtClean="0"/>
              <a:t>Ado </a:t>
            </a:r>
            <a:r>
              <a:rPr lang="en-GB" dirty="0" err="1" smtClean="0"/>
              <a:t>.Net</a:t>
            </a:r>
            <a:endParaRPr lang="en-GB" dirty="0" smtClean="0"/>
          </a:p>
          <a:p>
            <a:pPr lvl="1"/>
            <a:r>
              <a:rPr lang="en-GB" dirty="0" smtClean="0"/>
              <a:t>Excel</a:t>
            </a:r>
          </a:p>
          <a:p>
            <a:pPr lvl="1"/>
            <a:r>
              <a:rPr lang="en-GB" dirty="0" smtClean="0"/>
              <a:t>Flat Files</a:t>
            </a:r>
          </a:p>
          <a:p>
            <a:pPr lvl="1"/>
            <a:r>
              <a:rPr lang="en-GB" dirty="0" smtClean="0"/>
              <a:t>Anything SSIS natively supports</a:t>
            </a:r>
          </a:p>
          <a:p>
            <a:r>
              <a:rPr lang="en-GB" dirty="0" smtClean="0"/>
              <a:t>Tasks and Transforms</a:t>
            </a:r>
            <a:endParaRPr lang="en-GB" dirty="0"/>
          </a:p>
          <a:p>
            <a:pPr lvl="1"/>
            <a:r>
              <a:rPr lang="en-GB" dirty="0" smtClean="0"/>
              <a:t>Tasks for </a:t>
            </a:r>
            <a:r>
              <a:rPr lang="en-GB" dirty="0" err="1" smtClean="0"/>
              <a:t>ExecSQL</a:t>
            </a:r>
            <a:endParaRPr lang="en-GB" dirty="0" smtClean="0"/>
          </a:p>
          <a:p>
            <a:pPr lvl="1"/>
            <a:r>
              <a:rPr lang="en-GB" dirty="0" smtClean="0"/>
              <a:t>Sequence containers</a:t>
            </a:r>
          </a:p>
          <a:p>
            <a:pPr lvl="1"/>
            <a:r>
              <a:rPr lang="en-GB" dirty="0" smtClean="0"/>
              <a:t>Sources for all the above connections</a:t>
            </a:r>
            <a:endParaRPr lang="en-GB" dirty="0"/>
          </a:p>
          <a:p>
            <a:pPr lvl="1"/>
            <a:r>
              <a:rPr lang="en-GB" dirty="0" smtClean="0"/>
              <a:t>Transforms for derived columns, merge</a:t>
            </a:r>
          </a:p>
        </p:txBody>
      </p:sp>
    </p:spTree>
    <p:extLst>
      <p:ext uri="{BB962C8B-B14F-4D97-AF65-F5344CB8AC3E}">
        <p14:creationId xmlns:p14="http://schemas.microsoft.com/office/powerpoint/2010/main" val="4052884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951</TotalTime>
  <Words>1400</Words>
  <Application>Microsoft Office PowerPoint</Application>
  <PresentationFormat>Widescreen</PresentationFormat>
  <Paragraphs>220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Wingdings</vt:lpstr>
      <vt:lpstr>Retrospect</vt:lpstr>
      <vt:lpstr>Why bother with BIML?</vt:lpstr>
      <vt:lpstr>About these slides</vt:lpstr>
      <vt:lpstr>About Me</vt:lpstr>
      <vt:lpstr>What is BIML?</vt:lpstr>
      <vt:lpstr>How do I get started</vt:lpstr>
      <vt:lpstr>Example Components</vt:lpstr>
      <vt:lpstr>Example Structure</vt:lpstr>
      <vt:lpstr>Example (Demo)</vt:lpstr>
      <vt:lpstr>What other nodes can I use?</vt:lpstr>
      <vt:lpstr>So, you mentioned .Net?</vt:lpstr>
      <vt:lpstr>Example of BIML with C#</vt:lpstr>
      <vt:lpstr>A note on BIML metadata modeller</vt:lpstr>
      <vt:lpstr>There’s more???</vt:lpstr>
      <vt:lpstr>MIST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bother with BIML?</dc:title>
  <dc:creator>Simon Stride</dc:creator>
  <cp:lastModifiedBy>Simon Stride</cp:lastModifiedBy>
  <cp:revision>18</cp:revision>
  <dcterms:created xsi:type="dcterms:W3CDTF">2015-02-17T20:11:24Z</dcterms:created>
  <dcterms:modified xsi:type="dcterms:W3CDTF">2015-02-18T22:23:14Z</dcterms:modified>
</cp:coreProperties>
</file>