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72" r:id="rId3"/>
    <p:sldId id="269" r:id="rId4"/>
    <p:sldId id="270" r:id="rId5"/>
    <p:sldId id="271" r:id="rId6"/>
    <p:sldId id="257" r:id="rId7"/>
    <p:sldId id="258" r:id="rId8"/>
    <p:sldId id="259" r:id="rId9"/>
    <p:sldId id="260" r:id="rId10"/>
    <p:sldId id="261" r:id="rId11"/>
    <p:sldId id="267" r:id="rId12"/>
    <p:sldId id="262" r:id="rId13"/>
    <p:sldId id="266" r:id="rId14"/>
    <p:sldId id="265" r:id="rId15"/>
    <p:sldId id="263" r:id="rId16"/>
    <p:sldId id="268" r:id="rId17"/>
    <p:sldId id="264"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on Stride" initials="SS" lastIdx="1" clrIdx="0">
    <p:extLst>
      <p:ext uri="{19B8F6BF-5375-455C-9EA6-DF929625EA0E}">
        <p15:presenceInfo xmlns:p15="http://schemas.microsoft.com/office/powerpoint/2012/main" userId="1715fb7df39b945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2798" autoAdjust="0"/>
  </p:normalViewPr>
  <p:slideViewPr>
    <p:cSldViewPr snapToGrid="0">
      <p:cViewPr varScale="1">
        <p:scale>
          <a:sx n="59" d="100"/>
          <a:sy n="59" d="100"/>
        </p:scale>
        <p:origin x="956" y="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2-19T10:19:12.117" idx="1">
    <p:pos x="10" y="10"/>
    <p:text>Add Smart Art</p:text>
    <p:extLst>
      <p:ext uri="{C676402C-5697-4E1C-873F-D02D1690AC5C}">
        <p15:threadingInfo xmlns:p15="http://schemas.microsoft.com/office/powerpoint/2012/main" timeZoneBias="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4517A1-CF65-475E-A70E-D38F2B72D81F}"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GB"/>
        </a:p>
      </dgm:t>
    </dgm:pt>
    <dgm:pt modelId="{F16E1113-75B9-4B72-8FF6-58D6D359E55F}">
      <dgm:prSet phldrT="[Text]"/>
      <dgm:spPr/>
      <dgm:t>
        <a:bodyPr/>
        <a:lstStyle/>
        <a:p>
          <a:r>
            <a:rPr lang="en-GB" dirty="0"/>
            <a:t>1. Get Latest Changes using </a:t>
          </a:r>
          <a:r>
            <a:rPr lang="en-GB" b="1" dirty="0"/>
            <a:t>Pull</a:t>
          </a:r>
        </a:p>
      </dgm:t>
    </dgm:pt>
    <dgm:pt modelId="{E16DC3AD-6603-4223-9F20-25D016BB32A9}" type="parTrans" cxnId="{AA8436C5-30C3-471D-9F55-7EF1497BDEB2}">
      <dgm:prSet/>
      <dgm:spPr/>
      <dgm:t>
        <a:bodyPr/>
        <a:lstStyle/>
        <a:p>
          <a:endParaRPr lang="en-GB"/>
        </a:p>
      </dgm:t>
    </dgm:pt>
    <dgm:pt modelId="{CFCA79DE-559D-495E-9FB1-114D03AD8008}" type="sibTrans" cxnId="{AA8436C5-30C3-471D-9F55-7EF1497BDEB2}">
      <dgm:prSet/>
      <dgm:spPr/>
      <dgm:t>
        <a:bodyPr/>
        <a:lstStyle/>
        <a:p>
          <a:endParaRPr lang="en-GB"/>
        </a:p>
      </dgm:t>
    </dgm:pt>
    <dgm:pt modelId="{19FDD255-4732-46C6-B6D0-23350D6A086B}">
      <dgm:prSet phldrT="[Text]"/>
      <dgm:spPr/>
      <dgm:t>
        <a:bodyPr/>
        <a:lstStyle/>
        <a:p>
          <a:r>
            <a:rPr lang="en-GB" dirty="0"/>
            <a:t>2. Select or “</a:t>
          </a:r>
          <a:r>
            <a:rPr lang="en-GB" b="1" dirty="0"/>
            <a:t>Stage</a:t>
          </a:r>
          <a:r>
            <a:rPr lang="en-GB" dirty="0"/>
            <a:t>” my changes</a:t>
          </a:r>
        </a:p>
      </dgm:t>
    </dgm:pt>
    <dgm:pt modelId="{BD44D35C-ECD9-47FE-8B73-855CCA811228}" type="parTrans" cxnId="{A2D89621-A48A-48E2-8597-C2924E7F1CB2}">
      <dgm:prSet/>
      <dgm:spPr/>
      <dgm:t>
        <a:bodyPr/>
        <a:lstStyle/>
        <a:p>
          <a:endParaRPr lang="en-GB"/>
        </a:p>
      </dgm:t>
    </dgm:pt>
    <dgm:pt modelId="{9012A412-916E-4F0C-BE00-738D45BD70F3}" type="sibTrans" cxnId="{A2D89621-A48A-48E2-8597-C2924E7F1CB2}">
      <dgm:prSet/>
      <dgm:spPr/>
      <dgm:t>
        <a:bodyPr/>
        <a:lstStyle/>
        <a:p>
          <a:endParaRPr lang="en-GB"/>
        </a:p>
      </dgm:t>
    </dgm:pt>
    <dgm:pt modelId="{0F46551A-4A26-43C3-9C9C-16910BDBC8B3}">
      <dgm:prSet phldrT="[Text]"/>
      <dgm:spPr/>
      <dgm:t>
        <a:bodyPr/>
        <a:lstStyle/>
        <a:p>
          <a:r>
            <a:rPr lang="en-GB" dirty="0"/>
            <a:t>3. </a:t>
          </a:r>
          <a:r>
            <a:rPr lang="en-GB" b="1" dirty="0"/>
            <a:t>Commit </a:t>
          </a:r>
          <a:r>
            <a:rPr lang="en-GB" dirty="0"/>
            <a:t>my changes</a:t>
          </a:r>
        </a:p>
      </dgm:t>
    </dgm:pt>
    <dgm:pt modelId="{D769E359-C2C2-48CF-B425-C920053ECF92}" type="parTrans" cxnId="{A2C59336-26A8-4582-9AB5-B108C81E95C0}">
      <dgm:prSet/>
      <dgm:spPr/>
      <dgm:t>
        <a:bodyPr/>
        <a:lstStyle/>
        <a:p>
          <a:endParaRPr lang="en-GB"/>
        </a:p>
      </dgm:t>
    </dgm:pt>
    <dgm:pt modelId="{4F094D48-9D2F-428F-9FF5-9AFF67584E9D}" type="sibTrans" cxnId="{A2C59336-26A8-4582-9AB5-B108C81E95C0}">
      <dgm:prSet/>
      <dgm:spPr/>
      <dgm:t>
        <a:bodyPr/>
        <a:lstStyle/>
        <a:p>
          <a:endParaRPr lang="en-GB"/>
        </a:p>
      </dgm:t>
    </dgm:pt>
    <dgm:pt modelId="{AB9C2E51-4A5C-4A87-BDC6-03DA89CD8040}">
      <dgm:prSet phldrT="[Text]"/>
      <dgm:spPr/>
      <dgm:t>
        <a:bodyPr/>
        <a:lstStyle/>
        <a:p>
          <a:r>
            <a:rPr lang="en-GB" dirty="0"/>
            <a:t>4. </a:t>
          </a:r>
          <a:r>
            <a:rPr lang="en-GB" b="1" dirty="0"/>
            <a:t>Push</a:t>
          </a:r>
          <a:r>
            <a:rPr lang="en-GB" dirty="0"/>
            <a:t> my changes</a:t>
          </a:r>
        </a:p>
      </dgm:t>
    </dgm:pt>
    <dgm:pt modelId="{B02AD406-1228-4686-A7E2-D693871EE38E}" type="parTrans" cxnId="{713C0E22-3759-4BC8-A3F4-18D60057E41A}">
      <dgm:prSet/>
      <dgm:spPr/>
      <dgm:t>
        <a:bodyPr/>
        <a:lstStyle/>
        <a:p>
          <a:endParaRPr lang="en-GB"/>
        </a:p>
      </dgm:t>
    </dgm:pt>
    <dgm:pt modelId="{2DE7C846-8DAE-4F3D-931D-E4561448F03D}" type="sibTrans" cxnId="{713C0E22-3759-4BC8-A3F4-18D60057E41A}">
      <dgm:prSet/>
      <dgm:spPr/>
      <dgm:t>
        <a:bodyPr/>
        <a:lstStyle/>
        <a:p>
          <a:endParaRPr lang="en-GB"/>
        </a:p>
      </dgm:t>
    </dgm:pt>
    <dgm:pt modelId="{F16D7CAF-3865-47EB-BDF1-5266D3BA4DAE}" type="pres">
      <dgm:prSet presAssocID="{674517A1-CF65-475E-A70E-D38F2B72D81F}" presName="cycle" presStyleCnt="0">
        <dgm:presLayoutVars>
          <dgm:dir/>
          <dgm:resizeHandles val="exact"/>
        </dgm:presLayoutVars>
      </dgm:prSet>
      <dgm:spPr/>
    </dgm:pt>
    <dgm:pt modelId="{24A52A07-5E28-4061-B9A3-BC79AACBEC2C}" type="pres">
      <dgm:prSet presAssocID="{F16E1113-75B9-4B72-8FF6-58D6D359E55F}" presName="node" presStyleLbl="node1" presStyleIdx="0" presStyleCnt="4">
        <dgm:presLayoutVars>
          <dgm:bulletEnabled val="1"/>
        </dgm:presLayoutVars>
      </dgm:prSet>
      <dgm:spPr/>
    </dgm:pt>
    <dgm:pt modelId="{7C39AA35-555A-48E0-A100-267D35849590}" type="pres">
      <dgm:prSet presAssocID="{F16E1113-75B9-4B72-8FF6-58D6D359E55F}" presName="spNode" presStyleCnt="0"/>
      <dgm:spPr/>
    </dgm:pt>
    <dgm:pt modelId="{C174D5ED-0CC1-453E-983E-BE97FA37740D}" type="pres">
      <dgm:prSet presAssocID="{CFCA79DE-559D-495E-9FB1-114D03AD8008}" presName="sibTrans" presStyleLbl="sibTrans1D1" presStyleIdx="0" presStyleCnt="4"/>
      <dgm:spPr/>
    </dgm:pt>
    <dgm:pt modelId="{187A059E-4491-4D44-8C80-03292D607971}" type="pres">
      <dgm:prSet presAssocID="{19FDD255-4732-46C6-B6D0-23350D6A086B}" presName="node" presStyleLbl="node1" presStyleIdx="1" presStyleCnt="4">
        <dgm:presLayoutVars>
          <dgm:bulletEnabled val="1"/>
        </dgm:presLayoutVars>
      </dgm:prSet>
      <dgm:spPr/>
    </dgm:pt>
    <dgm:pt modelId="{D2E7F5A9-0B32-42A5-8205-617C1A838A74}" type="pres">
      <dgm:prSet presAssocID="{19FDD255-4732-46C6-B6D0-23350D6A086B}" presName="spNode" presStyleCnt="0"/>
      <dgm:spPr/>
    </dgm:pt>
    <dgm:pt modelId="{AE0CC53A-E34B-4EBD-8834-C07CFAED2948}" type="pres">
      <dgm:prSet presAssocID="{9012A412-916E-4F0C-BE00-738D45BD70F3}" presName="sibTrans" presStyleLbl="sibTrans1D1" presStyleIdx="1" presStyleCnt="4"/>
      <dgm:spPr/>
    </dgm:pt>
    <dgm:pt modelId="{AC0D058B-F265-4B83-AF52-0321893E67D9}" type="pres">
      <dgm:prSet presAssocID="{0F46551A-4A26-43C3-9C9C-16910BDBC8B3}" presName="node" presStyleLbl="node1" presStyleIdx="2" presStyleCnt="4">
        <dgm:presLayoutVars>
          <dgm:bulletEnabled val="1"/>
        </dgm:presLayoutVars>
      </dgm:prSet>
      <dgm:spPr/>
    </dgm:pt>
    <dgm:pt modelId="{5C3F28F2-2690-44A5-8428-2752F0956881}" type="pres">
      <dgm:prSet presAssocID="{0F46551A-4A26-43C3-9C9C-16910BDBC8B3}" presName="spNode" presStyleCnt="0"/>
      <dgm:spPr/>
    </dgm:pt>
    <dgm:pt modelId="{1B2E3324-34D9-42BD-A4FC-69F36149063C}" type="pres">
      <dgm:prSet presAssocID="{4F094D48-9D2F-428F-9FF5-9AFF67584E9D}" presName="sibTrans" presStyleLbl="sibTrans1D1" presStyleIdx="2" presStyleCnt="4"/>
      <dgm:spPr/>
    </dgm:pt>
    <dgm:pt modelId="{6E833E25-6CBF-4C86-9790-F5100351ED27}" type="pres">
      <dgm:prSet presAssocID="{AB9C2E51-4A5C-4A87-BDC6-03DA89CD8040}" presName="node" presStyleLbl="node1" presStyleIdx="3" presStyleCnt="4">
        <dgm:presLayoutVars>
          <dgm:bulletEnabled val="1"/>
        </dgm:presLayoutVars>
      </dgm:prSet>
      <dgm:spPr/>
    </dgm:pt>
    <dgm:pt modelId="{CBAD13C5-8ED5-4A19-A0A5-DC9C1B5665AD}" type="pres">
      <dgm:prSet presAssocID="{AB9C2E51-4A5C-4A87-BDC6-03DA89CD8040}" presName="spNode" presStyleCnt="0"/>
      <dgm:spPr/>
    </dgm:pt>
    <dgm:pt modelId="{71FC658E-6372-493A-B4B8-7C9AD0052A61}" type="pres">
      <dgm:prSet presAssocID="{2DE7C846-8DAE-4F3D-931D-E4561448F03D}" presName="sibTrans" presStyleLbl="sibTrans1D1" presStyleIdx="3" presStyleCnt="4"/>
      <dgm:spPr/>
    </dgm:pt>
  </dgm:ptLst>
  <dgm:cxnLst>
    <dgm:cxn modelId="{A2D89621-A48A-48E2-8597-C2924E7F1CB2}" srcId="{674517A1-CF65-475E-A70E-D38F2B72D81F}" destId="{19FDD255-4732-46C6-B6D0-23350D6A086B}" srcOrd="1" destOrd="0" parTransId="{BD44D35C-ECD9-47FE-8B73-855CCA811228}" sibTransId="{9012A412-916E-4F0C-BE00-738D45BD70F3}"/>
    <dgm:cxn modelId="{713C0E22-3759-4BC8-A3F4-18D60057E41A}" srcId="{674517A1-CF65-475E-A70E-D38F2B72D81F}" destId="{AB9C2E51-4A5C-4A87-BDC6-03DA89CD8040}" srcOrd="3" destOrd="0" parTransId="{B02AD406-1228-4686-A7E2-D693871EE38E}" sibTransId="{2DE7C846-8DAE-4F3D-931D-E4561448F03D}"/>
    <dgm:cxn modelId="{6C6D5334-261F-4FE3-BF84-FE4E7C52CB20}" type="presOf" srcId="{19FDD255-4732-46C6-B6D0-23350D6A086B}" destId="{187A059E-4491-4D44-8C80-03292D607971}" srcOrd="0" destOrd="0" presId="urn:microsoft.com/office/officeart/2005/8/layout/cycle5"/>
    <dgm:cxn modelId="{DD386036-BE45-4B74-AAD8-17EF3CC69E75}" type="presOf" srcId="{9012A412-916E-4F0C-BE00-738D45BD70F3}" destId="{AE0CC53A-E34B-4EBD-8834-C07CFAED2948}" srcOrd="0" destOrd="0" presId="urn:microsoft.com/office/officeart/2005/8/layout/cycle5"/>
    <dgm:cxn modelId="{A2C59336-26A8-4582-9AB5-B108C81E95C0}" srcId="{674517A1-CF65-475E-A70E-D38F2B72D81F}" destId="{0F46551A-4A26-43C3-9C9C-16910BDBC8B3}" srcOrd="2" destOrd="0" parTransId="{D769E359-C2C2-48CF-B425-C920053ECF92}" sibTransId="{4F094D48-9D2F-428F-9FF5-9AFF67584E9D}"/>
    <dgm:cxn modelId="{6A69BA40-D8D8-4F74-B4D3-8BC0A2FA78F3}" type="presOf" srcId="{4F094D48-9D2F-428F-9FF5-9AFF67584E9D}" destId="{1B2E3324-34D9-42BD-A4FC-69F36149063C}" srcOrd="0" destOrd="0" presId="urn:microsoft.com/office/officeart/2005/8/layout/cycle5"/>
    <dgm:cxn modelId="{2969747E-A26E-4B0C-8F33-B414A1B7C159}" type="presOf" srcId="{AB9C2E51-4A5C-4A87-BDC6-03DA89CD8040}" destId="{6E833E25-6CBF-4C86-9790-F5100351ED27}" srcOrd="0" destOrd="0" presId="urn:microsoft.com/office/officeart/2005/8/layout/cycle5"/>
    <dgm:cxn modelId="{734B607F-66F6-41CE-8916-E36A21779DCB}" type="presOf" srcId="{674517A1-CF65-475E-A70E-D38F2B72D81F}" destId="{F16D7CAF-3865-47EB-BDF1-5266D3BA4DAE}" srcOrd="0" destOrd="0" presId="urn:microsoft.com/office/officeart/2005/8/layout/cycle5"/>
    <dgm:cxn modelId="{407D55AF-359E-4E1F-AECC-B6A1724DCB12}" type="presOf" srcId="{F16E1113-75B9-4B72-8FF6-58D6D359E55F}" destId="{24A52A07-5E28-4061-B9A3-BC79AACBEC2C}" srcOrd="0" destOrd="0" presId="urn:microsoft.com/office/officeart/2005/8/layout/cycle5"/>
    <dgm:cxn modelId="{7128E7BC-2B66-4C90-AB2C-CDD7E15219F2}" type="presOf" srcId="{2DE7C846-8DAE-4F3D-931D-E4561448F03D}" destId="{71FC658E-6372-493A-B4B8-7C9AD0052A61}" srcOrd="0" destOrd="0" presId="urn:microsoft.com/office/officeart/2005/8/layout/cycle5"/>
    <dgm:cxn modelId="{AA8436C5-30C3-471D-9F55-7EF1497BDEB2}" srcId="{674517A1-CF65-475E-A70E-D38F2B72D81F}" destId="{F16E1113-75B9-4B72-8FF6-58D6D359E55F}" srcOrd="0" destOrd="0" parTransId="{E16DC3AD-6603-4223-9F20-25D016BB32A9}" sibTransId="{CFCA79DE-559D-495E-9FB1-114D03AD8008}"/>
    <dgm:cxn modelId="{7BDAF6C7-384E-43ED-B704-502654B310AB}" type="presOf" srcId="{CFCA79DE-559D-495E-9FB1-114D03AD8008}" destId="{C174D5ED-0CC1-453E-983E-BE97FA37740D}" srcOrd="0" destOrd="0" presId="urn:microsoft.com/office/officeart/2005/8/layout/cycle5"/>
    <dgm:cxn modelId="{F38B7AEF-3F7C-4748-869D-5006BE5EF6C8}" type="presOf" srcId="{0F46551A-4A26-43C3-9C9C-16910BDBC8B3}" destId="{AC0D058B-F265-4B83-AF52-0321893E67D9}" srcOrd="0" destOrd="0" presId="urn:microsoft.com/office/officeart/2005/8/layout/cycle5"/>
    <dgm:cxn modelId="{8AAE6015-7C90-4F16-B5AA-75BD060A7F87}" type="presParOf" srcId="{F16D7CAF-3865-47EB-BDF1-5266D3BA4DAE}" destId="{24A52A07-5E28-4061-B9A3-BC79AACBEC2C}" srcOrd="0" destOrd="0" presId="urn:microsoft.com/office/officeart/2005/8/layout/cycle5"/>
    <dgm:cxn modelId="{5CFE590D-3DA4-490C-9D82-BF59FFA6044C}" type="presParOf" srcId="{F16D7CAF-3865-47EB-BDF1-5266D3BA4DAE}" destId="{7C39AA35-555A-48E0-A100-267D35849590}" srcOrd="1" destOrd="0" presId="urn:microsoft.com/office/officeart/2005/8/layout/cycle5"/>
    <dgm:cxn modelId="{D3061B8C-DD8D-40E4-879F-906D096F72B7}" type="presParOf" srcId="{F16D7CAF-3865-47EB-BDF1-5266D3BA4DAE}" destId="{C174D5ED-0CC1-453E-983E-BE97FA37740D}" srcOrd="2" destOrd="0" presId="urn:microsoft.com/office/officeart/2005/8/layout/cycle5"/>
    <dgm:cxn modelId="{793F2308-20D3-4BAE-A2EC-7C1CA09C1C03}" type="presParOf" srcId="{F16D7CAF-3865-47EB-BDF1-5266D3BA4DAE}" destId="{187A059E-4491-4D44-8C80-03292D607971}" srcOrd="3" destOrd="0" presId="urn:microsoft.com/office/officeart/2005/8/layout/cycle5"/>
    <dgm:cxn modelId="{64E86557-8F20-4801-97EF-7A123F83224F}" type="presParOf" srcId="{F16D7CAF-3865-47EB-BDF1-5266D3BA4DAE}" destId="{D2E7F5A9-0B32-42A5-8205-617C1A838A74}" srcOrd="4" destOrd="0" presId="urn:microsoft.com/office/officeart/2005/8/layout/cycle5"/>
    <dgm:cxn modelId="{22D44819-D4A5-47F7-AAF4-8034A83326FA}" type="presParOf" srcId="{F16D7CAF-3865-47EB-BDF1-5266D3BA4DAE}" destId="{AE0CC53A-E34B-4EBD-8834-C07CFAED2948}" srcOrd="5" destOrd="0" presId="urn:microsoft.com/office/officeart/2005/8/layout/cycle5"/>
    <dgm:cxn modelId="{C3955E7F-7A9E-464E-AE83-98AC8CDABA48}" type="presParOf" srcId="{F16D7CAF-3865-47EB-BDF1-5266D3BA4DAE}" destId="{AC0D058B-F265-4B83-AF52-0321893E67D9}" srcOrd="6" destOrd="0" presId="urn:microsoft.com/office/officeart/2005/8/layout/cycle5"/>
    <dgm:cxn modelId="{6A005178-EC58-41CF-87CB-378438838C35}" type="presParOf" srcId="{F16D7CAF-3865-47EB-BDF1-5266D3BA4DAE}" destId="{5C3F28F2-2690-44A5-8428-2752F0956881}" srcOrd="7" destOrd="0" presId="urn:microsoft.com/office/officeart/2005/8/layout/cycle5"/>
    <dgm:cxn modelId="{65D90D49-732C-47B1-822F-FD8D18C0554A}" type="presParOf" srcId="{F16D7CAF-3865-47EB-BDF1-5266D3BA4DAE}" destId="{1B2E3324-34D9-42BD-A4FC-69F36149063C}" srcOrd="8" destOrd="0" presId="urn:microsoft.com/office/officeart/2005/8/layout/cycle5"/>
    <dgm:cxn modelId="{6CA52BCA-7C83-4E77-B69D-5DBC0802E559}" type="presParOf" srcId="{F16D7CAF-3865-47EB-BDF1-5266D3BA4DAE}" destId="{6E833E25-6CBF-4C86-9790-F5100351ED27}" srcOrd="9" destOrd="0" presId="urn:microsoft.com/office/officeart/2005/8/layout/cycle5"/>
    <dgm:cxn modelId="{628257FE-8C0A-4550-A2DF-CD14C334576E}" type="presParOf" srcId="{F16D7CAF-3865-47EB-BDF1-5266D3BA4DAE}" destId="{CBAD13C5-8ED5-4A19-A0A5-DC9C1B5665AD}" srcOrd="10" destOrd="0" presId="urn:microsoft.com/office/officeart/2005/8/layout/cycle5"/>
    <dgm:cxn modelId="{060D218B-4A82-47C3-A5AA-50D3983BA877}" type="presParOf" srcId="{F16D7CAF-3865-47EB-BDF1-5266D3BA4DAE}" destId="{71FC658E-6372-493A-B4B8-7C9AD0052A61}" srcOrd="11"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A52A07-5E28-4061-B9A3-BC79AACBEC2C}">
      <dsp:nvSpPr>
        <dsp:cNvPr id="0" name=""/>
        <dsp:cNvSpPr/>
      </dsp:nvSpPr>
      <dsp:spPr>
        <a:xfrm>
          <a:off x="4588942" y="971"/>
          <a:ext cx="2152017" cy="139881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t>1. Get Latest Changes using </a:t>
          </a:r>
          <a:r>
            <a:rPr lang="en-GB" sz="2400" b="1" kern="1200" dirty="0"/>
            <a:t>Pull</a:t>
          </a:r>
        </a:p>
      </dsp:txBody>
      <dsp:txXfrm>
        <a:off x="4657226" y="69255"/>
        <a:ext cx="2015449" cy="1262243"/>
      </dsp:txXfrm>
    </dsp:sp>
    <dsp:sp modelId="{C174D5ED-0CC1-453E-983E-BE97FA37740D}">
      <dsp:nvSpPr>
        <dsp:cNvPr id="0" name=""/>
        <dsp:cNvSpPr/>
      </dsp:nvSpPr>
      <dsp:spPr>
        <a:xfrm>
          <a:off x="3351620" y="700377"/>
          <a:ext cx="4626661" cy="4626661"/>
        </a:xfrm>
        <a:custGeom>
          <a:avLst/>
          <a:gdLst/>
          <a:ahLst/>
          <a:cxnLst/>
          <a:rect l="0" t="0" r="0" b="0"/>
          <a:pathLst>
            <a:path>
              <a:moveTo>
                <a:pt x="3687104" y="452082"/>
              </a:moveTo>
              <a:arcTo wR="2313330" hR="2313330" stAng="18385846" swAng="1635561"/>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87A059E-4491-4D44-8C80-03292D607971}">
      <dsp:nvSpPr>
        <dsp:cNvPr id="0" name=""/>
        <dsp:cNvSpPr/>
      </dsp:nvSpPr>
      <dsp:spPr>
        <a:xfrm>
          <a:off x="6902273" y="2314302"/>
          <a:ext cx="2152017" cy="139881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t>2. Select or “</a:t>
          </a:r>
          <a:r>
            <a:rPr lang="en-GB" sz="2400" b="1" kern="1200" dirty="0"/>
            <a:t>Stage</a:t>
          </a:r>
          <a:r>
            <a:rPr lang="en-GB" sz="2400" kern="1200" dirty="0"/>
            <a:t>” my changes</a:t>
          </a:r>
        </a:p>
      </dsp:txBody>
      <dsp:txXfrm>
        <a:off x="6970557" y="2382586"/>
        <a:ext cx="2015449" cy="1262243"/>
      </dsp:txXfrm>
    </dsp:sp>
    <dsp:sp modelId="{AE0CC53A-E34B-4EBD-8834-C07CFAED2948}">
      <dsp:nvSpPr>
        <dsp:cNvPr id="0" name=""/>
        <dsp:cNvSpPr/>
      </dsp:nvSpPr>
      <dsp:spPr>
        <a:xfrm>
          <a:off x="3351620" y="700377"/>
          <a:ext cx="4626661" cy="4626661"/>
        </a:xfrm>
        <a:custGeom>
          <a:avLst/>
          <a:gdLst/>
          <a:ahLst/>
          <a:cxnLst/>
          <a:rect l="0" t="0" r="0" b="0"/>
          <a:pathLst>
            <a:path>
              <a:moveTo>
                <a:pt x="4387023" y="3338659"/>
              </a:moveTo>
              <a:arcTo wR="2313330" hR="2313330" stAng="1578594" swAng="1635561"/>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AC0D058B-F265-4B83-AF52-0321893E67D9}">
      <dsp:nvSpPr>
        <dsp:cNvPr id="0" name=""/>
        <dsp:cNvSpPr/>
      </dsp:nvSpPr>
      <dsp:spPr>
        <a:xfrm>
          <a:off x="4588942" y="4627632"/>
          <a:ext cx="2152017" cy="139881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t>3. </a:t>
          </a:r>
          <a:r>
            <a:rPr lang="en-GB" sz="2400" b="1" kern="1200" dirty="0"/>
            <a:t>Commit </a:t>
          </a:r>
          <a:r>
            <a:rPr lang="en-GB" sz="2400" kern="1200" dirty="0"/>
            <a:t>my changes</a:t>
          </a:r>
        </a:p>
      </dsp:txBody>
      <dsp:txXfrm>
        <a:off x="4657226" y="4695916"/>
        <a:ext cx="2015449" cy="1262243"/>
      </dsp:txXfrm>
    </dsp:sp>
    <dsp:sp modelId="{1B2E3324-34D9-42BD-A4FC-69F36149063C}">
      <dsp:nvSpPr>
        <dsp:cNvPr id="0" name=""/>
        <dsp:cNvSpPr/>
      </dsp:nvSpPr>
      <dsp:spPr>
        <a:xfrm>
          <a:off x="3351620" y="700377"/>
          <a:ext cx="4626661" cy="4626661"/>
        </a:xfrm>
        <a:custGeom>
          <a:avLst/>
          <a:gdLst/>
          <a:ahLst/>
          <a:cxnLst/>
          <a:rect l="0" t="0" r="0" b="0"/>
          <a:pathLst>
            <a:path>
              <a:moveTo>
                <a:pt x="939557" y="4174579"/>
              </a:moveTo>
              <a:arcTo wR="2313330" hR="2313330" stAng="7585846" swAng="1635561"/>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E833E25-6CBF-4C86-9790-F5100351ED27}">
      <dsp:nvSpPr>
        <dsp:cNvPr id="0" name=""/>
        <dsp:cNvSpPr/>
      </dsp:nvSpPr>
      <dsp:spPr>
        <a:xfrm>
          <a:off x="2275611" y="2314302"/>
          <a:ext cx="2152017" cy="139881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t>4. </a:t>
          </a:r>
          <a:r>
            <a:rPr lang="en-GB" sz="2400" b="1" kern="1200" dirty="0"/>
            <a:t>Push</a:t>
          </a:r>
          <a:r>
            <a:rPr lang="en-GB" sz="2400" kern="1200" dirty="0"/>
            <a:t> my changes</a:t>
          </a:r>
        </a:p>
      </dsp:txBody>
      <dsp:txXfrm>
        <a:off x="2343895" y="2382586"/>
        <a:ext cx="2015449" cy="1262243"/>
      </dsp:txXfrm>
    </dsp:sp>
    <dsp:sp modelId="{71FC658E-6372-493A-B4B8-7C9AD0052A61}">
      <dsp:nvSpPr>
        <dsp:cNvPr id="0" name=""/>
        <dsp:cNvSpPr/>
      </dsp:nvSpPr>
      <dsp:spPr>
        <a:xfrm>
          <a:off x="3351620" y="700377"/>
          <a:ext cx="4626661" cy="4626661"/>
        </a:xfrm>
        <a:custGeom>
          <a:avLst/>
          <a:gdLst/>
          <a:ahLst/>
          <a:cxnLst/>
          <a:rect l="0" t="0" r="0" b="0"/>
          <a:pathLst>
            <a:path>
              <a:moveTo>
                <a:pt x="239638" y="1288002"/>
              </a:moveTo>
              <a:arcTo wR="2313330" hR="2313330" stAng="12378594" swAng="1635561"/>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60BEC4-70C4-46E6-ACDA-52986CED62C9}" type="datetimeFigureOut">
              <a:rPr lang="en-GB" smtClean="0"/>
              <a:t>25/02/2019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E1252E-F4FC-414B-9272-802B24747CE9}" type="slidenum">
              <a:rPr lang="en-GB" smtClean="0"/>
              <a:t>‹#›</a:t>
            </a:fld>
            <a:endParaRPr lang="en-GB"/>
          </a:p>
        </p:txBody>
      </p:sp>
    </p:spTree>
    <p:extLst>
      <p:ext uri="{BB962C8B-B14F-4D97-AF65-F5344CB8AC3E}">
        <p14:creationId xmlns:p14="http://schemas.microsoft.com/office/powerpoint/2010/main" val="732176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Linus_Torvalds"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Junio_Hamano" TargetMode="External"/><Relationship Id="rId5" Type="http://schemas.openxmlformats.org/officeDocument/2006/relationships/hyperlink" Target="https://en.wikipedia.org/wiki/Git#cite_note-pro-git-1.2-12" TargetMode="External"/><Relationship Id="rId4" Type="http://schemas.openxmlformats.org/officeDocument/2006/relationships/hyperlink" Target="https://en.wikipedia.org/wiki/Linux_kerne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Example of transactional Inconsistency:</a:t>
            </a:r>
          </a:p>
          <a:p>
            <a:endParaRPr lang="en-GB" dirty="0"/>
          </a:p>
          <a:p>
            <a:r>
              <a:rPr lang="en-GB" dirty="0"/>
              <a:t>Gemma and Luke both open the same file from a network drive without telling each other, and they both start making changes.</a:t>
            </a:r>
          </a:p>
          <a:p>
            <a:r>
              <a:rPr lang="en-GB" dirty="0"/>
              <a:t>Gemma finishes her work and saves the file.</a:t>
            </a:r>
          </a:p>
          <a:p>
            <a:r>
              <a:rPr lang="en-GB" dirty="0"/>
              <a:t>Luke finishes his work second and saves the file.</a:t>
            </a:r>
          </a:p>
          <a:p>
            <a:r>
              <a:rPr lang="en-GB" dirty="0"/>
              <a:t>Luke’s save has no “knowledge” of Gemma’s work, meaning Gemma’s changes are lost</a:t>
            </a:r>
          </a:p>
          <a:p>
            <a:r>
              <a:rPr lang="en-GB" dirty="0" err="1"/>
              <a:t>Noone</a:t>
            </a:r>
            <a:r>
              <a:rPr lang="en-GB" dirty="0"/>
              <a:t> notices until next time the file is opened, which may not be immediately!!</a:t>
            </a:r>
          </a:p>
          <a:p>
            <a:endParaRPr lang="en-GB" dirty="0"/>
          </a:p>
        </p:txBody>
      </p:sp>
      <p:sp>
        <p:nvSpPr>
          <p:cNvPr id="4" name="Slide Number Placeholder 3"/>
          <p:cNvSpPr>
            <a:spLocks noGrp="1"/>
          </p:cNvSpPr>
          <p:nvPr>
            <p:ph type="sldNum" sz="quarter" idx="5"/>
          </p:nvPr>
        </p:nvSpPr>
        <p:spPr/>
        <p:txBody>
          <a:bodyPr/>
          <a:lstStyle/>
          <a:p>
            <a:fld id="{66E1252E-F4FC-414B-9272-802B24747CE9}" type="slidenum">
              <a:rPr lang="en-GB" smtClean="0"/>
              <a:t>2</a:t>
            </a:fld>
            <a:endParaRPr lang="en-GB"/>
          </a:p>
        </p:txBody>
      </p:sp>
    </p:spTree>
    <p:extLst>
      <p:ext uri="{BB962C8B-B14F-4D97-AF65-F5344CB8AC3E}">
        <p14:creationId xmlns:p14="http://schemas.microsoft.com/office/powerpoint/2010/main" val="1104994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Git was created by </a:t>
            </a:r>
            <a:r>
              <a:rPr lang="en-US" sz="1200" b="0" i="0" u="none" strike="noStrike" kern="1200" dirty="0">
                <a:solidFill>
                  <a:schemeClr val="tx1"/>
                </a:solidFill>
                <a:effectLst/>
                <a:latin typeface="+mn-lt"/>
                <a:ea typeface="+mn-ea"/>
                <a:cs typeface="+mn-cs"/>
                <a:hlinkClick r:id="rId3" tooltip="Linus Torvalds"/>
              </a:rPr>
              <a:t>Linus Torvalds</a:t>
            </a:r>
            <a:r>
              <a:rPr lang="en-US" sz="1200" b="0" i="0" kern="1200" dirty="0">
                <a:solidFill>
                  <a:schemeClr val="tx1"/>
                </a:solidFill>
                <a:effectLst/>
                <a:latin typeface="+mn-lt"/>
                <a:ea typeface="+mn-ea"/>
                <a:cs typeface="+mn-cs"/>
              </a:rPr>
              <a:t> in 2005 for development of the </a:t>
            </a:r>
            <a:r>
              <a:rPr lang="en-US" sz="1200" b="0" i="0" u="none" strike="noStrike" kern="1200" dirty="0">
                <a:solidFill>
                  <a:schemeClr val="tx1"/>
                </a:solidFill>
                <a:effectLst/>
                <a:latin typeface="+mn-lt"/>
                <a:ea typeface="+mn-ea"/>
                <a:cs typeface="+mn-cs"/>
                <a:hlinkClick r:id="rId4" tooltip="Linux kernel"/>
              </a:rPr>
              <a:t>Linux kernel</a:t>
            </a:r>
            <a:r>
              <a:rPr lang="en-US" sz="1200" b="0" i="0" kern="1200" dirty="0">
                <a:solidFill>
                  <a:schemeClr val="tx1"/>
                </a:solidFill>
                <a:effectLst/>
                <a:latin typeface="+mn-lt"/>
                <a:ea typeface="+mn-ea"/>
                <a:cs typeface="+mn-cs"/>
              </a:rPr>
              <a:t>, with other kernel developers contributing to its initial development.</a:t>
            </a:r>
            <a:r>
              <a:rPr lang="en-US" sz="1200" b="0" i="0" u="none" strike="noStrike" kern="1200" baseline="30000" dirty="0">
                <a:solidFill>
                  <a:schemeClr val="tx1"/>
                </a:solidFill>
                <a:effectLst/>
                <a:latin typeface="+mn-lt"/>
                <a:ea typeface="+mn-ea"/>
                <a:cs typeface="+mn-cs"/>
                <a:hlinkClick r:id="rId5"/>
              </a:rPr>
              <a:t>[12]</a:t>
            </a:r>
            <a:r>
              <a:rPr lang="en-US" sz="1200" b="0" i="0" kern="1200" dirty="0">
                <a:solidFill>
                  <a:schemeClr val="tx1"/>
                </a:solidFill>
                <a:effectLst/>
                <a:latin typeface="+mn-lt"/>
                <a:ea typeface="+mn-ea"/>
                <a:cs typeface="+mn-cs"/>
              </a:rPr>
              <a:t> Its current maintainer since 2005 is </a:t>
            </a:r>
            <a:r>
              <a:rPr lang="en-US" sz="1200" b="0" i="0" u="none" strike="noStrike" kern="1200" dirty="0">
                <a:solidFill>
                  <a:schemeClr val="tx1"/>
                </a:solidFill>
                <a:effectLst/>
                <a:latin typeface="+mn-lt"/>
                <a:ea typeface="+mn-ea"/>
                <a:cs typeface="+mn-cs"/>
                <a:hlinkClick r:id="rId6" tooltip="Junio Hamano"/>
              </a:rPr>
              <a:t>Junio Hamano</a:t>
            </a:r>
            <a:r>
              <a:rPr lang="en-US" sz="1200" b="0" i="0" kern="1200" dirty="0">
                <a:solidFill>
                  <a:schemeClr val="tx1"/>
                </a:solidFill>
                <a:effectLst/>
                <a:latin typeface="+mn-lt"/>
                <a:ea typeface="+mn-ea"/>
                <a:cs typeface="+mn-cs"/>
              </a:rPr>
              <a:t>.</a:t>
            </a:r>
          </a:p>
          <a:p>
            <a:r>
              <a:rPr lang="en-GB" dirty="0"/>
              <a:t>https://en.wikipedia.org/wiki/Git</a:t>
            </a:r>
          </a:p>
          <a:p>
            <a:endParaRPr lang="en-GB" dirty="0"/>
          </a:p>
        </p:txBody>
      </p:sp>
      <p:sp>
        <p:nvSpPr>
          <p:cNvPr id="4" name="Slide Number Placeholder 3"/>
          <p:cNvSpPr>
            <a:spLocks noGrp="1"/>
          </p:cNvSpPr>
          <p:nvPr>
            <p:ph type="sldNum" sz="quarter" idx="5"/>
          </p:nvPr>
        </p:nvSpPr>
        <p:spPr/>
        <p:txBody>
          <a:bodyPr/>
          <a:lstStyle/>
          <a:p>
            <a:fld id="{66E1252E-F4FC-414B-9272-802B24747CE9}" type="slidenum">
              <a:rPr lang="en-GB" smtClean="0"/>
              <a:t>3</a:t>
            </a:fld>
            <a:endParaRPr lang="en-GB"/>
          </a:p>
        </p:txBody>
      </p:sp>
    </p:spTree>
    <p:extLst>
      <p:ext uri="{BB962C8B-B14F-4D97-AF65-F5344CB8AC3E}">
        <p14:creationId xmlns:p14="http://schemas.microsoft.com/office/powerpoint/2010/main" val="1009860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You </a:t>
            </a:r>
            <a:r>
              <a:rPr lang="en-GB" i="1" dirty="0"/>
              <a:t>could</a:t>
            </a:r>
            <a:r>
              <a:rPr lang="en-GB" dirty="0"/>
              <a:t> opt not to use a cloud SAAS provider for Git… but why make things harder?</a:t>
            </a:r>
          </a:p>
        </p:txBody>
      </p:sp>
      <p:sp>
        <p:nvSpPr>
          <p:cNvPr id="4" name="Slide Number Placeholder 3"/>
          <p:cNvSpPr>
            <a:spLocks noGrp="1"/>
          </p:cNvSpPr>
          <p:nvPr>
            <p:ph type="sldNum" sz="quarter" idx="5"/>
          </p:nvPr>
        </p:nvSpPr>
        <p:spPr/>
        <p:txBody>
          <a:bodyPr/>
          <a:lstStyle/>
          <a:p>
            <a:fld id="{66E1252E-F4FC-414B-9272-802B24747CE9}" type="slidenum">
              <a:rPr lang="en-GB" smtClean="0"/>
              <a:t>4</a:t>
            </a:fld>
            <a:endParaRPr lang="en-GB"/>
          </a:p>
        </p:txBody>
      </p:sp>
    </p:spTree>
    <p:extLst>
      <p:ext uri="{BB962C8B-B14F-4D97-AF65-F5344CB8AC3E}">
        <p14:creationId xmlns:p14="http://schemas.microsoft.com/office/powerpoint/2010/main" val="2852862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Start by cloning a repo, then cycle through 1-4 during coding</a:t>
            </a:r>
          </a:p>
        </p:txBody>
      </p:sp>
      <p:sp>
        <p:nvSpPr>
          <p:cNvPr id="4" name="Slide Number Placeholder 3"/>
          <p:cNvSpPr>
            <a:spLocks noGrp="1"/>
          </p:cNvSpPr>
          <p:nvPr>
            <p:ph type="sldNum" sz="quarter" idx="5"/>
          </p:nvPr>
        </p:nvSpPr>
        <p:spPr/>
        <p:txBody>
          <a:bodyPr/>
          <a:lstStyle/>
          <a:p>
            <a:fld id="{66E1252E-F4FC-414B-9272-802B24747CE9}" type="slidenum">
              <a:rPr lang="en-GB" smtClean="0"/>
              <a:t>6</a:t>
            </a:fld>
            <a:endParaRPr lang="en-GB"/>
          </a:p>
        </p:txBody>
      </p:sp>
    </p:spTree>
    <p:extLst>
      <p:ext uri="{BB962C8B-B14F-4D97-AF65-F5344CB8AC3E}">
        <p14:creationId xmlns:p14="http://schemas.microsoft.com/office/powerpoint/2010/main" val="3473427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ED9D7E-CC4E-4410-8C79-A2EA187E87F2}" type="datetimeFigureOut">
              <a:rPr lang="en-GB" smtClean="0"/>
              <a:t>25/02/2019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F605F0-1AB7-4706-8315-5C9015A6FFE3}" type="slidenum">
              <a:rPr lang="en-GB" smtClean="0"/>
              <a:t>‹#›</a:t>
            </a:fld>
            <a:endParaRPr lang="en-GB"/>
          </a:p>
        </p:txBody>
      </p:sp>
    </p:spTree>
    <p:extLst>
      <p:ext uri="{BB962C8B-B14F-4D97-AF65-F5344CB8AC3E}">
        <p14:creationId xmlns:p14="http://schemas.microsoft.com/office/powerpoint/2010/main" val="475241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ED9D7E-CC4E-4410-8C79-A2EA187E87F2}" type="datetimeFigureOut">
              <a:rPr lang="en-GB" smtClean="0"/>
              <a:t>25/02/2019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F605F0-1AB7-4706-8315-5C9015A6FFE3}" type="slidenum">
              <a:rPr lang="en-GB" smtClean="0"/>
              <a:t>‹#›</a:t>
            </a:fld>
            <a:endParaRPr lang="en-GB"/>
          </a:p>
        </p:txBody>
      </p:sp>
    </p:spTree>
    <p:extLst>
      <p:ext uri="{BB962C8B-B14F-4D97-AF65-F5344CB8AC3E}">
        <p14:creationId xmlns:p14="http://schemas.microsoft.com/office/powerpoint/2010/main" val="2187236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ED9D7E-CC4E-4410-8C79-A2EA187E87F2}" type="datetimeFigureOut">
              <a:rPr lang="en-GB" smtClean="0"/>
              <a:t>25/02/2019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F605F0-1AB7-4706-8315-5C9015A6FFE3}"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9107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ED9D7E-CC4E-4410-8C79-A2EA187E87F2}" type="datetimeFigureOut">
              <a:rPr lang="en-GB" smtClean="0"/>
              <a:t>25/02/2019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F605F0-1AB7-4706-8315-5C9015A6FFE3}" type="slidenum">
              <a:rPr lang="en-GB" smtClean="0"/>
              <a:t>‹#›</a:t>
            </a:fld>
            <a:endParaRPr lang="en-GB"/>
          </a:p>
        </p:txBody>
      </p:sp>
    </p:spTree>
    <p:extLst>
      <p:ext uri="{BB962C8B-B14F-4D97-AF65-F5344CB8AC3E}">
        <p14:creationId xmlns:p14="http://schemas.microsoft.com/office/powerpoint/2010/main" val="1735467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ED9D7E-CC4E-4410-8C79-A2EA187E87F2}" type="datetimeFigureOut">
              <a:rPr lang="en-GB" smtClean="0"/>
              <a:t>25/02/2019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F605F0-1AB7-4706-8315-5C9015A6FFE3}"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17500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ED9D7E-CC4E-4410-8C79-A2EA187E87F2}" type="datetimeFigureOut">
              <a:rPr lang="en-GB" smtClean="0"/>
              <a:t>25/02/2019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F605F0-1AB7-4706-8315-5C9015A6FFE3}" type="slidenum">
              <a:rPr lang="en-GB" smtClean="0"/>
              <a:t>‹#›</a:t>
            </a:fld>
            <a:endParaRPr lang="en-GB"/>
          </a:p>
        </p:txBody>
      </p:sp>
    </p:spTree>
    <p:extLst>
      <p:ext uri="{BB962C8B-B14F-4D97-AF65-F5344CB8AC3E}">
        <p14:creationId xmlns:p14="http://schemas.microsoft.com/office/powerpoint/2010/main" val="660632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ED9D7E-CC4E-4410-8C79-A2EA187E87F2}" type="datetimeFigureOut">
              <a:rPr lang="en-GB" smtClean="0"/>
              <a:t>25/02/2019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F605F0-1AB7-4706-8315-5C9015A6FFE3}" type="slidenum">
              <a:rPr lang="en-GB" smtClean="0"/>
              <a:t>‹#›</a:t>
            </a:fld>
            <a:endParaRPr lang="en-GB"/>
          </a:p>
        </p:txBody>
      </p:sp>
    </p:spTree>
    <p:extLst>
      <p:ext uri="{BB962C8B-B14F-4D97-AF65-F5344CB8AC3E}">
        <p14:creationId xmlns:p14="http://schemas.microsoft.com/office/powerpoint/2010/main" val="3186837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ED9D7E-CC4E-4410-8C79-A2EA187E87F2}" type="datetimeFigureOut">
              <a:rPr lang="en-GB" smtClean="0"/>
              <a:t>25/02/2019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F605F0-1AB7-4706-8315-5C9015A6FFE3}" type="slidenum">
              <a:rPr lang="en-GB" smtClean="0"/>
              <a:t>‹#›</a:t>
            </a:fld>
            <a:endParaRPr lang="en-GB"/>
          </a:p>
        </p:txBody>
      </p:sp>
    </p:spTree>
    <p:extLst>
      <p:ext uri="{BB962C8B-B14F-4D97-AF65-F5344CB8AC3E}">
        <p14:creationId xmlns:p14="http://schemas.microsoft.com/office/powerpoint/2010/main" val="1964065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ED9D7E-CC4E-4410-8C79-A2EA187E87F2}" type="datetimeFigureOut">
              <a:rPr lang="en-GB" smtClean="0"/>
              <a:t>25/02/2019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F605F0-1AB7-4706-8315-5C9015A6FFE3}" type="slidenum">
              <a:rPr lang="en-GB" smtClean="0"/>
              <a:t>‹#›</a:t>
            </a:fld>
            <a:endParaRPr lang="en-GB"/>
          </a:p>
        </p:txBody>
      </p:sp>
    </p:spTree>
    <p:extLst>
      <p:ext uri="{BB962C8B-B14F-4D97-AF65-F5344CB8AC3E}">
        <p14:creationId xmlns:p14="http://schemas.microsoft.com/office/powerpoint/2010/main" val="472839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ED9D7E-CC4E-4410-8C79-A2EA187E87F2}" type="datetimeFigureOut">
              <a:rPr lang="en-GB" smtClean="0"/>
              <a:t>25/02/2019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F605F0-1AB7-4706-8315-5C9015A6FFE3}" type="slidenum">
              <a:rPr lang="en-GB" smtClean="0"/>
              <a:t>‹#›</a:t>
            </a:fld>
            <a:endParaRPr lang="en-GB"/>
          </a:p>
        </p:txBody>
      </p:sp>
    </p:spTree>
    <p:extLst>
      <p:ext uri="{BB962C8B-B14F-4D97-AF65-F5344CB8AC3E}">
        <p14:creationId xmlns:p14="http://schemas.microsoft.com/office/powerpoint/2010/main" val="709457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ED9D7E-CC4E-4410-8C79-A2EA187E87F2}" type="datetimeFigureOut">
              <a:rPr lang="en-GB" smtClean="0"/>
              <a:t>25/02/2019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F605F0-1AB7-4706-8315-5C9015A6FFE3}" type="slidenum">
              <a:rPr lang="en-GB" smtClean="0"/>
              <a:t>‹#›</a:t>
            </a:fld>
            <a:endParaRPr lang="en-GB"/>
          </a:p>
        </p:txBody>
      </p:sp>
    </p:spTree>
    <p:extLst>
      <p:ext uri="{BB962C8B-B14F-4D97-AF65-F5344CB8AC3E}">
        <p14:creationId xmlns:p14="http://schemas.microsoft.com/office/powerpoint/2010/main" val="68198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ED9D7E-CC4E-4410-8C79-A2EA187E87F2}" type="datetimeFigureOut">
              <a:rPr lang="en-GB" smtClean="0"/>
              <a:t>25/02/2019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7F605F0-1AB7-4706-8315-5C9015A6FFE3}" type="slidenum">
              <a:rPr lang="en-GB" smtClean="0"/>
              <a:t>‹#›</a:t>
            </a:fld>
            <a:endParaRPr lang="en-GB"/>
          </a:p>
        </p:txBody>
      </p:sp>
    </p:spTree>
    <p:extLst>
      <p:ext uri="{BB962C8B-B14F-4D97-AF65-F5344CB8AC3E}">
        <p14:creationId xmlns:p14="http://schemas.microsoft.com/office/powerpoint/2010/main" val="1882489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ED9D7E-CC4E-4410-8C79-A2EA187E87F2}" type="datetimeFigureOut">
              <a:rPr lang="en-GB" smtClean="0"/>
              <a:t>25/02/2019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7F605F0-1AB7-4706-8315-5C9015A6FFE3}" type="slidenum">
              <a:rPr lang="en-GB" smtClean="0"/>
              <a:t>‹#›</a:t>
            </a:fld>
            <a:endParaRPr lang="en-GB"/>
          </a:p>
        </p:txBody>
      </p:sp>
    </p:spTree>
    <p:extLst>
      <p:ext uri="{BB962C8B-B14F-4D97-AF65-F5344CB8AC3E}">
        <p14:creationId xmlns:p14="http://schemas.microsoft.com/office/powerpoint/2010/main" val="1541429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ED9D7E-CC4E-4410-8C79-A2EA187E87F2}" type="datetimeFigureOut">
              <a:rPr lang="en-GB" smtClean="0"/>
              <a:t>25/02/2019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7F605F0-1AB7-4706-8315-5C9015A6FFE3}" type="slidenum">
              <a:rPr lang="en-GB" smtClean="0"/>
              <a:t>‹#›</a:t>
            </a:fld>
            <a:endParaRPr lang="en-GB"/>
          </a:p>
        </p:txBody>
      </p:sp>
    </p:spTree>
    <p:extLst>
      <p:ext uri="{BB962C8B-B14F-4D97-AF65-F5344CB8AC3E}">
        <p14:creationId xmlns:p14="http://schemas.microsoft.com/office/powerpoint/2010/main" val="3555878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D9D7E-CC4E-4410-8C79-A2EA187E87F2}" type="datetimeFigureOut">
              <a:rPr lang="en-GB" smtClean="0"/>
              <a:t>25/02/2019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F605F0-1AB7-4706-8315-5C9015A6FFE3}" type="slidenum">
              <a:rPr lang="en-GB" smtClean="0"/>
              <a:t>‹#›</a:t>
            </a:fld>
            <a:endParaRPr lang="en-GB"/>
          </a:p>
        </p:txBody>
      </p:sp>
    </p:spTree>
    <p:extLst>
      <p:ext uri="{BB962C8B-B14F-4D97-AF65-F5344CB8AC3E}">
        <p14:creationId xmlns:p14="http://schemas.microsoft.com/office/powerpoint/2010/main" val="2110701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ED9D7E-CC4E-4410-8C79-A2EA187E87F2}" type="datetimeFigureOut">
              <a:rPr lang="en-GB" smtClean="0"/>
              <a:t>25/02/2019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F605F0-1AB7-4706-8315-5C9015A6FFE3}" type="slidenum">
              <a:rPr lang="en-GB" smtClean="0"/>
              <a:t>‹#›</a:t>
            </a:fld>
            <a:endParaRPr lang="en-GB"/>
          </a:p>
        </p:txBody>
      </p:sp>
    </p:spTree>
    <p:extLst>
      <p:ext uri="{BB962C8B-B14F-4D97-AF65-F5344CB8AC3E}">
        <p14:creationId xmlns:p14="http://schemas.microsoft.com/office/powerpoint/2010/main" val="3611683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2ED9D7E-CC4E-4410-8C79-A2EA187E87F2}" type="datetimeFigureOut">
              <a:rPr lang="en-GB" smtClean="0"/>
              <a:t>25/02/2019</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7F605F0-1AB7-4706-8315-5C9015A6FFE3}" type="slidenum">
              <a:rPr lang="en-GB" smtClean="0"/>
              <a:t>‹#›</a:t>
            </a:fld>
            <a:endParaRPr lang="en-GB"/>
          </a:p>
        </p:txBody>
      </p:sp>
    </p:spTree>
    <p:extLst>
      <p:ext uri="{BB962C8B-B14F-4D97-AF65-F5344CB8AC3E}">
        <p14:creationId xmlns:p14="http://schemas.microsoft.com/office/powerpoint/2010/main" val="13050361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sourcetreeapp.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95023-69F3-410B-8582-6EF6EC3522FB}"/>
              </a:ext>
            </a:extLst>
          </p:cNvPr>
          <p:cNvSpPr>
            <a:spLocks noGrp="1"/>
          </p:cNvSpPr>
          <p:nvPr>
            <p:ph type="ctrTitle"/>
          </p:nvPr>
        </p:nvSpPr>
        <p:spPr/>
        <p:txBody>
          <a:bodyPr/>
          <a:lstStyle/>
          <a:p>
            <a:r>
              <a:rPr lang="en-GB" dirty="0"/>
              <a:t>Source Control</a:t>
            </a:r>
          </a:p>
        </p:txBody>
      </p:sp>
      <p:sp>
        <p:nvSpPr>
          <p:cNvPr id="3" name="Subtitle 2">
            <a:extLst>
              <a:ext uri="{FF2B5EF4-FFF2-40B4-BE49-F238E27FC236}">
                <a16:creationId xmlns:a16="http://schemas.microsoft.com/office/drawing/2014/main" id="{45C8F2BB-54A6-4C82-86C9-C346E587ADB9}"/>
              </a:ext>
            </a:extLst>
          </p:cNvPr>
          <p:cNvSpPr>
            <a:spLocks noGrp="1"/>
          </p:cNvSpPr>
          <p:nvPr>
            <p:ph type="subTitle" idx="1"/>
          </p:nvPr>
        </p:nvSpPr>
        <p:spPr/>
        <p:txBody>
          <a:bodyPr>
            <a:normAutofit lnSpcReduction="10000"/>
          </a:bodyPr>
          <a:lstStyle/>
          <a:p>
            <a:r>
              <a:rPr lang="en-GB" dirty="0"/>
              <a:t>Getting started with Source Control</a:t>
            </a:r>
          </a:p>
          <a:p>
            <a:endParaRPr lang="en-GB" dirty="0"/>
          </a:p>
          <a:p>
            <a:r>
              <a:rPr lang="en-GB" dirty="0"/>
              <a:t>Simon Stride Feb 2019</a:t>
            </a:r>
          </a:p>
        </p:txBody>
      </p:sp>
    </p:spTree>
    <p:extLst>
      <p:ext uri="{BB962C8B-B14F-4D97-AF65-F5344CB8AC3E}">
        <p14:creationId xmlns:p14="http://schemas.microsoft.com/office/powerpoint/2010/main" val="4172339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BAAB-0518-4674-8257-5E21BAA46577}"/>
              </a:ext>
            </a:extLst>
          </p:cNvPr>
          <p:cNvSpPr>
            <a:spLocks noGrp="1"/>
          </p:cNvSpPr>
          <p:nvPr>
            <p:ph type="title"/>
          </p:nvPr>
        </p:nvSpPr>
        <p:spPr/>
        <p:txBody>
          <a:bodyPr/>
          <a:lstStyle/>
          <a:p>
            <a:r>
              <a:rPr lang="en-GB" dirty="0"/>
              <a:t>Clone Your Repository</a:t>
            </a:r>
          </a:p>
        </p:txBody>
      </p:sp>
      <p:sp>
        <p:nvSpPr>
          <p:cNvPr id="3" name="Content Placeholder 2">
            <a:extLst>
              <a:ext uri="{FF2B5EF4-FFF2-40B4-BE49-F238E27FC236}">
                <a16:creationId xmlns:a16="http://schemas.microsoft.com/office/drawing/2014/main" id="{A85A4D7B-3618-461A-BF4F-12EDB3DF0F93}"/>
              </a:ext>
            </a:extLst>
          </p:cNvPr>
          <p:cNvSpPr>
            <a:spLocks noGrp="1"/>
          </p:cNvSpPr>
          <p:nvPr>
            <p:ph idx="1"/>
          </p:nvPr>
        </p:nvSpPr>
        <p:spPr>
          <a:xfrm>
            <a:off x="838200" y="1825625"/>
            <a:ext cx="3991153" cy="4351338"/>
          </a:xfrm>
        </p:spPr>
        <p:txBody>
          <a:bodyPr/>
          <a:lstStyle/>
          <a:p>
            <a:pPr marL="0" indent="0">
              <a:buNone/>
            </a:pPr>
            <a:r>
              <a:rPr lang="en-GB" dirty="0"/>
              <a:t>Clone your repo to get the data down to your local development machine.</a:t>
            </a:r>
          </a:p>
          <a:p>
            <a:pPr marL="0" indent="0">
              <a:buNone/>
            </a:pPr>
            <a:endParaRPr lang="en-GB" dirty="0"/>
          </a:p>
          <a:p>
            <a:pPr marL="0" indent="0">
              <a:buNone/>
            </a:pPr>
            <a:r>
              <a:rPr lang="en-GB" dirty="0"/>
              <a:t>The Bitbucket portal gives you a choice of command line or SourceTree (GUI)</a:t>
            </a:r>
          </a:p>
        </p:txBody>
      </p:sp>
      <p:pic>
        <p:nvPicPr>
          <p:cNvPr id="4" name="Picture 3">
            <a:extLst>
              <a:ext uri="{FF2B5EF4-FFF2-40B4-BE49-F238E27FC236}">
                <a16:creationId xmlns:a16="http://schemas.microsoft.com/office/drawing/2014/main" id="{9AB77D7E-FB5D-4043-B30A-CCFD9CA182B3}"/>
              </a:ext>
            </a:extLst>
          </p:cNvPr>
          <p:cNvPicPr>
            <a:picLocks noChangeAspect="1"/>
          </p:cNvPicPr>
          <p:nvPr/>
        </p:nvPicPr>
        <p:blipFill rotWithShape="1">
          <a:blip r:embed="rId2"/>
          <a:srcRect l="912" b="64319"/>
          <a:stretch/>
        </p:blipFill>
        <p:spPr>
          <a:xfrm>
            <a:off x="4894729" y="1539621"/>
            <a:ext cx="7099116" cy="1840074"/>
          </a:xfrm>
          <a:prstGeom prst="rect">
            <a:avLst/>
          </a:prstGeom>
        </p:spPr>
      </p:pic>
      <p:sp>
        <p:nvSpPr>
          <p:cNvPr id="5" name="Oval 4">
            <a:extLst>
              <a:ext uri="{FF2B5EF4-FFF2-40B4-BE49-F238E27FC236}">
                <a16:creationId xmlns:a16="http://schemas.microsoft.com/office/drawing/2014/main" id="{DE51E8BF-C081-451E-B105-82062F259471}"/>
              </a:ext>
            </a:extLst>
          </p:cNvPr>
          <p:cNvSpPr/>
          <p:nvPr/>
        </p:nvSpPr>
        <p:spPr>
          <a:xfrm>
            <a:off x="10529047" y="1690688"/>
            <a:ext cx="878541" cy="76925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C148C494-DA8C-4F6B-AB66-0430B6342BD2}"/>
              </a:ext>
            </a:extLst>
          </p:cNvPr>
          <p:cNvPicPr>
            <a:picLocks noChangeAspect="1"/>
          </p:cNvPicPr>
          <p:nvPr/>
        </p:nvPicPr>
        <p:blipFill>
          <a:blip r:embed="rId3"/>
          <a:stretch>
            <a:fillRect/>
          </a:stretch>
        </p:blipFill>
        <p:spPr>
          <a:xfrm>
            <a:off x="6096000" y="3824278"/>
            <a:ext cx="4974656" cy="2854818"/>
          </a:xfrm>
          <a:prstGeom prst="rect">
            <a:avLst/>
          </a:prstGeom>
        </p:spPr>
      </p:pic>
      <p:cxnSp>
        <p:nvCxnSpPr>
          <p:cNvPr id="8" name="Straight Arrow Connector 7">
            <a:extLst>
              <a:ext uri="{FF2B5EF4-FFF2-40B4-BE49-F238E27FC236}">
                <a16:creationId xmlns:a16="http://schemas.microsoft.com/office/drawing/2014/main" id="{183BE8FE-034D-4421-A198-F68341E786E2}"/>
              </a:ext>
            </a:extLst>
          </p:cNvPr>
          <p:cNvCxnSpPr>
            <a:cxnSpLocks/>
            <a:stCxn id="5" idx="4"/>
          </p:cNvCxnSpPr>
          <p:nvPr/>
        </p:nvCxnSpPr>
        <p:spPr>
          <a:xfrm flipH="1">
            <a:off x="10269072" y="2459946"/>
            <a:ext cx="699246" cy="125592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86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77609-DA75-4CE0-80DD-ED6789DFDA96}"/>
              </a:ext>
            </a:extLst>
          </p:cNvPr>
          <p:cNvSpPr>
            <a:spLocks noGrp="1"/>
          </p:cNvSpPr>
          <p:nvPr>
            <p:ph type="title"/>
          </p:nvPr>
        </p:nvSpPr>
        <p:spPr/>
        <p:txBody>
          <a:bodyPr/>
          <a:lstStyle/>
          <a:p>
            <a:r>
              <a:rPr lang="en-GB" dirty="0"/>
              <a:t>Install SourceTree</a:t>
            </a:r>
          </a:p>
        </p:txBody>
      </p:sp>
      <p:sp>
        <p:nvSpPr>
          <p:cNvPr id="3" name="Content Placeholder 2">
            <a:extLst>
              <a:ext uri="{FF2B5EF4-FFF2-40B4-BE49-F238E27FC236}">
                <a16:creationId xmlns:a16="http://schemas.microsoft.com/office/drawing/2014/main" id="{24A20818-9933-4457-A9CF-A635AECC38C5}"/>
              </a:ext>
            </a:extLst>
          </p:cNvPr>
          <p:cNvSpPr>
            <a:spLocks noGrp="1"/>
          </p:cNvSpPr>
          <p:nvPr>
            <p:ph idx="1"/>
          </p:nvPr>
        </p:nvSpPr>
        <p:spPr>
          <a:xfrm>
            <a:off x="838200" y="1825625"/>
            <a:ext cx="6298096" cy="4351338"/>
          </a:xfrm>
        </p:spPr>
        <p:txBody>
          <a:bodyPr/>
          <a:lstStyle/>
          <a:p>
            <a:pPr marL="0" indent="0">
              <a:buNone/>
            </a:pPr>
            <a:r>
              <a:rPr lang="en-GB" dirty="0">
                <a:hlinkClick r:id="rId2"/>
              </a:rPr>
              <a:t>https://www.sourcetreeapp.com/</a:t>
            </a:r>
            <a:endParaRPr lang="en-GB" dirty="0"/>
          </a:p>
          <a:p>
            <a:pPr marL="0" indent="0">
              <a:buNone/>
            </a:pPr>
            <a:endParaRPr lang="en-GB" dirty="0"/>
          </a:p>
          <a:p>
            <a:pPr marL="0" indent="0">
              <a:buNone/>
            </a:pPr>
            <a:r>
              <a:rPr lang="en-GB" dirty="0"/>
              <a:t>After install you will need to sign in using your Bitbucket account</a:t>
            </a:r>
          </a:p>
          <a:p>
            <a:endParaRPr lang="en-GB" dirty="0"/>
          </a:p>
        </p:txBody>
      </p:sp>
      <p:pic>
        <p:nvPicPr>
          <p:cNvPr id="4" name="Picture 3">
            <a:extLst>
              <a:ext uri="{FF2B5EF4-FFF2-40B4-BE49-F238E27FC236}">
                <a16:creationId xmlns:a16="http://schemas.microsoft.com/office/drawing/2014/main" id="{BF4E62D1-FD59-403E-8D62-3A13E3729527}"/>
              </a:ext>
            </a:extLst>
          </p:cNvPr>
          <p:cNvPicPr>
            <a:picLocks noChangeAspect="1"/>
          </p:cNvPicPr>
          <p:nvPr/>
        </p:nvPicPr>
        <p:blipFill>
          <a:blip r:embed="rId3"/>
          <a:stretch>
            <a:fillRect/>
          </a:stretch>
        </p:blipFill>
        <p:spPr>
          <a:xfrm>
            <a:off x="7270474" y="1690688"/>
            <a:ext cx="4179415" cy="4008972"/>
          </a:xfrm>
          <a:prstGeom prst="rect">
            <a:avLst/>
          </a:prstGeom>
        </p:spPr>
      </p:pic>
    </p:spTree>
    <p:extLst>
      <p:ext uri="{BB962C8B-B14F-4D97-AF65-F5344CB8AC3E}">
        <p14:creationId xmlns:p14="http://schemas.microsoft.com/office/powerpoint/2010/main" val="2110210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BAE06-85A9-48BE-AC05-BDB441CCC1AB}"/>
              </a:ext>
            </a:extLst>
          </p:cNvPr>
          <p:cNvSpPr>
            <a:spLocks noGrp="1"/>
          </p:cNvSpPr>
          <p:nvPr>
            <p:ph type="title"/>
          </p:nvPr>
        </p:nvSpPr>
        <p:spPr/>
        <p:txBody>
          <a:bodyPr/>
          <a:lstStyle/>
          <a:p>
            <a:r>
              <a:rPr lang="en-GB" dirty="0"/>
              <a:t>Cloning a Repo in Source Tree</a:t>
            </a:r>
          </a:p>
        </p:txBody>
      </p:sp>
      <p:sp>
        <p:nvSpPr>
          <p:cNvPr id="3" name="Content Placeholder 2">
            <a:extLst>
              <a:ext uri="{FF2B5EF4-FFF2-40B4-BE49-F238E27FC236}">
                <a16:creationId xmlns:a16="http://schemas.microsoft.com/office/drawing/2014/main" id="{5AB03E6B-F7B4-4682-BDFD-A84F7E6F5575}"/>
              </a:ext>
            </a:extLst>
          </p:cNvPr>
          <p:cNvSpPr>
            <a:spLocks noGrp="1"/>
          </p:cNvSpPr>
          <p:nvPr>
            <p:ph idx="1"/>
          </p:nvPr>
        </p:nvSpPr>
        <p:spPr/>
        <p:txBody>
          <a:bodyPr/>
          <a:lstStyle/>
          <a:p>
            <a:r>
              <a:rPr lang="en-GB" dirty="0"/>
              <a:t>Demo – Clone a repo to a folder</a:t>
            </a:r>
          </a:p>
        </p:txBody>
      </p:sp>
      <p:pic>
        <p:nvPicPr>
          <p:cNvPr id="4" name="Picture 3">
            <a:extLst>
              <a:ext uri="{FF2B5EF4-FFF2-40B4-BE49-F238E27FC236}">
                <a16:creationId xmlns:a16="http://schemas.microsoft.com/office/drawing/2014/main" id="{F49693E6-1208-4B54-A3CC-EDC5E55F679D}"/>
              </a:ext>
            </a:extLst>
          </p:cNvPr>
          <p:cNvPicPr>
            <a:picLocks noChangeAspect="1"/>
          </p:cNvPicPr>
          <p:nvPr/>
        </p:nvPicPr>
        <p:blipFill>
          <a:blip r:embed="rId2"/>
          <a:stretch>
            <a:fillRect/>
          </a:stretch>
        </p:blipFill>
        <p:spPr>
          <a:xfrm>
            <a:off x="163996" y="2588134"/>
            <a:ext cx="11797747" cy="3050773"/>
          </a:xfrm>
          <a:prstGeom prst="rect">
            <a:avLst/>
          </a:prstGeom>
        </p:spPr>
      </p:pic>
    </p:spTree>
    <p:extLst>
      <p:ext uri="{BB962C8B-B14F-4D97-AF65-F5344CB8AC3E}">
        <p14:creationId xmlns:p14="http://schemas.microsoft.com/office/powerpoint/2010/main" val="2736653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580E3-8D21-423B-A607-0EF23E09B807}"/>
              </a:ext>
            </a:extLst>
          </p:cNvPr>
          <p:cNvSpPr>
            <a:spLocks noGrp="1"/>
          </p:cNvSpPr>
          <p:nvPr>
            <p:ph type="title"/>
          </p:nvPr>
        </p:nvSpPr>
        <p:spPr/>
        <p:txBody>
          <a:bodyPr/>
          <a:lstStyle/>
          <a:p>
            <a:r>
              <a:rPr lang="en-GB" dirty="0"/>
              <a:t>Cloning a Repo in SourceTree</a:t>
            </a:r>
          </a:p>
        </p:txBody>
      </p:sp>
      <p:pic>
        <p:nvPicPr>
          <p:cNvPr id="4" name="Picture 3">
            <a:extLst>
              <a:ext uri="{FF2B5EF4-FFF2-40B4-BE49-F238E27FC236}">
                <a16:creationId xmlns:a16="http://schemas.microsoft.com/office/drawing/2014/main" id="{09646BDC-CA2E-4902-ADB2-614AC3CED8A1}"/>
              </a:ext>
            </a:extLst>
          </p:cNvPr>
          <p:cNvPicPr>
            <a:picLocks noChangeAspect="1"/>
          </p:cNvPicPr>
          <p:nvPr/>
        </p:nvPicPr>
        <p:blipFill>
          <a:blip r:embed="rId2"/>
          <a:stretch>
            <a:fillRect/>
          </a:stretch>
        </p:blipFill>
        <p:spPr>
          <a:xfrm>
            <a:off x="2181640" y="1571966"/>
            <a:ext cx="7213637" cy="4972951"/>
          </a:xfrm>
          <a:prstGeom prst="rect">
            <a:avLst/>
          </a:prstGeom>
        </p:spPr>
      </p:pic>
    </p:spTree>
    <p:extLst>
      <p:ext uri="{BB962C8B-B14F-4D97-AF65-F5344CB8AC3E}">
        <p14:creationId xmlns:p14="http://schemas.microsoft.com/office/powerpoint/2010/main" val="3620278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C90E-7A8F-4044-A224-DA6344E6365E}"/>
              </a:ext>
            </a:extLst>
          </p:cNvPr>
          <p:cNvSpPr>
            <a:spLocks noGrp="1"/>
          </p:cNvSpPr>
          <p:nvPr>
            <p:ph type="title"/>
          </p:nvPr>
        </p:nvSpPr>
        <p:spPr/>
        <p:txBody>
          <a:bodyPr/>
          <a:lstStyle/>
          <a:p>
            <a:r>
              <a:rPr lang="en-GB" dirty="0"/>
              <a:t>Do some work!!!</a:t>
            </a:r>
          </a:p>
        </p:txBody>
      </p:sp>
      <p:sp>
        <p:nvSpPr>
          <p:cNvPr id="3" name="Content Placeholder 2">
            <a:extLst>
              <a:ext uri="{FF2B5EF4-FFF2-40B4-BE49-F238E27FC236}">
                <a16:creationId xmlns:a16="http://schemas.microsoft.com/office/drawing/2014/main" id="{CD9DDA6F-73B0-4145-BB31-F279DBBCE017}"/>
              </a:ext>
            </a:extLst>
          </p:cNvPr>
          <p:cNvSpPr>
            <a:spLocks noGrp="1"/>
          </p:cNvSpPr>
          <p:nvPr>
            <p:ph idx="1"/>
          </p:nvPr>
        </p:nvSpPr>
        <p:spPr/>
        <p:txBody>
          <a:bodyPr/>
          <a:lstStyle/>
          <a:p>
            <a:pPr marL="0" indent="0">
              <a:buNone/>
            </a:pPr>
            <a:r>
              <a:rPr lang="en-GB" dirty="0"/>
              <a:t>Your local repo folder will now be monitored for all changes.</a:t>
            </a:r>
          </a:p>
          <a:p>
            <a:endParaRPr lang="en-GB" dirty="0"/>
          </a:p>
          <a:p>
            <a:pPr marL="0" indent="0">
              <a:buNone/>
            </a:pPr>
            <a:r>
              <a:rPr lang="en-GB" dirty="0"/>
              <a:t>Try saving a new notepad file to your folder and call it by your first name (and .txt!!!)</a:t>
            </a:r>
          </a:p>
        </p:txBody>
      </p:sp>
      <p:pic>
        <p:nvPicPr>
          <p:cNvPr id="4" name="Picture 3">
            <a:extLst>
              <a:ext uri="{FF2B5EF4-FFF2-40B4-BE49-F238E27FC236}">
                <a16:creationId xmlns:a16="http://schemas.microsoft.com/office/drawing/2014/main" id="{6DE3DD52-2BA2-454A-89D4-A47BF82CF7FF}"/>
              </a:ext>
            </a:extLst>
          </p:cNvPr>
          <p:cNvPicPr>
            <a:picLocks noChangeAspect="1"/>
          </p:cNvPicPr>
          <p:nvPr/>
        </p:nvPicPr>
        <p:blipFill>
          <a:blip r:embed="rId2"/>
          <a:stretch>
            <a:fillRect/>
          </a:stretch>
        </p:blipFill>
        <p:spPr>
          <a:xfrm>
            <a:off x="2733261" y="3813883"/>
            <a:ext cx="5811078" cy="2173903"/>
          </a:xfrm>
          <a:prstGeom prst="rect">
            <a:avLst/>
          </a:prstGeom>
        </p:spPr>
      </p:pic>
    </p:spTree>
    <p:extLst>
      <p:ext uri="{BB962C8B-B14F-4D97-AF65-F5344CB8AC3E}">
        <p14:creationId xmlns:p14="http://schemas.microsoft.com/office/powerpoint/2010/main" val="1139982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07945-3ABB-4639-BBE3-D1D209CAE1A0}"/>
              </a:ext>
            </a:extLst>
          </p:cNvPr>
          <p:cNvSpPr>
            <a:spLocks noGrp="1"/>
          </p:cNvSpPr>
          <p:nvPr>
            <p:ph type="title"/>
          </p:nvPr>
        </p:nvSpPr>
        <p:spPr/>
        <p:txBody>
          <a:bodyPr/>
          <a:lstStyle/>
          <a:p>
            <a:r>
              <a:rPr lang="en-GB" dirty="0"/>
              <a:t>Stage and Commit SourceTree</a:t>
            </a:r>
          </a:p>
        </p:txBody>
      </p:sp>
      <p:sp>
        <p:nvSpPr>
          <p:cNvPr id="3" name="Content Placeholder 2">
            <a:extLst>
              <a:ext uri="{FF2B5EF4-FFF2-40B4-BE49-F238E27FC236}">
                <a16:creationId xmlns:a16="http://schemas.microsoft.com/office/drawing/2014/main" id="{794D6236-4876-4EFC-890A-DD767952649A}"/>
              </a:ext>
            </a:extLst>
          </p:cNvPr>
          <p:cNvSpPr>
            <a:spLocks noGrp="1"/>
          </p:cNvSpPr>
          <p:nvPr>
            <p:ph idx="1"/>
          </p:nvPr>
        </p:nvSpPr>
        <p:spPr>
          <a:xfrm>
            <a:off x="838200" y="1825625"/>
            <a:ext cx="5257800" cy="4351338"/>
          </a:xfrm>
        </p:spPr>
        <p:txBody>
          <a:bodyPr>
            <a:normAutofit/>
          </a:bodyPr>
          <a:lstStyle/>
          <a:p>
            <a:pPr marL="514350" indent="-514350">
              <a:buFont typeface="+mj-lt"/>
              <a:buAutoNum type="arabicPeriod"/>
            </a:pPr>
            <a:r>
              <a:rPr lang="en-GB" dirty="0"/>
              <a:t>In SourceTree, your new file should appear.</a:t>
            </a:r>
          </a:p>
          <a:p>
            <a:pPr marL="514350" indent="-514350">
              <a:buFont typeface="+mj-lt"/>
              <a:buAutoNum type="arabicPeriod"/>
            </a:pPr>
            <a:r>
              <a:rPr lang="en-GB" dirty="0"/>
              <a:t>Click “Stage All” to confirm that the file is ready to commit</a:t>
            </a:r>
          </a:p>
          <a:p>
            <a:pPr marL="514350" indent="-514350">
              <a:buFont typeface="+mj-lt"/>
              <a:buAutoNum type="arabicPeriod"/>
            </a:pPr>
            <a:r>
              <a:rPr lang="en-GB" dirty="0"/>
              <a:t>Click “Pull” to sync up</a:t>
            </a:r>
          </a:p>
          <a:p>
            <a:pPr marL="514350" indent="-514350">
              <a:buFont typeface="+mj-lt"/>
              <a:buAutoNum type="arabicPeriod"/>
            </a:pPr>
            <a:r>
              <a:rPr lang="en-GB" dirty="0"/>
              <a:t>Type a commit message in the bottom box</a:t>
            </a:r>
          </a:p>
          <a:p>
            <a:pPr marL="514350" indent="-514350">
              <a:buFont typeface="+mj-lt"/>
              <a:buAutoNum type="arabicPeriod"/>
            </a:pPr>
            <a:r>
              <a:rPr lang="en-GB" dirty="0"/>
              <a:t>Check the “Push changes immediately…” box</a:t>
            </a:r>
          </a:p>
        </p:txBody>
      </p:sp>
      <p:pic>
        <p:nvPicPr>
          <p:cNvPr id="4" name="Picture 3">
            <a:extLst>
              <a:ext uri="{FF2B5EF4-FFF2-40B4-BE49-F238E27FC236}">
                <a16:creationId xmlns:a16="http://schemas.microsoft.com/office/drawing/2014/main" id="{8F74D6BB-0282-48DC-BA76-644C2D9766C2}"/>
              </a:ext>
            </a:extLst>
          </p:cNvPr>
          <p:cNvPicPr>
            <a:picLocks noChangeAspect="1"/>
          </p:cNvPicPr>
          <p:nvPr/>
        </p:nvPicPr>
        <p:blipFill>
          <a:blip r:embed="rId2"/>
          <a:stretch>
            <a:fillRect/>
          </a:stretch>
        </p:blipFill>
        <p:spPr>
          <a:xfrm>
            <a:off x="6174938" y="1341782"/>
            <a:ext cx="5947765" cy="5401917"/>
          </a:xfrm>
          <a:prstGeom prst="rect">
            <a:avLst/>
          </a:prstGeom>
        </p:spPr>
      </p:pic>
      <p:sp>
        <p:nvSpPr>
          <p:cNvPr id="5" name="TextBox 4">
            <a:extLst>
              <a:ext uri="{FF2B5EF4-FFF2-40B4-BE49-F238E27FC236}">
                <a16:creationId xmlns:a16="http://schemas.microsoft.com/office/drawing/2014/main" id="{C0D7B356-1CAF-47D6-A33E-02002B21C4D3}"/>
              </a:ext>
            </a:extLst>
          </p:cNvPr>
          <p:cNvSpPr txBox="1"/>
          <p:nvPr/>
        </p:nvSpPr>
        <p:spPr>
          <a:xfrm>
            <a:off x="8222584" y="4401378"/>
            <a:ext cx="402535" cy="369332"/>
          </a:xfrm>
          <a:prstGeom prst="rect">
            <a:avLst/>
          </a:prstGeom>
          <a:noFill/>
        </p:spPr>
        <p:txBody>
          <a:bodyPr wrap="square" rtlCol="0">
            <a:spAutoFit/>
          </a:bodyPr>
          <a:lstStyle/>
          <a:p>
            <a:r>
              <a:rPr lang="en-GB" b="1" dirty="0">
                <a:solidFill>
                  <a:srgbClr val="FF0000"/>
                </a:solidFill>
              </a:rPr>
              <a:t>1</a:t>
            </a:r>
          </a:p>
        </p:txBody>
      </p:sp>
      <p:sp>
        <p:nvSpPr>
          <p:cNvPr id="6" name="TextBox 5">
            <a:extLst>
              <a:ext uri="{FF2B5EF4-FFF2-40B4-BE49-F238E27FC236}">
                <a16:creationId xmlns:a16="http://schemas.microsoft.com/office/drawing/2014/main" id="{5DD6FF0B-E056-45A7-8378-5C9FDBF9498E}"/>
              </a:ext>
            </a:extLst>
          </p:cNvPr>
          <p:cNvSpPr txBox="1"/>
          <p:nvPr/>
        </p:nvSpPr>
        <p:spPr>
          <a:xfrm>
            <a:off x="11152532" y="3720060"/>
            <a:ext cx="402535" cy="369332"/>
          </a:xfrm>
          <a:prstGeom prst="rect">
            <a:avLst/>
          </a:prstGeom>
          <a:noFill/>
        </p:spPr>
        <p:txBody>
          <a:bodyPr wrap="square" rtlCol="0">
            <a:spAutoFit/>
          </a:bodyPr>
          <a:lstStyle/>
          <a:p>
            <a:r>
              <a:rPr lang="en-GB" b="1" dirty="0">
                <a:solidFill>
                  <a:srgbClr val="FF0000"/>
                </a:solidFill>
              </a:rPr>
              <a:t>2</a:t>
            </a:r>
          </a:p>
        </p:txBody>
      </p:sp>
      <p:sp>
        <p:nvSpPr>
          <p:cNvPr id="7" name="TextBox 6">
            <a:extLst>
              <a:ext uri="{FF2B5EF4-FFF2-40B4-BE49-F238E27FC236}">
                <a16:creationId xmlns:a16="http://schemas.microsoft.com/office/drawing/2014/main" id="{45202F69-1A1A-4E8F-9FCC-9ABF386E7713}"/>
              </a:ext>
            </a:extLst>
          </p:cNvPr>
          <p:cNvSpPr txBox="1"/>
          <p:nvPr/>
        </p:nvSpPr>
        <p:spPr>
          <a:xfrm>
            <a:off x="8478078" y="6051942"/>
            <a:ext cx="402535" cy="369332"/>
          </a:xfrm>
          <a:prstGeom prst="rect">
            <a:avLst/>
          </a:prstGeom>
          <a:noFill/>
        </p:spPr>
        <p:txBody>
          <a:bodyPr wrap="square" rtlCol="0">
            <a:spAutoFit/>
          </a:bodyPr>
          <a:lstStyle/>
          <a:p>
            <a:r>
              <a:rPr lang="en-GB" b="1" dirty="0">
                <a:solidFill>
                  <a:srgbClr val="FF0000"/>
                </a:solidFill>
              </a:rPr>
              <a:t>4</a:t>
            </a:r>
          </a:p>
        </p:txBody>
      </p:sp>
      <p:sp>
        <p:nvSpPr>
          <p:cNvPr id="8" name="TextBox 7">
            <a:extLst>
              <a:ext uri="{FF2B5EF4-FFF2-40B4-BE49-F238E27FC236}">
                <a16:creationId xmlns:a16="http://schemas.microsoft.com/office/drawing/2014/main" id="{CA72778F-4466-46E8-9384-2AF07D591D27}"/>
              </a:ext>
            </a:extLst>
          </p:cNvPr>
          <p:cNvSpPr txBox="1"/>
          <p:nvPr/>
        </p:nvSpPr>
        <p:spPr>
          <a:xfrm>
            <a:off x="6940631" y="1341782"/>
            <a:ext cx="402535" cy="369332"/>
          </a:xfrm>
          <a:prstGeom prst="rect">
            <a:avLst/>
          </a:prstGeom>
          <a:noFill/>
        </p:spPr>
        <p:txBody>
          <a:bodyPr wrap="square" rtlCol="0">
            <a:spAutoFit/>
          </a:bodyPr>
          <a:lstStyle/>
          <a:p>
            <a:r>
              <a:rPr lang="en-GB" b="1" dirty="0">
                <a:solidFill>
                  <a:srgbClr val="FF0000"/>
                </a:solidFill>
              </a:rPr>
              <a:t>3</a:t>
            </a:r>
          </a:p>
        </p:txBody>
      </p:sp>
      <p:sp>
        <p:nvSpPr>
          <p:cNvPr id="9" name="TextBox 8">
            <a:extLst>
              <a:ext uri="{FF2B5EF4-FFF2-40B4-BE49-F238E27FC236}">
                <a16:creationId xmlns:a16="http://schemas.microsoft.com/office/drawing/2014/main" id="{C97811C8-5D3B-4BCB-A6AD-6F7F78FD7FC5}"/>
              </a:ext>
            </a:extLst>
          </p:cNvPr>
          <p:cNvSpPr txBox="1"/>
          <p:nvPr/>
        </p:nvSpPr>
        <p:spPr>
          <a:xfrm>
            <a:off x="8021316" y="6477766"/>
            <a:ext cx="402535" cy="369332"/>
          </a:xfrm>
          <a:prstGeom prst="rect">
            <a:avLst/>
          </a:prstGeom>
          <a:noFill/>
        </p:spPr>
        <p:txBody>
          <a:bodyPr wrap="square" rtlCol="0">
            <a:spAutoFit/>
          </a:bodyPr>
          <a:lstStyle/>
          <a:p>
            <a:r>
              <a:rPr lang="en-GB" b="1" dirty="0">
                <a:solidFill>
                  <a:srgbClr val="FF0000"/>
                </a:solidFill>
              </a:rPr>
              <a:t>5</a:t>
            </a:r>
          </a:p>
        </p:txBody>
      </p:sp>
    </p:spTree>
    <p:extLst>
      <p:ext uri="{BB962C8B-B14F-4D97-AF65-F5344CB8AC3E}">
        <p14:creationId xmlns:p14="http://schemas.microsoft.com/office/powerpoint/2010/main" val="1698975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C3A95-A001-48F0-B622-4C57572B2704}"/>
              </a:ext>
            </a:extLst>
          </p:cNvPr>
          <p:cNvSpPr>
            <a:spLocks noGrp="1"/>
          </p:cNvSpPr>
          <p:nvPr>
            <p:ph type="title"/>
          </p:nvPr>
        </p:nvSpPr>
        <p:spPr/>
        <p:txBody>
          <a:bodyPr/>
          <a:lstStyle/>
          <a:p>
            <a:r>
              <a:rPr lang="en-GB" dirty="0"/>
              <a:t>Check that your commit has succeeded</a:t>
            </a:r>
          </a:p>
        </p:txBody>
      </p:sp>
      <p:sp>
        <p:nvSpPr>
          <p:cNvPr id="3" name="Content Placeholder 2">
            <a:extLst>
              <a:ext uri="{FF2B5EF4-FFF2-40B4-BE49-F238E27FC236}">
                <a16:creationId xmlns:a16="http://schemas.microsoft.com/office/drawing/2014/main" id="{21D07FD7-761E-413C-B455-772ED7DEC504}"/>
              </a:ext>
            </a:extLst>
          </p:cNvPr>
          <p:cNvSpPr>
            <a:spLocks noGrp="1"/>
          </p:cNvSpPr>
          <p:nvPr>
            <p:ph idx="1"/>
          </p:nvPr>
        </p:nvSpPr>
        <p:spPr/>
        <p:txBody>
          <a:bodyPr/>
          <a:lstStyle/>
          <a:p>
            <a:r>
              <a:rPr lang="en-GB" dirty="0"/>
              <a:t>In the Bitbucket portal you should see your new commit message</a:t>
            </a:r>
          </a:p>
        </p:txBody>
      </p:sp>
      <p:pic>
        <p:nvPicPr>
          <p:cNvPr id="4" name="Picture 3">
            <a:extLst>
              <a:ext uri="{FF2B5EF4-FFF2-40B4-BE49-F238E27FC236}">
                <a16:creationId xmlns:a16="http://schemas.microsoft.com/office/drawing/2014/main" id="{F8A6CB48-AB05-4EE9-8848-6FB3DDB0CCB0}"/>
              </a:ext>
            </a:extLst>
          </p:cNvPr>
          <p:cNvPicPr>
            <a:picLocks noChangeAspect="1"/>
          </p:cNvPicPr>
          <p:nvPr/>
        </p:nvPicPr>
        <p:blipFill>
          <a:blip r:embed="rId2"/>
          <a:stretch>
            <a:fillRect/>
          </a:stretch>
        </p:blipFill>
        <p:spPr>
          <a:xfrm>
            <a:off x="0" y="4136682"/>
            <a:ext cx="12192000" cy="2122985"/>
          </a:xfrm>
          <a:prstGeom prst="rect">
            <a:avLst/>
          </a:prstGeom>
        </p:spPr>
      </p:pic>
    </p:spTree>
    <p:extLst>
      <p:ext uri="{BB962C8B-B14F-4D97-AF65-F5344CB8AC3E}">
        <p14:creationId xmlns:p14="http://schemas.microsoft.com/office/powerpoint/2010/main" val="1153525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DF55D-5438-40FF-B504-4E4E8D415A9A}"/>
              </a:ext>
            </a:extLst>
          </p:cNvPr>
          <p:cNvSpPr>
            <a:spLocks noGrp="1"/>
          </p:cNvSpPr>
          <p:nvPr>
            <p:ph type="title"/>
          </p:nvPr>
        </p:nvSpPr>
        <p:spPr/>
        <p:txBody>
          <a:bodyPr/>
          <a:lstStyle/>
          <a:p>
            <a:r>
              <a:rPr lang="en-GB" dirty="0"/>
              <a:t>The Command Line Versions…</a:t>
            </a:r>
          </a:p>
        </p:txBody>
      </p:sp>
      <p:sp>
        <p:nvSpPr>
          <p:cNvPr id="3" name="Content Placeholder 2">
            <a:extLst>
              <a:ext uri="{FF2B5EF4-FFF2-40B4-BE49-F238E27FC236}">
                <a16:creationId xmlns:a16="http://schemas.microsoft.com/office/drawing/2014/main" id="{84972046-0E3C-49DD-9A23-148554651647}"/>
              </a:ext>
            </a:extLst>
          </p:cNvPr>
          <p:cNvSpPr>
            <a:spLocks noGrp="1"/>
          </p:cNvSpPr>
          <p:nvPr>
            <p:ph idx="1"/>
          </p:nvPr>
        </p:nvSpPr>
        <p:spPr/>
        <p:txBody>
          <a:bodyPr>
            <a:normAutofit fontScale="32500" lnSpcReduction="20000"/>
          </a:bodyPr>
          <a:lstStyle/>
          <a:p>
            <a:pPr marL="0" indent="0">
              <a:spcBef>
                <a:spcPts val="0"/>
              </a:spcBef>
              <a:spcAft>
                <a:spcPts val="600"/>
              </a:spcAft>
              <a:buNone/>
            </a:pPr>
            <a:r>
              <a:rPr lang="en-GB" dirty="0">
                <a:latin typeface="courier"/>
              </a:rPr>
              <a:t> # prep a folder</a:t>
            </a:r>
          </a:p>
          <a:p>
            <a:pPr marL="0" indent="0">
              <a:spcBef>
                <a:spcPts val="0"/>
              </a:spcBef>
              <a:spcAft>
                <a:spcPts val="600"/>
              </a:spcAft>
              <a:buNone/>
            </a:pPr>
            <a:r>
              <a:rPr lang="en-GB" dirty="0">
                <a:latin typeface="courier"/>
              </a:rPr>
              <a:t>cd C:/Projects/Repos</a:t>
            </a:r>
          </a:p>
          <a:p>
            <a:pPr marL="0" indent="0">
              <a:spcBef>
                <a:spcPts val="0"/>
              </a:spcBef>
              <a:spcAft>
                <a:spcPts val="600"/>
              </a:spcAft>
              <a:buNone/>
            </a:pPr>
            <a:r>
              <a:rPr lang="en-GB" dirty="0" err="1">
                <a:latin typeface="courier"/>
              </a:rPr>
              <a:t>mkdir</a:t>
            </a:r>
            <a:r>
              <a:rPr lang="en-GB" dirty="0">
                <a:latin typeface="courier"/>
              </a:rPr>
              <a:t> Sandbox</a:t>
            </a:r>
          </a:p>
          <a:p>
            <a:pPr marL="0" indent="0">
              <a:spcBef>
                <a:spcPts val="0"/>
              </a:spcBef>
              <a:spcAft>
                <a:spcPts val="600"/>
              </a:spcAft>
              <a:buNone/>
            </a:pPr>
            <a:r>
              <a:rPr lang="en-US" dirty="0">
                <a:latin typeface="courier"/>
              </a:rPr>
              <a:t># clone the repo (need to be signed in with Bitbucket in your browser)</a:t>
            </a:r>
          </a:p>
          <a:p>
            <a:pPr marL="0" indent="0">
              <a:spcBef>
                <a:spcPts val="0"/>
              </a:spcBef>
              <a:spcAft>
                <a:spcPts val="600"/>
              </a:spcAft>
              <a:buNone/>
            </a:pPr>
            <a:r>
              <a:rPr lang="en-GB" dirty="0">
                <a:latin typeface="courier"/>
              </a:rPr>
              <a:t>git clone https://SimonStride@bitbucket.org/etlbi/sandbox.git</a:t>
            </a:r>
          </a:p>
          <a:p>
            <a:pPr marL="0" indent="0">
              <a:spcBef>
                <a:spcPts val="0"/>
              </a:spcBef>
              <a:spcAft>
                <a:spcPts val="600"/>
              </a:spcAft>
              <a:buNone/>
            </a:pPr>
            <a:r>
              <a:rPr lang="en-GB" dirty="0">
                <a:latin typeface="courier"/>
              </a:rPr>
              <a:t>cd sandbox</a:t>
            </a:r>
          </a:p>
          <a:p>
            <a:pPr marL="0" indent="0">
              <a:spcBef>
                <a:spcPts val="0"/>
              </a:spcBef>
              <a:spcAft>
                <a:spcPts val="600"/>
              </a:spcAft>
              <a:buNone/>
            </a:pPr>
            <a:r>
              <a:rPr lang="en-GB" dirty="0">
                <a:latin typeface="courier"/>
              </a:rPr>
              <a:t>ii .</a:t>
            </a:r>
          </a:p>
          <a:p>
            <a:pPr marL="0" indent="0">
              <a:spcBef>
                <a:spcPts val="0"/>
              </a:spcBef>
              <a:spcAft>
                <a:spcPts val="600"/>
              </a:spcAft>
              <a:buNone/>
            </a:pPr>
            <a:endParaRPr lang="en-GB" dirty="0">
              <a:latin typeface="courier"/>
            </a:endParaRPr>
          </a:p>
          <a:p>
            <a:pPr marL="0" indent="0">
              <a:spcBef>
                <a:spcPts val="0"/>
              </a:spcBef>
              <a:spcAft>
                <a:spcPts val="600"/>
              </a:spcAft>
              <a:buNone/>
            </a:pPr>
            <a:r>
              <a:rPr lang="en-GB" dirty="0">
                <a:latin typeface="courier"/>
              </a:rPr>
              <a:t># ***make changes***</a:t>
            </a:r>
          </a:p>
          <a:p>
            <a:pPr marL="0" indent="0">
              <a:spcBef>
                <a:spcPts val="0"/>
              </a:spcBef>
              <a:spcAft>
                <a:spcPts val="600"/>
              </a:spcAft>
              <a:buNone/>
            </a:pPr>
            <a:endParaRPr lang="en-GB" dirty="0">
              <a:latin typeface="courier"/>
            </a:endParaRPr>
          </a:p>
          <a:p>
            <a:pPr marL="0" indent="0">
              <a:spcBef>
                <a:spcPts val="0"/>
              </a:spcBef>
              <a:spcAft>
                <a:spcPts val="600"/>
              </a:spcAft>
              <a:buNone/>
            </a:pPr>
            <a:r>
              <a:rPr lang="en-GB" dirty="0">
                <a:latin typeface="courier"/>
              </a:rPr>
              <a:t># review changes</a:t>
            </a:r>
          </a:p>
          <a:p>
            <a:pPr marL="0" indent="0">
              <a:spcBef>
                <a:spcPts val="0"/>
              </a:spcBef>
              <a:spcAft>
                <a:spcPts val="600"/>
              </a:spcAft>
              <a:buNone/>
            </a:pPr>
            <a:r>
              <a:rPr lang="en-GB" dirty="0">
                <a:latin typeface="courier"/>
              </a:rPr>
              <a:t>git status</a:t>
            </a:r>
          </a:p>
          <a:p>
            <a:pPr marL="0" indent="0">
              <a:spcBef>
                <a:spcPts val="0"/>
              </a:spcBef>
              <a:spcAft>
                <a:spcPts val="600"/>
              </a:spcAft>
              <a:buNone/>
            </a:pPr>
            <a:endParaRPr lang="en-GB" dirty="0">
              <a:latin typeface="courier"/>
            </a:endParaRPr>
          </a:p>
          <a:p>
            <a:pPr marL="0" indent="0">
              <a:spcBef>
                <a:spcPts val="0"/>
              </a:spcBef>
              <a:spcAft>
                <a:spcPts val="600"/>
              </a:spcAft>
              <a:buNone/>
            </a:pPr>
            <a:r>
              <a:rPr lang="en-US" dirty="0">
                <a:latin typeface="courier"/>
              </a:rPr>
              <a:t># use stage “.” to prep all changes</a:t>
            </a:r>
          </a:p>
          <a:p>
            <a:pPr marL="0" indent="0">
              <a:spcBef>
                <a:spcPts val="0"/>
              </a:spcBef>
              <a:spcAft>
                <a:spcPts val="600"/>
              </a:spcAft>
              <a:buNone/>
            </a:pPr>
            <a:r>
              <a:rPr lang="en-GB" dirty="0">
                <a:latin typeface="courier"/>
              </a:rPr>
              <a:t>git stage .</a:t>
            </a:r>
          </a:p>
          <a:p>
            <a:pPr marL="0" indent="0">
              <a:spcBef>
                <a:spcPts val="0"/>
              </a:spcBef>
              <a:spcAft>
                <a:spcPts val="600"/>
              </a:spcAft>
              <a:buNone/>
            </a:pPr>
            <a:endParaRPr lang="en-GB" dirty="0">
              <a:latin typeface="courier"/>
            </a:endParaRPr>
          </a:p>
          <a:p>
            <a:pPr marL="0" indent="0">
              <a:spcBef>
                <a:spcPts val="0"/>
              </a:spcBef>
              <a:spcAft>
                <a:spcPts val="600"/>
              </a:spcAft>
              <a:buNone/>
            </a:pPr>
            <a:r>
              <a:rPr lang="en-US" dirty="0">
                <a:latin typeface="courier"/>
              </a:rPr>
              <a:t># get the latest from everyone else</a:t>
            </a:r>
          </a:p>
          <a:p>
            <a:pPr marL="0" indent="0">
              <a:spcBef>
                <a:spcPts val="0"/>
              </a:spcBef>
              <a:spcAft>
                <a:spcPts val="600"/>
              </a:spcAft>
              <a:buNone/>
            </a:pPr>
            <a:r>
              <a:rPr lang="en-GB" dirty="0">
                <a:latin typeface="courier"/>
              </a:rPr>
              <a:t>git pull</a:t>
            </a:r>
          </a:p>
          <a:p>
            <a:pPr marL="0" indent="0">
              <a:spcBef>
                <a:spcPts val="0"/>
              </a:spcBef>
              <a:spcAft>
                <a:spcPts val="600"/>
              </a:spcAft>
              <a:buNone/>
            </a:pPr>
            <a:endParaRPr lang="en-GB" dirty="0">
              <a:latin typeface="courier"/>
            </a:endParaRPr>
          </a:p>
          <a:p>
            <a:pPr marL="0" indent="0">
              <a:spcBef>
                <a:spcPts val="0"/>
              </a:spcBef>
              <a:spcAft>
                <a:spcPts val="600"/>
              </a:spcAft>
              <a:buNone/>
            </a:pPr>
            <a:r>
              <a:rPr lang="en-US" dirty="0">
                <a:latin typeface="courier"/>
              </a:rPr>
              <a:t># commit to Source Control with a sensible message</a:t>
            </a:r>
          </a:p>
          <a:p>
            <a:pPr marL="0" indent="0">
              <a:spcBef>
                <a:spcPts val="0"/>
              </a:spcBef>
              <a:spcAft>
                <a:spcPts val="600"/>
              </a:spcAft>
              <a:buNone/>
            </a:pPr>
            <a:r>
              <a:rPr lang="en-US" dirty="0">
                <a:latin typeface="courier"/>
              </a:rPr>
              <a:t>git commit –m “my example commit message”</a:t>
            </a:r>
          </a:p>
          <a:p>
            <a:pPr marL="0" indent="0">
              <a:spcBef>
                <a:spcPts val="0"/>
              </a:spcBef>
              <a:spcAft>
                <a:spcPts val="600"/>
              </a:spcAft>
              <a:buNone/>
            </a:pPr>
            <a:endParaRPr lang="en-GB" dirty="0">
              <a:latin typeface="courier"/>
            </a:endParaRPr>
          </a:p>
          <a:p>
            <a:pPr marL="0" indent="0">
              <a:spcBef>
                <a:spcPts val="0"/>
              </a:spcBef>
              <a:spcAft>
                <a:spcPts val="600"/>
              </a:spcAft>
              <a:buNone/>
            </a:pPr>
            <a:r>
              <a:rPr lang="en-US" dirty="0">
                <a:latin typeface="courier"/>
              </a:rPr>
              <a:t># sync your changes to the rest of the world</a:t>
            </a:r>
          </a:p>
          <a:p>
            <a:pPr marL="0" indent="0">
              <a:spcBef>
                <a:spcPts val="0"/>
              </a:spcBef>
              <a:spcAft>
                <a:spcPts val="600"/>
              </a:spcAft>
              <a:buNone/>
            </a:pPr>
            <a:r>
              <a:rPr lang="en-US" dirty="0">
                <a:latin typeface="courier"/>
              </a:rPr>
              <a:t># change this bit to commit to a different branch</a:t>
            </a:r>
          </a:p>
          <a:p>
            <a:pPr marL="0" indent="0">
              <a:spcBef>
                <a:spcPts val="0"/>
              </a:spcBef>
              <a:spcAft>
                <a:spcPts val="600"/>
              </a:spcAft>
              <a:buNone/>
            </a:pPr>
            <a:r>
              <a:rPr lang="en-GB" dirty="0">
                <a:latin typeface="courier"/>
              </a:rPr>
              <a:t>git push origin master </a:t>
            </a:r>
          </a:p>
          <a:p>
            <a:pPr marL="0" indent="0">
              <a:spcBef>
                <a:spcPts val="0"/>
              </a:spcBef>
              <a:spcAft>
                <a:spcPts val="600"/>
              </a:spcAft>
              <a:buNone/>
            </a:pPr>
            <a:endParaRPr lang="en-GB" dirty="0">
              <a:latin typeface="courier"/>
            </a:endParaRPr>
          </a:p>
        </p:txBody>
      </p:sp>
      <p:sp>
        <p:nvSpPr>
          <p:cNvPr id="4" name="TextBox 3">
            <a:extLst>
              <a:ext uri="{FF2B5EF4-FFF2-40B4-BE49-F238E27FC236}">
                <a16:creationId xmlns:a16="http://schemas.microsoft.com/office/drawing/2014/main" id="{C9D54A8F-4955-4379-9860-EA15D83BCB0D}"/>
              </a:ext>
            </a:extLst>
          </p:cNvPr>
          <p:cNvSpPr txBox="1"/>
          <p:nvPr/>
        </p:nvSpPr>
        <p:spPr>
          <a:xfrm>
            <a:off x="6315635" y="1546412"/>
            <a:ext cx="4858871" cy="1477328"/>
          </a:xfrm>
          <a:prstGeom prst="rect">
            <a:avLst/>
          </a:prstGeom>
          <a:noFill/>
        </p:spPr>
        <p:txBody>
          <a:bodyPr wrap="square" rtlCol="0">
            <a:spAutoFit/>
          </a:bodyPr>
          <a:lstStyle/>
          <a:p>
            <a:r>
              <a:rPr lang="en-GB" dirty="0"/>
              <a:t>If you have Git installed already, run these lines one by one in PowerShell, </a:t>
            </a:r>
            <a:r>
              <a:rPr lang="en-GB" dirty="0" err="1"/>
              <a:t>Cmd</a:t>
            </a:r>
            <a:r>
              <a:rPr lang="en-GB" dirty="0"/>
              <a:t> or Bash</a:t>
            </a:r>
          </a:p>
          <a:p>
            <a:endParaRPr lang="en-GB" dirty="0"/>
          </a:p>
          <a:p>
            <a:r>
              <a:rPr lang="en-GB" dirty="0"/>
              <a:t>Remember to swap your username in and your desired root folder</a:t>
            </a:r>
          </a:p>
        </p:txBody>
      </p:sp>
      <p:pic>
        <p:nvPicPr>
          <p:cNvPr id="5" name="Picture 4">
            <a:extLst>
              <a:ext uri="{FF2B5EF4-FFF2-40B4-BE49-F238E27FC236}">
                <a16:creationId xmlns:a16="http://schemas.microsoft.com/office/drawing/2014/main" id="{216FB660-2551-4402-BA32-F722535878D3}"/>
              </a:ext>
            </a:extLst>
          </p:cNvPr>
          <p:cNvPicPr>
            <a:picLocks noChangeAspect="1"/>
          </p:cNvPicPr>
          <p:nvPr/>
        </p:nvPicPr>
        <p:blipFill>
          <a:blip r:embed="rId2"/>
          <a:stretch>
            <a:fillRect/>
          </a:stretch>
        </p:blipFill>
        <p:spPr>
          <a:xfrm>
            <a:off x="6932542" y="3429000"/>
            <a:ext cx="3801303" cy="2107142"/>
          </a:xfrm>
          <a:prstGeom prst="rect">
            <a:avLst/>
          </a:prstGeom>
        </p:spPr>
      </p:pic>
    </p:spTree>
    <p:extLst>
      <p:ext uri="{BB962C8B-B14F-4D97-AF65-F5344CB8AC3E}">
        <p14:creationId xmlns:p14="http://schemas.microsoft.com/office/powerpoint/2010/main" val="490463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D170F-D8C3-4C07-A1CB-75B26EEAFE77}"/>
              </a:ext>
            </a:extLst>
          </p:cNvPr>
          <p:cNvSpPr>
            <a:spLocks noGrp="1"/>
          </p:cNvSpPr>
          <p:nvPr>
            <p:ph type="title"/>
          </p:nvPr>
        </p:nvSpPr>
        <p:spPr/>
        <p:txBody>
          <a:bodyPr/>
          <a:lstStyle/>
          <a:p>
            <a:r>
              <a:rPr lang="en-GB" dirty="0"/>
              <a:t>Branching</a:t>
            </a:r>
          </a:p>
        </p:txBody>
      </p:sp>
      <p:sp>
        <p:nvSpPr>
          <p:cNvPr id="3" name="Content Placeholder 2">
            <a:extLst>
              <a:ext uri="{FF2B5EF4-FFF2-40B4-BE49-F238E27FC236}">
                <a16:creationId xmlns:a16="http://schemas.microsoft.com/office/drawing/2014/main" id="{F86235E9-6406-4CB3-B5F1-3ECBF13B744A}"/>
              </a:ext>
            </a:extLst>
          </p:cNvPr>
          <p:cNvSpPr>
            <a:spLocks noGrp="1"/>
          </p:cNvSpPr>
          <p:nvPr>
            <p:ph idx="1"/>
          </p:nvPr>
        </p:nvSpPr>
        <p:spPr/>
        <p:txBody>
          <a:bodyPr/>
          <a:lstStyle/>
          <a:p>
            <a:r>
              <a:rPr lang="en-GB" dirty="0"/>
              <a:t>Branching is a mechanism for keeping multiple copies of the same repo at the same time</a:t>
            </a:r>
          </a:p>
          <a:p>
            <a:r>
              <a:rPr lang="en-GB" dirty="0"/>
              <a:t>For example a dev branch, test branch and release branch, each slightly behind the last in terms of updates</a:t>
            </a:r>
          </a:p>
          <a:p>
            <a:r>
              <a:rPr lang="en-GB" dirty="0"/>
              <a:t>Branching can be extremely complex to understand and implement for beginners</a:t>
            </a:r>
          </a:p>
          <a:p>
            <a:r>
              <a:rPr lang="en-GB" dirty="0"/>
              <a:t>If doubt, keep it simple! And seek advice from developers on similar projects</a:t>
            </a:r>
          </a:p>
        </p:txBody>
      </p:sp>
    </p:spTree>
    <p:extLst>
      <p:ext uri="{BB962C8B-B14F-4D97-AF65-F5344CB8AC3E}">
        <p14:creationId xmlns:p14="http://schemas.microsoft.com/office/powerpoint/2010/main" val="4276320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AD959-A692-41FE-BBE9-E96A128908FA}"/>
              </a:ext>
            </a:extLst>
          </p:cNvPr>
          <p:cNvSpPr>
            <a:spLocks noGrp="1"/>
          </p:cNvSpPr>
          <p:nvPr>
            <p:ph type="title"/>
          </p:nvPr>
        </p:nvSpPr>
        <p:spPr/>
        <p:txBody>
          <a:bodyPr/>
          <a:lstStyle/>
          <a:p>
            <a:r>
              <a:rPr lang="en-GB" dirty="0"/>
              <a:t>Questions</a:t>
            </a:r>
          </a:p>
        </p:txBody>
      </p:sp>
      <p:sp>
        <p:nvSpPr>
          <p:cNvPr id="3" name="Content Placeholder 2">
            <a:extLst>
              <a:ext uri="{FF2B5EF4-FFF2-40B4-BE49-F238E27FC236}">
                <a16:creationId xmlns:a16="http://schemas.microsoft.com/office/drawing/2014/main" id="{B26176BD-3EDF-4495-83AC-B2DECE1A06D5}"/>
              </a:ext>
            </a:extLst>
          </p:cNvPr>
          <p:cNvSpPr>
            <a:spLocks noGrp="1"/>
          </p:cNvSpPr>
          <p:nvPr>
            <p:ph idx="1"/>
          </p:nvPr>
        </p:nvSpPr>
        <p:spPr/>
        <p:txBody>
          <a:bodyPr/>
          <a:lstStyle/>
          <a:p>
            <a:r>
              <a:rPr lang="en-GB" dirty="0"/>
              <a:t>?</a:t>
            </a:r>
          </a:p>
        </p:txBody>
      </p:sp>
    </p:spTree>
    <p:extLst>
      <p:ext uri="{BB962C8B-B14F-4D97-AF65-F5344CB8AC3E}">
        <p14:creationId xmlns:p14="http://schemas.microsoft.com/office/powerpoint/2010/main" val="2382965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16AD-6D42-4449-9742-0FA07EEB67C6}"/>
              </a:ext>
            </a:extLst>
          </p:cNvPr>
          <p:cNvSpPr>
            <a:spLocks noGrp="1"/>
          </p:cNvSpPr>
          <p:nvPr>
            <p:ph type="title"/>
          </p:nvPr>
        </p:nvSpPr>
        <p:spPr/>
        <p:txBody>
          <a:bodyPr/>
          <a:lstStyle/>
          <a:p>
            <a:r>
              <a:rPr lang="en-GB" dirty="0"/>
              <a:t>Why bother?</a:t>
            </a:r>
          </a:p>
        </p:txBody>
      </p:sp>
      <p:sp>
        <p:nvSpPr>
          <p:cNvPr id="3" name="Content Placeholder 2">
            <a:extLst>
              <a:ext uri="{FF2B5EF4-FFF2-40B4-BE49-F238E27FC236}">
                <a16:creationId xmlns:a16="http://schemas.microsoft.com/office/drawing/2014/main" id="{4B45209E-2B1B-4253-97F7-B89D2CCBB5ED}"/>
              </a:ext>
            </a:extLst>
          </p:cNvPr>
          <p:cNvSpPr>
            <a:spLocks noGrp="1"/>
          </p:cNvSpPr>
          <p:nvPr>
            <p:ph idx="1"/>
          </p:nvPr>
        </p:nvSpPr>
        <p:spPr/>
        <p:txBody>
          <a:bodyPr>
            <a:normAutofit/>
          </a:bodyPr>
          <a:lstStyle/>
          <a:p>
            <a:r>
              <a:rPr lang="en-GB" dirty="0"/>
              <a:t>Your code is a valuable asset to yourself and your team. </a:t>
            </a:r>
          </a:p>
          <a:p>
            <a:r>
              <a:rPr lang="en-GB" dirty="0"/>
              <a:t>As soon as you start writing code, for applications, for automation, configuration as code, or analytics – you should start thinking about </a:t>
            </a:r>
            <a:r>
              <a:rPr lang="en-GB" b="1" dirty="0"/>
              <a:t>Source Control.</a:t>
            </a:r>
            <a:endParaRPr lang="en-GB" dirty="0"/>
          </a:p>
          <a:p>
            <a:r>
              <a:rPr lang="en-GB" dirty="0"/>
              <a:t>The term Source Control refers to the tools (Version Control Systems or VCS) and processes you use to:</a:t>
            </a:r>
          </a:p>
          <a:p>
            <a:pPr lvl="1"/>
            <a:r>
              <a:rPr lang="en-GB" dirty="0"/>
              <a:t>Store your code as a cohesive set of files</a:t>
            </a:r>
          </a:p>
          <a:p>
            <a:pPr lvl="1"/>
            <a:r>
              <a:rPr lang="en-GB" dirty="0"/>
              <a:t>Track changes to your code over time, across multiple new or deleted files</a:t>
            </a:r>
          </a:p>
          <a:p>
            <a:pPr lvl="1"/>
            <a:r>
              <a:rPr lang="en-GB" dirty="0"/>
              <a:t>Allow multiple copies of the codebase to exist at a point in time, using branching</a:t>
            </a:r>
          </a:p>
          <a:p>
            <a:pPr lvl="1"/>
            <a:r>
              <a:rPr lang="en-GB" dirty="0"/>
              <a:t>Manage concurrent changes with “transactional consistency”</a:t>
            </a:r>
          </a:p>
        </p:txBody>
      </p:sp>
    </p:spTree>
    <p:extLst>
      <p:ext uri="{BB962C8B-B14F-4D97-AF65-F5344CB8AC3E}">
        <p14:creationId xmlns:p14="http://schemas.microsoft.com/office/powerpoint/2010/main" val="1190265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7786A-AE26-4EE3-A148-C684A3F5D3C7}"/>
              </a:ext>
            </a:extLst>
          </p:cNvPr>
          <p:cNvSpPr>
            <a:spLocks noGrp="1"/>
          </p:cNvSpPr>
          <p:nvPr>
            <p:ph type="title"/>
          </p:nvPr>
        </p:nvSpPr>
        <p:spPr/>
        <p:txBody>
          <a:bodyPr/>
          <a:lstStyle/>
          <a:p>
            <a:r>
              <a:rPr lang="en-GB" dirty="0"/>
              <a:t>Picking an approach</a:t>
            </a:r>
          </a:p>
        </p:txBody>
      </p:sp>
      <p:sp>
        <p:nvSpPr>
          <p:cNvPr id="3" name="Content Placeholder 2">
            <a:extLst>
              <a:ext uri="{FF2B5EF4-FFF2-40B4-BE49-F238E27FC236}">
                <a16:creationId xmlns:a16="http://schemas.microsoft.com/office/drawing/2014/main" id="{CB1A72C2-4920-4E6E-8B81-CC30B8A96667}"/>
              </a:ext>
            </a:extLst>
          </p:cNvPr>
          <p:cNvSpPr>
            <a:spLocks noGrp="1"/>
          </p:cNvSpPr>
          <p:nvPr>
            <p:ph idx="1"/>
          </p:nvPr>
        </p:nvSpPr>
        <p:spPr/>
        <p:txBody>
          <a:bodyPr/>
          <a:lstStyle/>
          <a:p>
            <a:pPr marL="0" indent="0">
              <a:buNone/>
            </a:pPr>
            <a:r>
              <a:rPr lang="en-GB" dirty="0"/>
              <a:t>Step one is normally to decide on the Source Control approach. At the time of writing, Git has emerged as arguably the most popular technology to host code upon, largely because Git:</a:t>
            </a:r>
          </a:p>
          <a:p>
            <a:pPr lvl="1"/>
            <a:r>
              <a:rPr lang="en-GB" dirty="0"/>
              <a:t>Is free and Open Source in itself</a:t>
            </a:r>
          </a:p>
          <a:p>
            <a:pPr lvl="1"/>
            <a:r>
              <a:rPr lang="en-GB" dirty="0"/>
              <a:t>Is relatively easy to learn and understand</a:t>
            </a:r>
          </a:p>
          <a:p>
            <a:pPr lvl="1"/>
            <a:r>
              <a:rPr lang="en-GB" dirty="0"/>
              <a:t>Has a number of popular hosted implementations – e.g. GitHub, GitLab, Bitbucket</a:t>
            </a:r>
          </a:p>
          <a:p>
            <a:pPr lvl="1"/>
            <a:r>
              <a:rPr lang="en-GB" dirty="0"/>
              <a:t>Is a “Distributed VCS” and does not require a central version/trunk</a:t>
            </a:r>
          </a:p>
          <a:p>
            <a:pPr lvl="1"/>
            <a:r>
              <a:rPr lang="en-GB" dirty="0"/>
              <a:t>Works across OS platforms (even if your code doesn’t!)</a:t>
            </a:r>
          </a:p>
          <a:p>
            <a:endParaRPr lang="en-GB" dirty="0"/>
          </a:p>
        </p:txBody>
      </p:sp>
    </p:spTree>
    <p:extLst>
      <p:ext uri="{BB962C8B-B14F-4D97-AF65-F5344CB8AC3E}">
        <p14:creationId xmlns:p14="http://schemas.microsoft.com/office/powerpoint/2010/main" val="943942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94722-E6CF-4AF0-8022-DF84BC794BFF}"/>
              </a:ext>
            </a:extLst>
          </p:cNvPr>
          <p:cNvSpPr>
            <a:spLocks noGrp="1"/>
          </p:cNvSpPr>
          <p:nvPr>
            <p:ph type="title"/>
          </p:nvPr>
        </p:nvSpPr>
        <p:spPr/>
        <p:txBody>
          <a:bodyPr/>
          <a:lstStyle/>
          <a:p>
            <a:r>
              <a:rPr lang="en-GB" dirty="0"/>
              <a:t>Picking a Source Control Provider</a:t>
            </a:r>
          </a:p>
        </p:txBody>
      </p:sp>
      <p:sp>
        <p:nvSpPr>
          <p:cNvPr id="3" name="Content Placeholder 2">
            <a:extLst>
              <a:ext uri="{FF2B5EF4-FFF2-40B4-BE49-F238E27FC236}">
                <a16:creationId xmlns:a16="http://schemas.microsoft.com/office/drawing/2014/main" id="{A121A5C2-2EBA-4024-82A5-3D1CCC80B056}"/>
              </a:ext>
            </a:extLst>
          </p:cNvPr>
          <p:cNvSpPr>
            <a:spLocks noGrp="1"/>
          </p:cNvSpPr>
          <p:nvPr>
            <p:ph idx="1"/>
          </p:nvPr>
        </p:nvSpPr>
        <p:spPr/>
        <p:txBody>
          <a:bodyPr/>
          <a:lstStyle/>
          <a:p>
            <a:r>
              <a:rPr lang="en-GB" dirty="0"/>
              <a:t>Certain vendors have different licensing and/or pricing agreements for numbers of users, numbers of projects, number of private repositories</a:t>
            </a:r>
          </a:p>
          <a:p>
            <a:r>
              <a:rPr lang="en-GB" dirty="0"/>
              <a:t>Hosting your code with some of these software vendors has other advantages, for example integration with other products that the vendor offers. </a:t>
            </a:r>
          </a:p>
          <a:p>
            <a:r>
              <a:rPr lang="en-GB" dirty="0"/>
              <a:t>We use Bitbucket because its free for education, doesn’t restrict the number of private repositories we can have AND integrates with Jira</a:t>
            </a:r>
          </a:p>
        </p:txBody>
      </p:sp>
      <p:pic>
        <p:nvPicPr>
          <p:cNvPr id="1026" name="Picture 2" descr="Image result for github logo">
            <a:extLst>
              <a:ext uri="{FF2B5EF4-FFF2-40B4-BE49-F238E27FC236}">
                <a16:creationId xmlns:a16="http://schemas.microsoft.com/office/drawing/2014/main" id="{80DCBCB1-11FC-4C17-B0DC-AF9EA46BEE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576" y="4265284"/>
            <a:ext cx="2962275" cy="15430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gitlab">
            <a:extLst>
              <a:ext uri="{FF2B5EF4-FFF2-40B4-BE49-F238E27FC236}">
                <a16:creationId xmlns:a16="http://schemas.microsoft.com/office/drawing/2014/main" id="{EEFD053E-60CB-4827-BBA8-9762326006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5606" y="5518865"/>
            <a:ext cx="1339135" cy="13391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bitbucket logo">
            <a:extLst>
              <a:ext uri="{FF2B5EF4-FFF2-40B4-BE49-F238E27FC236}">
                <a16:creationId xmlns:a16="http://schemas.microsoft.com/office/drawing/2014/main" id="{646ABB75-BC0D-48E2-9987-0005E7D32E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8112" y="6041362"/>
            <a:ext cx="3838405" cy="55112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azure devops logo">
            <a:extLst>
              <a:ext uri="{FF2B5EF4-FFF2-40B4-BE49-F238E27FC236}">
                <a16:creationId xmlns:a16="http://schemas.microsoft.com/office/drawing/2014/main" id="{EF7589FD-FDB9-41CC-82C9-498DE71026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5585" y="4779632"/>
            <a:ext cx="4362957" cy="796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525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5BC1-977A-43C2-9A61-7B35F78BBF42}"/>
              </a:ext>
            </a:extLst>
          </p:cNvPr>
          <p:cNvSpPr>
            <a:spLocks noGrp="1"/>
          </p:cNvSpPr>
          <p:nvPr>
            <p:ph type="title"/>
          </p:nvPr>
        </p:nvSpPr>
        <p:spPr/>
        <p:txBody>
          <a:bodyPr/>
          <a:lstStyle/>
          <a:p>
            <a:r>
              <a:rPr lang="en-GB" dirty="0"/>
              <a:t>Hang on, what’s a repository?</a:t>
            </a:r>
          </a:p>
        </p:txBody>
      </p:sp>
      <p:sp>
        <p:nvSpPr>
          <p:cNvPr id="3" name="Content Placeholder 2">
            <a:extLst>
              <a:ext uri="{FF2B5EF4-FFF2-40B4-BE49-F238E27FC236}">
                <a16:creationId xmlns:a16="http://schemas.microsoft.com/office/drawing/2014/main" id="{3A7BD181-55F6-4A85-AC48-1895413AF77D}"/>
              </a:ext>
            </a:extLst>
          </p:cNvPr>
          <p:cNvSpPr>
            <a:spLocks noGrp="1"/>
          </p:cNvSpPr>
          <p:nvPr>
            <p:ph idx="1"/>
          </p:nvPr>
        </p:nvSpPr>
        <p:spPr/>
        <p:txBody>
          <a:bodyPr/>
          <a:lstStyle/>
          <a:p>
            <a:r>
              <a:rPr lang="en-GB" dirty="0"/>
              <a:t>A repository (or “repo” for short) is a very much like a folder – it is essentially a root folder for all the components relating to your work.</a:t>
            </a:r>
          </a:p>
          <a:p>
            <a:r>
              <a:rPr lang="en-GB" dirty="0"/>
              <a:t>Normally you will have one or more Repositories per Project.</a:t>
            </a:r>
          </a:p>
          <a:p>
            <a:r>
              <a:rPr lang="en-GB" dirty="0"/>
              <a:t>For example a repository for Application A, another for Application B, another for team resources. Or, you could put all those applications in the same repo – especially if they interrelate with one another.</a:t>
            </a:r>
          </a:p>
          <a:p>
            <a:r>
              <a:rPr lang="en-GB" dirty="0"/>
              <a:t>How you structure your project and divide by repos is up to you!</a:t>
            </a:r>
          </a:p>
          <a:p>
            <a:endParaRPr lang="en-GB" dirty="0"/>
          </a:p>
        </p:txBody>
      </p:sp>
    </p:spTree>
    <p:extLst>
      <p:ext uri="{BB962C8B-B14F-4D97-AF65-F5344CB8AC3E}">
        <p14:creationId xmlns:p14="http://schemas.microsoft.com/office/powerpoint/2010/main" val="168608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5DF8CE20-0CF6-40F8-9C86-F9C4049ACFA1}"/>
              </a:ext>
            </a:extLst>
          </p:cNvPr>
          <p:cNvGraphicFramePr/>
          <p:nvPr>
            <p:extLst>
              <p:ext uri="{D42A27DB-BD31-4B8C-83A1-F6EECF244321}">
                <p14:modId xmlns:p14="http://schemas.microsoft.com/office/powerpoint/2010/main" val="426134843"/>
              </p:ext>
            </p:extLst>
          </p:nvPr>
        </p:nvGraphicFramePr>
        <p:xfrm>
          <a:off x="470727" y="503240"/>
          <a:ext cx="11329903" cy="6027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022DA74C-631E-4120-83E7-91429D48504E}"/>
              </a:ext>
            </a:extLst>
          </p:cNvPr>
          <p:cNvSpPr>
            <a:spLocks noGrp="1"/>
          </p:cNvSpPr>
          <p:nvPr>
            <p:ph type="title"/>
          </p:nvPr>
        </p:nvSpPr>
        <p:spPr/>
        <p:txBody>
          <a:bodyPr/>
          <a:lstStyle/>
          <a:p>
            <a:r>
              <a:rPr lang="en-GB" dirty="0"/>
              <a:t>The idea</a:t>
            </a:r>
          </a:p>
        </p:txBody>
      </p:sp>
    </p:spTree>
    <p:extLst>
      <p:ext uri="{BB962C8B-B14F-4D97-AF65-F5344CB8AC3E}">
        <p14:creationId xmlns:p14="http://schemas.microsoft.com/office/powerpoint/2010/main" val="2451377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54566-B697-4C8A-B509-CF172489C384}"/>
              </a:ext>
            </a:extLst>
          </p:cNvPr>
          <p:cNvSpPr>
            <a:spLocks noGrp="1"/>
          </p:cNvSpPr>
          <p:nvPr>
            <p:ph type="title"/>
          </p:nvPr>
        </p:nvSpPr>
        <p:spPr/>
        <p:txBody>
          <a:bodyPr/>
          <a:lstStyle/>
          <a:p>
            <a:r>
              <a:rPr lang="en-GB" dirty="0"/>
              <a:t>Create a New Repository</a:t>
            </a:r>
          </a:p>
        </p:txBody>
      </p:sp>
      <p:sp>
        <p:nvSpPr>
          <p:cNvPr id="3" name="Content Placeholder 2">
            <a:extLst>
              <a:ext uri="{FF2B5EF4-FFF2-40B4-BE49-F238E27FC236}">
                <a16:creationId xmlns:a16="http://schemas.microsoft.com/office/drawing/2014/main" id="{046DBE8D-A49D-4BE4-9050-AEC1A1810DA0}"/>
              </a:ext>
            </a:extLst>
          </p:cNvPr>
          <p:cNvSpPr>
            <a:spLocks noGrp="1"/>
          </p:cNvSpPr>
          <p:nvPr>
            <p:ph idx="1"/>
          </p:nvPr>
        </p:nvSpPr>
        <p:spPr>
          <a:xfrm>
            <a:off x="838200" y="1825625"/>
            <a:ext cx="4342571" cy="4351338"/>
          </a:xfrm>
        </p:spPr>
        <p:txBody>
          <a:bodyPr/>
          <a:lstStyle/>
          <a:p>
            <a:pPr marL="0" indent="0">
              <a:buNone/>
            </a:pPr>
            <a:r>
              <a:rPr lang="en-GB" dirty="0"/>
              <a:t>In the Bitbucket web portal, navigate to your project then click the “+” sign to create a new Repository</a:t>
            </a:r>
          </a:p>
        </p:txBody>
      </p:sp>
      <p:pic>
        <p:nvPicPr>
          <p:cNvPr id="4" name="Picture 3">
            <a:extLst>
              <a:ext uri="{FF2B5EF4-FFF2-40B4-BE49-F238E27FC236}">
                <a16:creationId xmlns:a16="http://schemas.microsoft.com/office/drawing/2014/main" id="{112A7EA0-6DD0-43F4-B303-08170F6B55F5}"/>
              </a:ext>
            </a:extLst>
          </p:cNvPr>
          <p:cNvPicPr>
            <a:picLocks noChangeAspect="1"/>
          </p:cNvPicPr>
          <p:nvPr/>
        </p:nvPicPr>
        <p:blipFill>
          <a:blip r:embed="rId2"/>
          <a:stretch>
            <a:fillRect/>
          </a:stretch>
        </p:blipFill>
        <p:spPr>
          <a:xfrm>
            <a:off x="5352222" y="1552803"/>
            <a:ext cx="4789764" cy="4758545"/>
          </a:xfrm>
          <a:prstGeom prst="rect">
            <a:avLst/>
          </a:prstGeom>
        </p:spPr>
      </p:pic>
      <p:sp>
        <p:nvSpPr>
          <p:cNvPr id="5" name="Oval 4">
            <a:extLst>
              <a:ext uri="{FF2B5EF4-FFF2-40B4-BE49-F238E27FC236}">
                <a16:creationId xmlns:a16="http://schemas.microsoft.com/office/drawing/2014/main" id="{4088B0B8-715C-40B3-BF6F-4087F5B54945}"/>
              </a:ext>
            </a:extLst>
          </p:cNvPr>
          <p:cNvSpPr/>
          <p:nvPr/>
        </p:nvSpPr>
        <p:spPr>
          <a:xfrm>
            <a:off x="5253318" y="2967318"/>
            <a:ext cx="744070" cy="74855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04541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A5953-714D-47A1-B72B-F346D4375452}"/>
              </a:ext>
            </a:extLst>
          </p:cNvPr>
          <p:cNvSpPr>
            <a:spLocks noGrp="1"/>
          </p:cNvSpPr>
          <p:nvPr>
            <p:ph type="title"/>
          </p:nvPr>
        </p:nvSpPr>
        <p:spPr/>
        <p:txBody>
          <a:bodyPr/>
          <a:lstStyle/>
          <a:p>
            <a:r>
              <a:rPr lang="en-GB" dirty="0"/>
              <a:t>Create a New Repository</a:t>
            </a:r>
          </a:p>
        </p:txBody>
      </p:sp>
      <p:sp>
        <p:nvSpPr>
          <p:cNvPr id="3" name="Content Placeholder 2">
            <a:extLst>
              <a:ext uri="{FF2B5EF4-FFF2-40B4-BE49-F238E27FC236}">
                <a16:creationId xmlns:a16="http://schemas.microsoft.com/office/drawing/2014/main" id="{A743F6A7-C940-4F71-A2F0-24D7CF51046E}"/>
              </a:ext>
            </a:extLst>
          </p:cNvPr>
          <p:cNvSpPr>
            <a:spLocks noGrp="1"/>
          </p:cNvSpPr>
          <p:nvPr>
            <p:ph idx="1"/>
          </p:nvPr>
        </p:nvSpPr>
        <p:spPr>
          <a:xfrm>
            <a:off x="838200" y="1825625"/>
            <a:ext cx="4213412" cy="4351338"/>
          </a:xfrm>
        </p:spPr>
        <p:txBody>
          <a:bodyPr>
            <a:normAutofit/>
          </a:bodyPr>
          <a:lstStyle/>
          <a:p>
            <a:pPr marL="0" indent="0">
              <a:buNone/>
            </a:pPr>
            <a:r>
              <a:rPr lang="en-GB" dirty="0"/>
              <a:t>Name your repository something helpful and select a relevant owner and project. Most projects use Git for Version Control behind the scenes.</a:t>
            </a:r>
          </a:p>
          <a:p>
            <a:pPr marL="0" indent="0">
              <a:buNone/>
            </a:pPr>
            <a:endParaRPr lang="en-GB" dirty="0"/>
          </a:p>
          <a:p>
            <a:pPr marL="0" indent="0">
              <a:buNone/>
            </a:pPr>
            <a:r>
              <a:rPr lang="en-GB" dirty="0"/>
              <a:t>Changing the repository name later is not trivial – so try to pick something sensible upfront!</a:t>
            </a:r>
          </a:p>
        </p:txBody>
      </p:sp>
      <p:pic>
        <p:nvPicPr>
          <p:cNvPr id="4" name="Picture 3">
            <a:extLst>
              <a:ext uri="{FF2B5EF4-FFF2-40B4-BE49-F238E27FC236}">
                <a16:creationId xmlns:a16="http://schemas.microsoft.com/office/drawing/2014/main" id="{1F776F9F-D31C-42D1-BE92-858EEED02E14}"/>
              </a:ext>
            </a:extLst>
          </p:cNvPr>
          <p:cNvPicPr>
            <a:picLocks noChangeAspect="1"/>
          </p:cNvPicPr>
          <p:nvPr/>
        </p:nvPicPr>
        <p:blipFill>
          <a:blip r:embed="rId2"/>
          <a:stretch>
            <a:fillRect/>
          </a:stretch>
        </p:blipFill>
        <p:spPr>
          <a:xfrm>
            <a:off x="5973417" y="1718641"/>
            <a:ext cx="5814324" cy="4774234"/>
          </a:xfrm>
          <a:prstGeom prst="rect">
            <a:avLst/>
          </a:prstGeom>
        </p:spPr>
      </p:pic>
    </p:spTree>
    <p:extLst>
      <p:ext uri="{BB962C8B-B14F-4D97-AF65-F5344CB8AC3E}">
        <p14:creationId xmlns:p14="http://schemas.microsoft.com/office/powerpoint/2010/main" val="2128976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8CF39-88EF-4A41-AD1F-6509BDBB1D80}"/>
              </a:ext>
            </a:extLst>
          </p:cNvPr>
          <p:cNvSpPr>
            <a:spLocks noGrp="1"/>
          </p:cNvSpPr>
          <p:nvPr>
            <p:ph type="title"/>
          </p:nvPr>
        </p:nvSpPr>
        <p:spPr/>
        <p:txBody>
          <a:bodyPr/>
          <a:lstStyle/>
          <a:p>
            <a:r>
              <a:rPr lang="en-GB" dirty="0"/>
              <a:t>Create a New Repository</a:t>
            </a:r>
          </a:p>
        </p:txBody>
      </p:sp>
      <p:sp>
        <p:nvSpPr>
          <p:cNvPr id="3" name="Content Placeholder 2">
            <a:extLst>
              <a:ext uri="{FF2B5EF4-FFF2-40B4-BE49-F238E27FC236}">
                <a16:creationId xmlns:a16="http://schemas.microsoft.com/office/drawing/2014/main" id="{6D064A0C-72ED-4E68-AFFF-14700932F891}"/>
              </a:ext>
            </a:extLst>
          </p:cNvPr>
          <p:cNvSpPr>
            <a:spLocks noGrp="1"/>
          </p:cNvSpPr>
          <p:nvPr>
            <p:ph idx="1"/>
          </p:nvPr>
        </p:nvSpPr>
        <p:spPr>
          <a:xfrm>
            <a:off x="838200" y="1825625"/>
            <a:ext cx="4682987" cy="4351338"/>
          </a:xfrm>
        </p:spPr>
        <p:txBody>
          <a:bodyPr/>
          <a:lstStyle/>
          <a:p>
            <a:pPr marL="0" indent="0">
              <a:buNone/>
            </a:pPr>
            <a:r>
              <a:rPr lang="en-GB" dirty="0"/>
              <a:t>Congratulations! Your new Repository now exists in the cloud.</a:t>
            </a:r>
          </a:p>
        </p:txBody>
      </p:sp>
      <p:pic>
        <p:nvPicPr>
          <p:cNvPr id="5" name="Picture 4">
            <a:extLst>
              <a:ext uri="{FF2B5EF4-FFF2-40B4-BE49-F238E27FC236}">
                <a16:creationId xmlns:a16="http://schemas.microsoft.com/office/drawing/2014/main" id="{E7964DE1-4B1B-4DBE-A6D3-FF23F6D9F71D}"/>
              </a:ext>
            </a:extLst>
          </p:cNvPr>
          <p:cNvPicPr>
            <a:picLocks noChangeAspect="1"/>
          </p:cNvPicPr>
          <p:nvPr/>
        </p:nvPicPr>
        <p:blipFill>
          <a:blip r:embed="rId2"/>
          <a:stretch>
            <a:fillRect/>
          </a:stretch>
        </p:blipFill>
        <p:spPr>
          <a:xfrm>
            <a:off x="5665304" y="1738985"/>
            <a:ext cx="5944910" cy="4279158"/>
          </a:xfrm>
          <a:prstGeom prst="rect">
            <a:avLst/>
          </a:prstGeom>
        </p:spPr>
      </p:pic>
    </p:spTree>
    <p:extLst>
      <p:ext uri="{BB962C8B-B14F-4D97-AF65-F5344CB8AC3E}">
        <p14:creationId xmlns:p14="http://schemas.microsoft.com/office/powerpoint/2010/main" val="14477238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174</TotalTime>
  <Words>1033</Words>
  <Application>Microsoft Office PowerPoint</Application>
  <PresentationFormat>Widescreen</PresentationFormat>
  <Paragraphs>121</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courier</vt:lpstr>
      <vt:lpstr>Trebuchet MS</vt:lpstr>
      <vt:lpstr>Wingdings 3</vt:lpstr>
      <vt:lpstr>Facet</vt:lpstr>
      <vt:lpstr>Source Control</vt:lpstr>
      <vt:lpstr>Why bother?</vt:lpstr>
      <vt:lpstr>Picking an approach</vt:lpstr>
      <vt:lpstr>Picking a Source Control Provider</vt:lpstr>
      <vt:lpstr>Hang on, what’s a repository?</vt:lpstr>
      <vt:lpstr>The idea</vt:lpstr>
      <vt:lpstr>Create a New Repository</vt:lpstr>
      <vt:lpstr>Create a New Repository</vt:lpstr>
      <vt:lpstr>Create a New Repository</vt:lpstr>
      <vt:lpstr>Clone Your Repository</vt:lpstr>
      <vt:lpstr>Install SourceTree</vt:lpstr>
      <vt:lpstr>Cloning a Repo in Source Tree</vt:lpstr>
      <vt:lpstr>Cloning a Repo in SourceTree</vt:lpstr>
      <vt:lpstr>Do some work!!!</vt:lpstr>
      <vt:lpstr>Stage and Commit SourceTree</vt:lpstr>
      <vt:lpstr>Check that your commit has succeeded</vt:lpstr>
      <vt:lpstr>The Command Line Versions…</vt:lpstr>
      <vt:lpstr>Branching</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 Control</dc:title>
  <dc:creator>Simon Stride</dc:creator>
  <cp:lastModifiedBy>Simon Stride</cp:lastModifiedBy>
  <cp:revision>16</cp:revision>
  <dcterms:created xsi:type="dcterms:W3CDTF">2019-02-18T21:30:50Z</dcterms:created>
  <dcterms:modified xsi:type="dcterms:W3CDTF">2019-02-25T19:46:55Z</dcterms:modified>
</cp:coreProperties>
</file>