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78075" autoAdjust="0"/>
  </p:normalViewPr>
  <p:slideViewPr>
    <p:cSldViewPr snapToGrid="0">
      <p:cViewPr varScale="1">
        <p:scale>
          <a:sx n="97" d="100"/>
          <a:sy n="97" d="100"/>
        </p:scale>
        <p:origin x="5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6369-588E-4447-A37A-706250F4FB0E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64172-C0B8-46DF-B133-786DD7854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37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“Shared” does not require a team to be developers or that a repo be public – simply that it is not sat solely on an individual developer’s laptop!</a:t>
            </a:r>
          </a:p>
          <a:p>
            <a:endParaRPr lang="en-GB" dirty="0"/>
          </a:p>
          <a:p>
            <a:r>
              <a:rPr lang="en-GB" dirty="0"/>
              <a:t>More on verification in a moment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64172-C0B8-46DF-B133-786DD78540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good practise anyway</a:t>
            </a:r>
          </a:p>
          <a:p>
            <a:endParaRPr lang="en-GB" dirty="0"/>
          </a:p>
          <a:p>
            <a:r>
              <a:rPr lang="en-GB" dirty="0"/>
              <a:t>“Compilation” could mean multiple different things – in a compiled language like </a:t>
            </a:r>
            <a:r>
              <a:rPr lang="en-GB" dirty="0" err="1"/>
              <a:t>.Net</a:t>
            </a:r>
            <a:r>
              <a:rPr lang="en-GB" dirty="0"/>
              <a:t> or Java you need to check that the program compiles in full. </a:t>
            </a:r>
          </a:p>
          <a:p>
            <a:r>
              <a:rPr lang="en-GB" dirty="0"/>
              <a:t>In Python, you might need to check that all 3</a:t>
            </a:r>
            <a:r>
              <a:rPr lang="en-GB" baseline="30000" dirty="0"/>
              <a:t>rd</a:t>
            </a:r>
            <a:r>
              <a:rPr lang="en-GB" dirty="0"/>
              <a:t> party libraries are available</a:t>
            </a:r>
          </a:p>
          <a:p>
            <a:endParaRPr lang="en-GB" dirty="0"/>
          </a:p>
          <a:p>
            <a:r>
              <a:rPr lang="en-GB" dirty="0"/>
              <a:t>Code should have tests – to make sure that it behaves as the developer intended (ideally as the customer intended)</a:t>
            </a:r>
          </a:p>
          <a:p>
            <a:r>
              <a:rPr lang="en-GB" dirty="0"/>
              <a:t>Generally for automated testing we talk about fast tests and slow tests. Fast tests tend to refer Unit Tests – testing lowest level of functionality, slow tests tend to refer to End-to-End tests e.g. integration tests, automated GUI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64172-C0B8-46DF-B133-786DD78540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7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Offload automated testing -&gt; asynchronously</a:t>
            </a:r>
          </a:p>
          <a:p>
            <a:endParaRPr lang="en-GB" dirty="0"/>
          </a:p>
          <a:p>
            <a:r>
              <a:rPr lang="en-GB" dirty="0"/>
              <a:t>Cheaper, reduced customer impact</a:t>
            </a:r>
          </a:p>
          <a:p>
            <a:endParaRPr lang="en-GB" dirty="0"/>
          </a:p>
          <a:p>
            <a:r>
              <a:rPr lang="en-GB" dirty="0"/>
              <a:t>Regression protection = team working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64172-C0B8-46DF-B133-786DD78540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78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Developers work on their own machines</a:t>
            </a:r>
          </a:p>
          <a:p>
            <a:r>
              <a:rPr lang="en-GB" dirty="0"/>
              <a:t>Developers check-in completed code to a shared repository (and agreed branch)</a:t>
            </a:r>
          </a:p>
          <a:p>
            <a:r>
              <a:rPr lang="en-GB" dirty="0"/>
              <a:t>The CI (Build) Server monitors the specified branch and notices a new check-in, triggering a build</a:t>
            </a:r>
          </a:p>
          <a:p>
            <a:r>
              <a:rPr lang="en-GB" dirty="0"/>
              <a:t>The build server will attempt to compile the codebase and run a suite of tests against it</a:t>
            </a:r>
          </a:p>
          <a:p>
            <a:r>
              <a:rPr lang="en-GB" dirty="0"/>
              <a:t>Any errors should notify the offending dev immediately</a:t>
            </a:r>
          </a:p>
          <a:p>
            <a:r>
              <a:rPr lang="en-GB" dirty="0"/>
              <a:t>A successfully built object should publish an artefact for </a:t>
            </a:r>
            <a:r>
              <a:rPr lang="en-GB"/>
              <a:t>deploying downstream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64172-C0B8-46DF-B133-786DD78540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0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Also, each build may have failure criteria e.g. if the word “error” appears in the build logs, or if the number of executed tests drops dramatically</a:t>
            </a:r>
          </a:p>
          <a:p>
            <a:endParaRPr lang="en-GB" dirty="0"/>
          </a:p>
          <a:p>
            <a:r>
              <a:rPr lang="en-GB" dirty="0"/>
              <a:t>Other steps are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64172-C0B8-46DF-B133-786DD78540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48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Rebuilding your programmes from scratch has a number of advantages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Self-documenting your build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Identifying 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Easily run on multiple build agents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Removing any </a:t>
            </a:r>
            <a:r>
              <a:rPr lang="en-GB" dirty="0" err="1"/>
              <a:t>poorlycleaned</a:t>
            </a:r>
            <a:r>
              <a:rPr lang="en-GB" dirty="0"/>
              <a:t> components from previous builds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Ideally trash your old system after you finish!!!</a:t>
            </a:r>
          </a:p>
          <a:p>
            <a:endParaRPr lang="en-GB" dirty="0"/>
          </a:p>
          <a:p>
            <a:r>
              <a:rPr lang="en-GB" dirty="0"/>
              <a:t>Fast =&gt; keep the context in your head</a:t>
            </a:r>
          </a:p>
          <a:p>
            <a:endParaRPr lang="en-GB" dirty="0"/>
          </a:p>
          <a:p>
            <a:r>
              <a:rPr lang="en-GB" dirty="0"/>
              <a:t>Isolate, isolate, isolate your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64172-C0B8-46DF-B133-786DD78540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74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3A40-9DAD-427B-8919-7E3CBC702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6959F-FBF7-4CA6-8BCA-7095FBAF0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0522-4E7F-4C2B-8F90-F56FAB55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6ABF-88A5-4985-9612-0173117E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2571-8349-410C-8F6C-47D188B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1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8195-F27F-41C6-A7CF-65FFA53D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8995F-3B7C-453B-9A61-A43A443C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52F7-5119-4B9F-87F4-3DAC8DB8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E683-2B57-4D83-AFC7-EC3D2A43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CCE0-29F8-4DBB-830A-1B0BEDCD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B8CE1-65EB-4857-B19B-D706A8971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26312-A366-4AE1-88EC-84F57CB0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BDE4-1809-43CF-97F5-6F270CE7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D08A-C623-4050-89F3-BFA72706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2633-F40E-44A1-8800-72EB7754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0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991-EA66-4F05-9611-45D3DDBB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1611-62B0-4ADA-84AF-5360EA17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48C3-9FEE-4054-AB20-9D0FC5E2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7C781-C076-4A50-86FA-92752671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F96F-7570-4E3D-9A25-1174005D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9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2400-7729-42DD-BBFD-49D3D012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7740-9B29-42BC-A283-536E4DA2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39AB-00B8-4387-ADEB-D3E85875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6679-3D4E-4C08-A899-74AEE3F6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61A7-9C91-425D-A7A6-D2579FC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7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F61A-0880-4013-97C9-20AE4AFD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713B-13CA-4088-8B18-0D64208F7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C8FAD-AD1C-4D9A-941D-DB640F97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9A3B-8D12-44C7-B205-AA8CE73A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7437C-3BB2-4BCF-92B5-7BB0B528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FDA95-62F7-43BD-8767-31B679A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9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4C35-EC2F-4DF8-A1EA-20FDEA66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28296-F393-43F0-9D6E-1E98AC23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76620-6E3D-4E35-A748-BC248D0C8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62509-F60C-4A36-8F4A-83111F37D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13907-2C86-4413-B587-3934C31C5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EFD6C-FA8A-4F48-B557-4B15B0F1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F7345-35C2-47F4-A845-9536F02E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279A1-E7F6-4081-A6E4-268F9930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3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F337-ECF0-44DA-B7D3-4CC91798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90E6A-992F-46DC-9BA5-DCFEE673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79C83-535E-4C01-9D4F-DB6895EF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C2D6-9C16-454E-82D1-C01BF9F2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FC5CA-8EF5-4037-B08D-6E79292F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6673F-7CD5-4A7F-A5D2-CFD5AB9D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A35A-FC58-4DDD-AD12-D581703E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7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53C1-FF5C-42BE-A06E-A1A9760E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8EC3-04C4-4BC2-99CA-E95874AE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611BF-F005-4F49-AC5F-8524AB9E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097DB-C38E-4B51-B80B-B9C346DF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9BC8E-4241-4248-B074-18686A77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9841C-366B-4A41-95ED-77C3E829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69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9B39-7072-458C-A303-59E011D1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97FFE-9D9B-4C8F-81F2-7DD8122A0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815BD-0334-4F22-AFA1-19C6CB217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ACC70-E7D9-4570-854B-872C2784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AB2E6-0E56-46C2-8FD5-DAAB6655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DFDEF-FF0E-4988-8C76-63BF2862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7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5B463-8FD3-49BD-B273-17400774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7C2A-BE03-488D-AC0C-8D7C1AD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0EE9-0D98-45E8-9AFF-CC4D37BF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E618-1F7D-4214-B0E9-3EDD8256CE5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B440-852A-42E6-8304-B8523B6DC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244E-F65A-4039-B7AC-A218517A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5A81-F425-435D-B941-2593CFF30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9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Continuous-Delivery-Deployment-Automation-Addison-Wesley/dp/0321601912/" TargetMode="External"/><Relationship Id="rId2" Type="http://schemas.openxmlformats.org/officeDocument/2006/relationships/hyperlink" Target="https://www.amazon.co.uk/Continuous-Integration-Improving-Software-Signature/dp/032133638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" TargetMode="External"/><Relationship Id="rId4" Type="http://schemas.openxmlformats.org/officeDocument/2006/relationships/hyperlink" Target="https://jenkin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46D79-836D-4F48-A021-0BD90705B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600">
                <a:solidFill>
                  <a:schemeClr val="bg1"/>
                </a:solidFill>
              </a:rPr>
              <a:t>Continuous Integration</a:t>
            </a:r>
            <a:br>
              <a:rPr lang="en-GB" sz="5600">
                <a:solidFill>
                  <a:schemeClr val="bg1"/>
                </a:solidFill>
              </a:rPr>
            </a:br>
            <a:r>
              <a:rPr lang="en-GB" sz="5600">
                <a:solidFill>
                  <a:schemeClr val="bg1"/>
                </a:solidFill>
              </a:rPr>
              <a:t>Starring 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3E4C8-768C-40B1-B030-A074A2BBF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</a:rPr>
              <a:t>Simon Stride</a:t>
            </a:r>
          </a:p>
          <a:p>
            <a:pPr algn="l"/>
            <a:r>
              <a:rPr lang="en-GB" sz="2000">
                <a:solidFill>
                  <a:schemeClr val="bg1"/>
                </a:solidFill>
              </a:rPr>
              <a:t>June 2019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C1">
            <a:extLst>
              <a:ext uri="{FF2B5EF4-FFF2-40B4-BE49-F238E27FC236}">
                <a16:creationId xmlns:a16="http://schemas.microsoft.com/office/drawing/2014/main" id="{4AB274D0-68A7-4272-A560-247979EBF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0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7B03-94A6-4575-93D6-21580914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Continuation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6EE2-2686-4E69-A6D6-87FFE701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Continuous Integration (CI) in programming terms refers to the process by which new changes are continually “checked in” and combined into a shared* repository</a:t>
            </a:r>
          </a:p>
          <a:p>
            <a:endParaRPr lang="en-GB" dirty="0"/>
          </a:p>
          <a:p>
            <a:r>
              <a:rPr lang="en-GB" dirty="0"/>
              <a:t>These changes are verified immediately to detect errors and problems with the codebase as a whole</a:t>
            </a:r>
          </a:p>
          <a:p>
            <a:endParaRPr lang="en-GB" dirty="0"/>
          </a:p>
          <a:p>
            <a:r>
              <a:rPr lang="en-GB" dirty="0"/>
              <a:t>These terms could apply to process of developing software, infrastructure scripts, databases - or any executable code!</a:t>
            </a:r>
          </a:p>
        </p:txBody>
      </p:sp>
    </p:spTree>
    <p:extLst>
      <p:ext uri="{BB962C8B-B14F-4D97-AF65-F5344CB8AC3E}">
        <p14:creationId xmlns:p14="http://schemas.microsoft.com/office/powerpoint/2010/main" val="15264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92E0-82DF-4DBA-A601-508675B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 to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D1F7-D8E5-47A7-AF82-FEAA305A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Code must be under Source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There must be an automated way of checking for “compilation”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Code should have tests to verify </a:t>
            </a:r>
            <a:r>
              <a:rPr lang="en-GB" b="1" dirty="0"/>
              <a:t>expected</a:t>
            </a:r>
            <a:r>
              <a:rPr lang="en-GB" dirty="0"/>
              <a:t> behaviour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40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9E1-CFB7-4EA4-B0B4-6E4FB5B2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B756-F91D-49F5-A86D-D781CC14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0073" cy="4351338"/>
          </a:xfrm>
        </p:spPr>
        <p:txBody>
          <a:bodyPr/>
          <a:lstStyle/>
          <a:p>
            <a:r>
              <a:rPr lang="en-GB" dirty="0"/>
              <a:t>Check that it works!</a:t>
            </a:r>
          </a:p>
          <a:p>
            <a:endParaRPr lang="en-GB" dirty="0"/>
          </a:p>
          <a:p>
            <a:r>
              <a:rPr lang="en-GB" dirty="0"/>
              <a:t>Early detection of bugs</a:t>
            </a:r>
          </a:p>
          <a:p>
            <a:endParaRPr lang="en-GB" dirty="0"/>
          </a:p>
          <a:p>
            <a:r>
              <a:rPr lang="en-GB" dirty="0"/>
              <a:t>Regression protection</a:t>
            </a:r>
          </a:p>
          <a:p>
            <a:endParaRPr lang="en-GB" dirty="0"/>
          </a:p>
        </p:txBody>
      </p:sp>
      <p:pic>
        <p:nvPicPr>
          <p:cNvPr id="1026" name="Picture 2" descr="Image result for cost to fix software bugs">
            <a:extLst>
              <a:ext uri="{FF2B5EF4-FFF2-40B4-BE49-F238E27FC236}">
                <a16:creationId xmlns:a16="http://schemas.microsoft.com/office/drawing/2014/main" id="{7F3BE1CE-084B-487C-A870-969D7FCA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35" y="1516564"/>
            <a:ext cx="7055559" cy="317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2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21A6-53D9-41CE-9612-ED1801B3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98A5-4B80-4BCA-A543-78C26432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whiteboard</a:t>
            </a:r>
          </a:p>
        </p:txBody>
      </p:sp>
    </p:spTree>
    <p:extLst>
      <p:ext uri="{BB962C8B-B14F-4D97-AF65-F5344CB8AC3E}">
        <p14:creationId xmlns:p14="http://schemas.microsoft.com/office/powerpoint/2010/main" val="312749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125-7B60-4FBB-95D5-766DFBD4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after each </a:t>
            </a:r>
            <a:r>
              <a:rPr lang="en-GB" dirty="0" err="1"/>
              <a:t>checkin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0308-8A86-4574-9A1E-0DB0560A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Remove any remnants of previous build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Acquire the latest version of the codebase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Build/compile the code into a working programme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Execute a suite of tests against the compiled programme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Capture information on the steps taken and tests completed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Publish successfully built artefacts for deployment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24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7EDB-AF56-4178-930B-F38FA184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good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76CE-F7FF-4181-AE9E-443161D4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Your CI System should be able to rebuild your programme, from scratch with each check-in</a:t>
            </a:r>
          </a:p>
          <a:p>
            <a:r>
              <a:rPr lang="en-GB" dirty="0"/>
              <a:t>Never knowingly check-in non-working code to a monitored branch</a:t>
            </a:r>
          </a:p>
          <a:p>
            <a:r>
              <a:rPr lang="en-GB" dirty="0"/>
              <a:t>Fixing a broken build should be the entire team’s top priority</a:t>
            </a:r>
          </a:p>
          <a:p>
            <a:r>
              <a:rPr lang="en-GB" dirty="0"/>
              <a:t>“Fast Test” routines should take no longer than it takes a developer to make a brew (e.g. 10 minutes)</a:t>
            </a:r>
          </a:p>
          <a:p>
            <a:r>
              <a:rPr lang="en-GB" dirty="0"/>
              <a:t>“Slow Test” routines should are meant to take longer – make sure that they don’t impact “fast” tests by scheduling them to run at quieter times e.g. overnight</a:t>
            </a:r>
          </a:p>
          <a:p>
            <a:r>
              <a:rPr lang="en-GB" dirty="0"/>
              <a:t>Celebrate failed builds as a bug that didn’t get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08561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3EA7-AD1A-4E2A-89A9-3D76426F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8A4D-8EB7-46EF-814C-653A7D2C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Jenkins-X from </a:t>
            </a:r>
            <a:r>
              <a:rPr lang="en-GB" dirty="0" err="1"/>
              <a:t>CloudBees</a:t>
            </a:r>
            <a:r>
              <a:rPr lang="en-GB" dirty="0"/>
              <a:t> – geared towards cloud infrastructure, containers and Kubernetes</a:t>
            </a:r>
          </a:p>
          <a:p>
            <a:r>
              <a:rPr lang="en-GB" dirty="0"/>
              <a:t>Continuous Delivery – releasing your newly developed features safely and quicker to customers</a:t>
            </a:r>
          </a:p>
          <a:p>
            <a:r>
              <a:rPr lang="en-GB" dirty="0"/>
              <a:t>Release tooling e.g. Octopus Deploy</a:t>
            </a:r>
          </a:p>
        </p:txBody>
      </p:sp>
    </p:spTree>
    <p:extLst>
      <p:ext uri="{BB962C8B-B14F-4D97-AF65-F5344CB8AC3E}">
        <p14:creationId xmlns:p14="http://schemas.microsoft.com/office/powerpoint/2010/main" val="147441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2685-EDD5-46F5-ACAD-B578DA34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B16F-5D54-4720-809F-DF7BDCED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Integration – the book</a:t>
            </a:r>
          </a:p>
          <a:p>
            <a:r>
              <a:rPr lang="en-GB" dirty="0">
                <a:hlinkClick r:id="rId2"/>
              </a:rPr>
              <a:t>https://www.amazon.co.uk/Continuous-Integration-Improving-Software-Signature/dp/0321336380/</a:t>
            </a:r>
            <a:endParaRPr lang="en-GB" dirty="0"/>
          </a:p>
          <a:p>
            <a:r>
              <a:rPr lang="en-GB" dirty="0"/>
              <a:t>Continuous Delivery – the book</a:t>
            </a:r>
          </a:p>
          <a:p>
            <a:r>
              <a:rPr lang="en-GB" dirty="0">
                <a:hlinkClick r:id="rId3"/>
              </a:rPr>
              <a:t>https://www.amazon.co.uk/Continuous-Delivery-Deployment-Automation-Addison-Wesley/dp/0321601912/</a:t>
            </a:r>
            <a:endParaRPr lang="en-GB" dirty="0"/>
          </a:p>
          <a:p>
            <a:r>
              <a:rPr lang="en-GB" dirty="0">
                <a:hlinkClick r:id="rId4"/>
              </a:rPr>
              <a:t>https://jenkins.io/</a:t>
            </a:r>
            <a:endParaRPr lang="en-GB" dirty="0"/>
          </a:p>
          <a:p>
            <a:r>
              <a:rPr lang="en-GB" dirty="0">
                <a:hlinkClick r:id="rId5"/>
              </a:rPr>
              <a:t>http://localhost:8080/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2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718</Words>
  <Application>Microsoft Office PowerPoint</Application>
  <PresentationFormat>Widescreen</PresentationFormat>
  <Paragraphs>90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Continuous Integration Starring Jenkins</vt:lpstr>
      <vt:lpstr>What is Continuation Integration?</vt:lpstr>
      <vt:lpstr>Pre-Requisites to CI</vt:lpstr>
      <vt:lpstr>Why Bother?</vt:lpstr>
      <vt:lpstr>CI Process Overview</vt:lpstr>
      <vt:lpstr>What happens after each checkin?</vt:lpstr>
      <vt:lpstr>Tips for good CI</vt:lpstr>
      <vt:lpstr>Next Steps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Starring Jenkins</dc:title>
  <dc:creator>Stride, Simon</dc:creator>
  <cp:lastModifiedBy>Stride, Simon</cp:lastModifiedBy>
  <cp:revision>7</cp:revision>
  <dcterms:created xsi:type="dcterms:W3CDTF">2019-06-13T11:11:58Z</dcterms:created>
  <dcterms:modified xsi:type="dcterms:W3CDTF">2019-07-19T18:27:00Z</dcterms:modified>
</cp:coreProperties>
</file>