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1" r:id="rId5"/>
    <p:sldId id="260" r:id="rId6"/>
    <p:sldId id="262" r:id="rId7"/>
    <p:sldId id="263"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2025" autoAdjust="0"/>
  </p:normalViewPr>
  <p:slideViewPr>
    <p:cSldViewPr snapToGrid="0">
      <p:cViewPr varScale="1">
        <p:scale>
          <a:sx n="65" d="100"/>
          <a:sy n="65" d="100"/>
        </p:scale>
        <p:origin x="5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F9E39-930C-4C8D-BEBC-9269B2352030}" type="datetimeFigureOut">
              <a:rPr lang="en-GB" smtClean="0"/>
              <a:t>04/04/2019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7544B-F235-4346-986C-EE405D023078}" type="slidenum">
              <a:rPr lang="en-GB" smtClean="0"/>
              <a:t>‹#›</a:t>
            </a:fld>
            <a:endParaRPr lang="en-GB"/>
          </a:p>
        </p:txBody>
      </p:sp>
    </p:spTree>
    <p:extLst>
      <p:ext uri="{BB962C8B-B14F-4D97-AF65-F5344CB8AC3E}">
        <p14:creationId xmlns:p14="http://schemas.microsoft.com/office/powerpoint/2010/main" val="4059712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B7544B-F235-4346-986C-EE405D023078}" type="slidenum">
              <a:rPr lang="en-GB" smtClean="0"/>
              <a:t>1</a:t>
            </a:fld>
            <a:endParaRPr lang="en-GB"/>
          </a:p>
        </p:txBody>
      </p:sp>
    </p:spTree>
    <p:extLst>
      <p:ext uri="{BB962C8B-B14F-4D97-AF65-F5344CB8AC3E}">
        <p14:creationId xmlns:p14="http://schemas.microsoft.com/office/powerpoint/2010/main" val="1787234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Power BI started out being used primarily as a self-service analytics and BI tool, Microsoft’s reference customers now use it mainly for decentralized analytics (61%) and agile, centralized BI provisioning (54%). </a:t>
            </a:r>
          </a:p>
          <a:p>
            <a:endParaRPr lang="en-US" dirty="0"/>
          </a:p>
          <a:p>
            <a:r>
              <a:rPr lang="en-US" dirty="0"/>
              <a:t>Gartner, 2019</a:t>
            </a:r>
            <a:endParaRPr lang="en-GB" dirty="0"/>
          </a:p>
        </p:txBody>
      </p:sp>
      <p:sp>
        <p:nvSpPr>
          <p:cNvPr id="4" name="Slide Number Placeholder 3"/>
          <p:cNvSpPr>
            <a:spLocks noGrp="1"/>
          </p:cNvSpPr>
          <p:nvPr>
            <p:ph type="sldNum" sz="quarter" idx="5"/>
          </p:nvPr>
        </p:nvSpPr>
        <p:spPr/>
        <p:txBody>
          <a:bodyPr/>
          <a:lstStyle/>
          <a:p>
            <a:fld id="{BFB7544B-F235-4346-986C-EE405D023078}" type="slidenum">
              <a:rPr lang="en-GB" smtClean="0"/>
              <a:t>3</a:t>
            </a:fld>
            <a:endParaRPr lang="en-GB"/>
          </a:p>
        </p:txBody>
      </p:sp>
    </p:spTree>
    <p:extLst>
      <p:ext uri="{BB962C8B-B14F-4D97-AF65-F5344CB8AC3E}">
        <p14:creationId xmlns:p14="http://schemas.microsoft.com/office/powerpoint/2010/main" val="31493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Microsoft is a Leader. It has a comprehensive and visionary product roadmap aimed at globalizing and democratizing Power BI for all analytics use cases. At the same time, it continues to demonstrate strong uptake and global adoption of Power BI, with high levels of customer satisfaction</a:t>
            </a:r>
            <a:endParaRPr lang="en-GB"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Gartner, 2019</a:t>
            </a:r>
            <a:endParaRPr lang="en-GB" dirty="0"/>
          </a:p>
        </p:txBody>
      </p:sp>
      <p:sp>
        <p:nvSpPr>
          <p:cNvPr id="4" name="Slide Number Placeholder 3"/>
          <p:cNvSpPr>
            <a:spLocks noGrp="1"/>
          </p:cNvSpPr>
          <p:nvPr>
            <p:ph type="sldNum" sz="quarter" idx="5"/>
          </p:nvPr>
        </p:nvSpPr>
        <p:spPr/>
        <p:txBody>
          <a:bodyPr/>
          <a:lstStyle/>
          <a:p>
            <a:fld id="{BFB7544B-F235-4346-986C-EE405D023078}" type="slidenum">
              <a:rPr lang="en-GB" smtClean="0"/>
              <a:t>4</a:t>
            </a:fld>
            <a:endParaRPr lang="en-GB"/>
          </a:p>
        </p:txBody>
      </p:sp>
    </p:spTree>
    <p:extLst>
      <p:ext uri="{BB962C8B-B14F-4D97-AF65-F5344CB8AC3E}">
        <p14:creationId xmlns:p14="http://schemas.microsoft.com/office/powerpoint/2010/main" val="216793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Import – cache the data locally</a:t>
            </a:r>
          </a:p>
          <a:p>
            <a:r>
              <a:rPr lang="en-GB" dirty="0"/>
              <a:t>Direct Query – query the data in situ (avoid unless you know what you’re doing)</a:t>
            </a:r>
          </a:p>
        </p:txBody>
      </p:sp>
      <p:sp>
        <p:nvSpPr>
          <p:cNvPr id="4" name="Slide Number Placeholder 3"/>
          <p:cNvSpPr>
            <a:spLocks noGrp="1"/>
          </p:cNvSpPr>
          <p:nvPr>
            <p:ph type="sldNum" sz="quarter" idx="5"/>
          </p:nvPr>
        </p:nvSpPr>
        <p:spPr/>
        <p:txBody>
          <a:bodyPr/>
          <a:lstStyle/>
          <a:p>
            <a:fld id="{BFB7544B-F235-4346-986C-EE405D023078}" type="slidenum">
              <a:rPr lang="en-GB" smtClean="0"/>
              <a:t>7</a:t>
            </a:fld>
            <a:endParaRPr lang="en-GB"/>
          </a:p>
        </p:txBody>
      </p:sp>
    </p:spTree>
    <p:extLst>
      <p:ext uri="{BB962C8B-B14F-4D97-AF65-F5344CB8AC3E}">
        <p14:creationId xmlns:p14="http://schemas.microsoft.com/office/powerpoint/2010/main" val="16551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B7544B-F235-4346-986C-EE405D023078}" type="slidenum">
              <a:rPr lang="en-GB" smtClean="0"/>
              <a:t>8</a:t>
            </a:fld>
            <a:endParaRPr lang="en-GB"/>
          </a:p>
        </p:txBody>
      </p:sp>
    </p:spTree>
    <p:extLst>
      <p:ext uri="{BB962C8B-B14F-4D97-AF65-F5344CB8AC3E}">
        <p14:creationId xmlns:p14="http://schemas.microsoft.com/office/powerpoint/2010/main" val="543579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2118-38D5-4E2D-BF8B-21BA3D0158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0D90B9-EB3E-4984-8650-DF4D0AB02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83704C-D910-4702-9F9F-188349B2E8C3}"/>
              </a:ext>
            </a:extLst>
          </p:cNvPr>
          <p:cNvSpPr>
            <a:spLocks noGrp="1"/>
          </p:cNvSpPr>
          <p:nvPr>
            <p:ph type="dt" sz="half" idx="10"/>
          </p:nvPr>
        </p:nvSpPr>
        <p:spPr/>
        <p:txBody>
          <a:bodyPr/>
          <a:lstStyle/>
          <a:p>
            <a:fld id="{33C9CB55-CF83-4FFB-92B2-F9A591CF5BB4}" type="datetimeFigureOut">
              <a:rPr lang="en-GB" smtClean="0"/>
              <a:t>04/04/2019</a:t>
            </a:fld>
            <a:endParaRPr lang="en-GB"/>
          </a:p>
        </p:txBody>
      </p:sp>
      <p:sp>
        <p:nvSpPr>
          <p:cNvPr id="5" name="Footer Placeholder 4">
            <a:extLst>
              <a:ext uri="{FF2B5EF4-FFF2-40B4-BE49-F238E27FC236}">
                <a16:creationId xmlns:a16="http://schemas.microsoft.com/office/drawing/2014/main" id="{DC31F053-4DD2-4888-8781-A0F96E5339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740707-A781-464B-9EC4-5E8AB7968F4F}"/>
              </a:ext>
            </a:extLst>
          </p:cNvPr>
          <p:cNvSpPr>
            <a:spLocks noGrp="1"/>
          </p:cNvSpPr>
          <p:nvPr>
            <p:ph type="sldNum" sz="quarter" idx="12"/>
          </p:nvPr>
        </p:nvSpPr>
        <p:spPr/>
        <p:txBody>
          <a:bodyPr/>
          <a:lstStyle/>
          <a:p>
            <a:fld id="{3FF9EFFA-3C28-410B-9F9C-2BFF3B567181}" type="slidenum">
              <a:rPr lang="en-GB" smtClean="0"/>
              <a:t>‹#›</a:t>
            </a:fld>
            <a:endParaRPr lang="en-GB"/>
          </a:p>
        </p:txBody>
      </p:sp>
    </p:spTree>
    <p:extLst>
      <p:ext uri="{BB962C8B-B14F-4D97-AF65-F5344CB8AC3E}">
        <p14:creationId xmlns:p14="http://schemas.microsoft.com/office/powerpoint/2010/main" val="226629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598-19B2-4A3C-8A03-86E4E04A89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EBB67C-BA4D-4529-9561-169264D081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4B9548-36A5-4DAB-BB9B-2122ED2552A0}"/>
              </a:ext>
            </a:extLst>
          </p:cNvPr>
          <p:cNvSpPr>
            <a:spLocks noGrp="1"/>
          </p:cNvSpPr>
          <p:nvPr>
            <p:ph type="dt" sz="half" idx="10"/>
          </p:nvPr>
        </p:nvSpPr>
        <p:spPr/>
        <p:txBody>
          <a:bodyPr/>
          <a:lstStyle/>
          <a:p>
            <a:fld id="{33C9CB55-CF83-4FFB-92B2-F9A591CF5BB4}" type="datetimeFigureOut">
              <a:rPr lang="en-GB" smtClean="0"/>
              <a:t>04/04/2019</a:t>
            </a:fld>
            <a:endParaRPr lang="en-GB"/>
          </a:p>
        </p:txBody>
      </p:sp>
      <p:sp>
        <p:nvSpPr>
          <p:cNvPr id="5" name="Footer Placeholder 4">
            <a:extLst>
              <a:ext uri="{FF2B5EF4-FFF2-40B4-BE49-F238E27FC236}">
                <a16:creationId xmlns:a16="http://schemas.microsoft.com/office/drawing/2014/main" id="{2D61FDDE-1E88-4B2B-9D73-2D1315EC18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F55C5C-D7EB-4E77-9B1D-6E59E720D356}"/>
              </a:ext>
            </a:extLst>
          </p:cNvPr>
          <p:cNvSpPr>
            <a:spLocks noGrp="1"/>
          </p:cNvSpPr>
          <p:nvPr>
            <p:ph type="sldNum" sz="quarter" idx="12"/>
          </p:nvPr>
        </p:nvSpPr>
        <p:spPr/>
        <p:txBody>
          <a:bodyPr/>
          <a:lstStyle/>
          <a:p>
            <a:fld id="{3FF9EFFA-3C28-410B-9F9C-2BFF3B567181}" type="slidenum">
              <a:rPr lang="en-GB" smtClean="0"/>
              <a:t>‹#›</a:t>
            </a:fld>
            <a:endParaRPr lang="en-GB"/>
          </a:p>
        </p:txBody>
      </p:sp>
    </p:spTree>
    <p:extLst>
      <p:ext uri="{BB962C8B-B14F-4D97-AF65-F5344CB8AC3E}">
        <p14:creationId xmlns:p14="http://schemas.microsoft.com/office/powerpoint/2010/main" val="2510510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0914B-ACD9-484A-80AE-E17F852122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91A2613-E30E-4E4F-B844-473E66AA5E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F62EC3-37B6-4412-A661-F57F4E857C0E}"/>
              </a:ext>
            </a:extLst>
          </p:cNvPr>
          <p:cNvSpPr>
            <a:spLocks noGrp="1"/>
          </p:cNvSpPr>
          <p:nvPr>
            <p:ph type="dt" sz="half" idx="10"/>
          </p:nvPr>
        </p:nvSpPr>
        <p:spPr/>
        <p:txBody>
          <a:bodyPr/>
          <a:lstStyle/>
          <a:p>
            <a:fld id="{33C9CB55-CF83-4FFB-92B2-F9A591CF5BB4}" type="datetimeFigureOut">
              <a:rPr lang="en-GB" smtClean="0"/>
              <a:t>04/04/2019</a:t>
            </a:fld>
            <a:endParaRPr lang="en-GB"/>
          </a:p>
        </p:txBody>
      </p:sp>
      <p:sp>
        <p:nvSpPr>
          <p:cNvPr id="5" name="Footer Placeholder 4">
            <a:extLst>
              <a:ext uri="{FF2B5EF4-FFF2-40B4-BE49-F238E27FC236}">
                <a16:creationId xmlns:a16="http://schemas.microsoft.com/office/drawing/2014/main" id="{E7201C57-9FAD-42E8-85F4-F2FBAA393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0414C7-3630-451B-AD61-55F5613A0E83}"/>
              </a:ext>
            </a:extLst>
          </p:cNvPr>
          <p:cNvSpPr>
            <a:spLocks noGrp="1"/>
          </p:cNvSpPr>
          <p:nvPr>
            <p:ph type="sldNum" sz="quarter" idx="12"/>
          </p:nvPr>
        </p:nvSpPr>
        <p:spPr/>
        <p:txBody>
          <a:bodyPr/>
          <a:lstStyle/>
          <a:p>
            <a:fld id="{3FF9EFFA-3C28-410B-9F9C-2BFF3B567181}" type="slidenum">
              <a:rPr lang="en-GB" smtClean="0"/>
              <a:t>‹#›</a:t>
            </a:fld>
            <a:endParaRPr lang="en-GB"/>
          </a:p>
        </p:txBody>
      </p:sp>
    </p:spTree>
    <p:extLst>
      <p:ext uri="{BB962C8B-B14F-4D97-AF65-F5344CB8AC3E}">
        <p14:creationId xmlns:p14="http://schemas.microsoft.com/office/powerpoint/2010/main" val="337767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332A-99FA-450B-99B3-91174E6AF7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F4B2F2-EFA2-4A8F-A583-2781D3AC5A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D17AF4-7C38-4DCA-A6C2-FD60F8BCB5E8}"/>
              </a:ext>
            </a:extLst>
          </p:cNvPr>
          <p:cNvSpPr>
            <a:spLocks noGrp="1"/>
          </p:cNvSpPr>
          <p:nvPr>
            <p:ph type="dt" sz="half" idx="10"/>
          </p:nvPr>
        </p:nvSpPr>
        <p:spPr/>
        <p:txBody>
          <a:bodyPr/>
          <a:lstStyle/>
          <a:p>
            <a:fld id="{33C9CB55-CF83-4FFB-92B2-F9A591CF5BB4}" type="datetimeFigureOut">
              <a:rPr lang="en-GB" smtClean="0"/>
              <a:t>04/04/2019</a:t>
            </a:fld>
            <a:endParaRPr lang="en-GB"/>
          </a:p>
        </p:txBody>
      </p:sp>
      <p:sp>
        <p:nvSpPr>
          <p:cNvPr id="5" name="Footer Placeholder 4">
            <a:extLst>
              <a:ext uri="{FF2B5EF4-FFF2-40B4-BE49-F238E27FC236}">
                <a16:creationId xmlns:a16="http://schemas.microsoft.com/office/drawing/2014/main" id="{017AAAE0-337D-4034-A068-96343EB567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1C4E3A-CA29-4397-82BA-E00603BBE551}"/>
              </a:ext>
            </a:extLst>
          </p:cNvPr>
          <p:cNvSpPr>
            <a:spLocks noGrp="1"/>
          </p:cNvSpPr>
          <p:nvPr>
            <p:ph type="sldNum" sz="quarter" idx="12"/>
          </p:nvPr>
        </p:nvSpPr>
        <p:spPr/>
        <p:txBody>
          <a:bodyPr/>
          <a:lstStyle/>
          <a:p>
            <a:fld id="{3FF9EFFA-3C28-410B-9F9C-2BFF3B567181}" type="slidenum">
              <a:rPr lang="en-GB" smtClean="0"/>
              <a:t>‹#›</a:t>
            </a:fld>
            <a:endParaRPr lang="en-GB"/>
          </a:p>
        </p:txBody>
      </p:sp>
    </p:spTree>
    <p:extLst>
      <p:ext uri="{BB962C8B-B14F-4D97-AF65-F5344CB8AC3E}">
        <p14:creationId xmlns:p14="http://schemas.microsoft.com/office/powerpoint/2010/main" val="397462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C319-30C2-4C56-9C12-BBDC702B8F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0A1441E-61F1-49D2-A766-584CA4D28A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FE2D3B-0E16-441D-8E5E-0645CE8D46FA}"/>
              </a:ext>
            </a:extLst>
          </p:cNvPr>
          <p:cNvSpPr>
            <a:spLocks noGrp="1"/>
          </p:cNvSpPr>
          <p:nvPr>
            <p:ph type="dt" sz="half" idx="10"/>
          </p:nvPr>
        </p:nvSpPr>
        <p:spPr/>
        <p:txBody>
          <a:bodyPr/>
          <a:lstStyle/>
          <a:p>
            <a:fld id="{33C9CB55-CF83-4FFB-92B2-F9A591CF5BB4}" type="datetimeFigureOut">
              <a:rPr lang="en-GB" smtClean="0"/>
              <a:t>04/04/2019</a:t>
            </a:fld>
            <a:endParaRPr lang="en-GB"/>
          </a:p>
        </p:txBody>
      </p:sp>
      <p:sp>
        <p:nvSpPr>
          <p:cNvPr id="5" name="Footer Placeholder 4">
            <a:extLst>
              <a:ext uri="{FF2B5EF4-FFF2-40B4-BE49-F238E27FC236}">
                <a16:creationId xmlns:a16="http://schemas.microsoft.com/office/drawing/2014/main" id="{E78C8C27-C79A-4F8D-ACB2-A2A70C5406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75CB78-C7B9-4B4C-9CE6-B6526DB62595}"/>
              </a:ext>
            </a:extLst>
          </p:cNvPr>
          <p:cNvSpPr>
            <a:spLocks noGrp="1"/>
          </p:cNvSpPr>
          <p:nvPr>
            <p:ph type="sldNum" sz="quarter" idx="12"/>
          </p:nvPr>
        </p:nvSpPr>
        <p:spPr/>
        <p:txBody>
          <a:bodyPr/>
          <a:lstStyle/>
          <a:p>
            <a:fld id="{3FF9EFFA-3C28-410B-9F9C-2BFF3B567181}" type="slidenum">
              <a:rPr lang="en-GB" smtClean="0"/>
              <a:t>‹#›</a:t>
            </a:fld>
            <a:endParaRPr lang="en-GB"/>
          </a:p>
        </p:txBody>
      </p:sp>
    </p:spTree>
    <p:extLst>
      <p:ext uri="{BB962C8B-B14F-4D97-AF65-F5344CB8AC3E}">
        <p14:creationId xmlns:p14="http://schemas.microsoft.com/office/powerpoint/2010/main" val="75456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36D2-CC65-4301-A5AF-C0196D3196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9B3BBA-09F8-4207-97AB-DD11D1A68D4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403BD0D-AD7C-4A3D-8EA9-1347A032CD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F296940-208C-4CCA-A06B-114B71E917E3}"/>
              </a:ext>
            </a:extLst>
          </p:cNvPr>
          <p:cNvSpPr>
            <a:spLocks noGrp="1"/>
          </p:cNvSpPr>
          <p:nvPr>
            <p:ph type="dt" sz="half" idx="10"/>
          </p:nvPr>
        </p:nvSpPr>
        <p:spPr/>
        <p:txBody>
          <a:bodyPr/>
          <a:lstStyle/>
          <a:p>
            <a:fld id="{33C9CB55-CF83-4FFB-92B2-F9A591CF5BB4}" type="datetimeFigureOut">
              <a:rPr lang="en-GB" smtClean="0"/>
              <a:t>04/04/2019</a:t>
            </a:fld>
            <a:endParaRPr lang="en-GB"/>
          </a:p>
        </p:txBody>
      </p:sp>
      <p:sp>
        <p:nvSpPr>
          <p:cNvPr id="6" name="Footer Placeholder 5">
            <a:extLst>
              <a:ext uri="{FF2B5EF4-FFF2-40B4-BE49-F238E27FC236}">
                <a16:creationId xmlns:a16="http://schemas.microsoft.com/office/drawing/2014/main" id="{AE476FF0-48C1-45CF-AE7C-5FEBB1F5FF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1C6298-7977-4A98-95BF-26248D9ED5E8}"/>
              </a:ext>
            </a:extLst>
          </p:cNvPr>
          <p:cNvSpPr>
            <a:spLocks noGrp="1"/>
          </p:cNvSpPr>
          <p:nvPr>
            <p:ph type="sldNum" sz="quarter" idx="12"/>
          </p:nvPr>
        </p:nvSpPr>
        <p:spPr/>
        <p:txBody>
          <a:bodyPr/>
          <a:lstStyle/>
          <a:p>
            <a:fld id="{3FF9EFFA-3C28-410B-9F9C-2BFF3B567181}" type="slidenum">
              <a:rPr lang="en-GB" smtClean="0"/>
              <a:t>‹#›</a:t>
            </a:fld>
            <a:endParaRPr lang="en-GB"/>
          </a:p>
        </p:txBody>
      </p:sp>
    </p:spTree>
    <p:extLst>
      <p:ext uri="{BB962C8B-B14F-4D97-AF65-F5344CB8AC3E}">
        <p14:creationId xmlns:p14="http://schemas.microsoft.com/office/powerpoint/2010/main" val="174466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7887-4B0B-4499-8557-C143C10CA16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7F0990-219B-410B-A2E1-CDB3CDDFB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E25F04-FF57-4843-8B16-DB0D37CFDF6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6E567AB-44EC-43EE-946B-2AE318FD1D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CC59EC-FDC9-46D1-82CF-0554488468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C8DC1B3-61C2-4174-A205-82F0A0A039D3}"/>
              </a:ext>
            </a:extLst>
          </p:cNvPr>
          <p:cNvSpPr>
            <a:spLocks noGrp="1"/>
          </p:cNvSpPr>
          <p:nvPr>
            <p:ph type="dt" sz="half" idx="10"/>
          </p:nvPr>
        </p:nvSpPr>
        <p:spPr/>
        <p:txBody>
          <a:bodyPr/>
          <a:lstStyle/>
          <a:p>
            <a:fld id="{33C9CB55-CF83-4FFB-92B2-F9A591CF5BB4}" type="datetimeFigureOut">
              <a:rPr lang="en-GB" smtClean="0"/>
              <a:t>04/04/2019</a:t>
            </a:fld>
            <a:endParaRPr lang="en-GB"/>
          </a:p>
        </p:txBody>
      </p:sp>
      <p:sp>
        <p:nvSpPr>
          <p:cNvPr id="8" name="Footer Placeholder 7">
            <a:extLst>
              <a:ext uri="{FF2B5EF4-FFF2-40B4-BE49-F238E27FC236}">
                <a16:creationId xmlns:a16="http://schemas.microsoft.com/office/drawing/2014/main" id="{E9E3B9CA-3CCE-4F4D-8725-2E8B3FC4F1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568A33B-0060-4EFC-ACD1-252E3AB212D3}"/>
              </a:ext>
            </a:extLst>
          </p:cNvPr>
          <p:cNvSpPr>
            <a:spLocks noGrp="1"/>
          </p:cNvSpPr>
          <p:nvPr>
            <p:ph type="sldNum" sz="quarter" idx="12"/>
          </p:nvPr>
        </p:nvSpPr>
        <p:spPr/>
        <p:txBody>
          <a:bodyPr/>
          <a:lstStyle/>
          <a:p>
            <a:fld id="{3FF9EFFA-3C28-410B-9F9C-2BFF3B567181}" type="slidenum">
              <a:rPr lang="en-GB" smtClean="0"/>
              <a:t>‹#›</a:t>
            </a:fld>
            <a:endParaRPr lang="en-GB"/>
          </a:p>
        </p:txBody>
      </p:sp>
    </p:spTree>
    <p:extLst>
      <p:ext uri="{BB962C8B-B14F-4D97-AF65-F5344CB8AC3E}">
        <p14:creationId xmlns:p14="http://schemas.microsoft.com/office/powerpoint/2010/main" val="70013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0251-9FC3-4847-8917-5048573E60E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2F67C7-0F37-4669-AA55-A2BD4C3D2318}"/>
              </a:ext>
            </a:extLst>
          </p:cNvPr>
          <p:cNvSpPr>
            <a:spLocks noGrp="1"/>
          </p:cNvSpPr>
          <p:nvPr>
            <p:ph type="dt" sz="half" idx="10"/>
          </p:nvPr>
        </p:nvSpPr>
        <p:spPr/>
        <p:txBody>
          <a:bodyPr/>
          <a:lstStyle/>
          <a:p>
            <a:fld id="{33C9CB55-CF83-4FFB-92B2-F9A591CF5BB4}" type="datetimeFigureOut">
              <a:rPr lang="en-GB" smtClean="0"/>
              <a:t>04/04/2019</a:t>
            </a:fld>
            <a:endParaRPr lang="en-GB"/>
          </a:p>
        </p:txBody>
      </p:sp>
      <p:sp>
        <p:nvSpPr>
          <p:cNvPr id="4" name="Footer Placeholder 3">
            <a:extLst>
              <a:ext uri="{FF2B5EF4-FFF2-40B4-BE49-F238E27FC236}">
                <a16:creationId xmlns:a16="http://schemas.microsoft.com/office/drawing/2014/main" id="{ADFE2C02-EE4F-45FC-B833-D413D7D457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88037B3-8212-48FE-8F7B-55F9B996D1E0}"/>
              </a:ext>
            </a:extLst>
          </p:cNvPr>
          <p:cNvSpPr>
            <a:spLocks noGrp="1"/>
          </p:cNvSpPr>
          <p:nvPr>
            <p:ph type="sldNum" sz="quarter" idx="12"/>
          </p:nvPr>
        </p:nvSpPr>
        <p:spPr/>
        <p:txBody>
          <a:bodyPr/>
          <a:lstStyle/>
          <a:p>
            <a:fld id="{3FF9EFFA-3C28-410B-9F9C-2BFF3B567181}" type="slidenum">
              <a:rPr lang="en-GB" smtClean="0"/>
              <a:t>‹#›</a:t>
            </a:fld>
            <a:endParaRPr lang="en-GB"/>
          </a:p>
        </p:txBody>
      </p:sp>
    </p:spTree>
    <p:extLst>
      <p:ext uri="{BB962C8B-B14F-4D97-AF65-F5344CB8AC3E}">
        <p14:creationId xmlns:p14="http://schemas.microsoft.com/office/powerpoint/2010/main" val="247618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D599A-0F34-4125-8276-EF1590D49BFC}"/>
              </a:ext>
            </a:extLst>
          </p:cNvPr>
          <p:cNvSpPr>
            <a:spLocks noGrp="1"/>
          </p:cNvSpPr>
          <p:nvPr>
            <p:ph type="dt" sz="half" idx="10"/>
          </p:nvPr>
        </p:nvSpPr>
        <p:spPr/>
        <p:txBody>
          <a:bodyPr/>
          <a:lstStyle/>
          <a:p>
            <a:fld id="{33C9CB55-CF83-4FFB-92B2-F9A591CF5BB4}" type="datetimeFigureOut">
              <a:rPr lang="en-GB" smtClean="0"/>
              <a:t>04/04/2019</a:t>
            </a:fld>
            <a:endParaRPr lang="en-GB"/>
          </a:p>
        </p:txBody>
      </p:sp>
      <p:sp>
        <p:nvSpPr>
          <p:cNvPr id="3" name="Footer Placeholder 2">
            <a:extLst>
              <a:ext uri="{FF2B5EF4-FFF2-40B4-BE49-F238E27FC236}">
                <a16:creationId xmlns:a16="http://schemas.microsoft.com/office/drawing/2014/main" id="{82466F5F-FBE5-4856-82E5-411B2ACA80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23276D-8C8B-42D2-BED9-A8DCEE768E36}"/>
              </a:ext>
            </a:extLst>
          </p:cNvPr>
          <p:cNvSpPr>
            <a:spLocks noGrp="1"/>
          </p:cNvSpPr>
          <p:nvPr>
            <p:ph type="sldNum" sz="quarter" idx="12"/>
          </p:nvPr>
        </p:nvSpPr>
        <p:spPr/>
        <p:txBody>
          <a:bodyPr/>
          <a:lstStyle/>
          <a:p>
            <a:fld id="{3FF9EFFA-3C28-410B-9F9C-2BFF3B567181}" type="slidenum">
              <a:rPr lang="en-GB" smtClean="0"/>
              <a:t>‹#›</a:t>
            </a:fld>
            <a:endParaRPr lang="en-GB"/>
          </a:p>
        </p:txBody>
      </p:sp>
    </p:spTree>
    <p:extLst>
      <p:ext uri="{BB962C8B-B14F-4D97-AF65-F5344CB8AC3E}">
        <p14:creationId xmlns:p14="http://schemas.microsoft.com/office/powerpoint/2010/main" val="234571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A581-4F29-47AE-B957-63B446909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41DA13D-3614-46BC-9E4C-6A3CEFAD46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5B2F4C-1BCA-4037-9B8B-9D00E6AE5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6C9410-A397-4B75-B3B2-95FDDD179861}"/>
              </a:ext>
            </a:extLst>
          </p:cNvPr>
          <p:cNvSpPr>
            <a:spLocks noGrp="1"/>
          </p:cNvSpPr>
          <p:nvPr>
            <p:ph type="dt" sz="half" idx="10"/>
          </p:nvPr>
        </p:nvSpPr>
        <p:spPr/>
        <p:txBody>
          <a:bodyPr/>
          <a:lstStyle/>
          <a:p>
            <a:fld id="{33C9CB55-CF83-4FFB-92B2-F9A591CF5BB4}" type="datetimeFigureOut">
              <a:rPr lang="en-GB" smtClean="0"/>
              <a:t>04/04/2019</a:t>
            </a:fld>
            <a:endParaRPr lang="en-GB"/>
          </a:p>
        </p:txBody>
      </p:sp>
      <p:sp>
        <p:nvSpPr>
          <p:cNvPr id="6" name="Footer Placeholder 5">
            <a:extLst>
              <a:ext uri="{FF2B5EF4-FFF2-40B4-BE49-F238E27FC236}">
                <a16:creationId xmlns:a16="http://schemas.microsoft.com/office/drawing/2014/main" id="{631BE494-B344-463A-ABEB-22C5D76601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F91E88-D8B4-4EF7-866A-35F5DE38928C}"/>
              </a:ext>
            </a:extLst>
          </p:cNvPr>
          <p:cNvSpPr>
            <a:spLocks noGrp="1"/>
          </p:cNvSpPr>
          <p:nvPr>
            <p:ph type="sldNum" sz="quarter" idx="12"/>
          </p:nvPr>
        </p:nvSpPr>
        <p:spPr/>
        <p:txBody>
          <a:bodyPr/>
          <a:lstStyle/>
          <a:p>
            <a:fld id="{3FF9EFFA-3C28-410B-9F9C-2BFF3B567181}" type="slidenum">
              <a:rPr lang="en-GB" smtClean="0"/>
              <a:t>‹#›</a:t>
            </a:fld>
            <a:endParaRPr lang="en-GB"/>
          </a:p>
        </p:txBody>
      </p:sp>
    </p:spTree>
    <p:extLst>
      <p:ext uri="{BB962C8B-B14F-4D97-AF65-F5344CB8AC3E}">
        <p14:creationId xmlns:p14="http://schemas.microsoft.com/office/powerpoint/2010/main" val="371402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63C3-D2A5-470A-A606-62D8BCADE0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18787E-FDF2-45D4-B448-E68542A33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B5168A-092A-4A7A-860E-C3028EA54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2B1E2F-AFDC-4485-A6C8-5607C772BC51}"/>
              </a:ext>
            </a:extLst>
          </p:cNvPr>
          <p:cNvSpPr>
            <a:spLocks noGrp="1"/>
          </p:cNvSpPr>
          <p:nvPr>
            <p:ph type="dt" sz="half" idx="10"/>
          </p:nvPr>
        </p:nvSpPr>
        <p:spPr/>
        <p:txBody>
          <a:bodyPr/>
          <a:lstStyle/>
          <a:p>
            <a:fld id="{33C9CB55-CF83-4FFB-92B2-F9A591CF5BB4}" type="datetimeFigureOut">
              <a:rPr lang="en-GB" smtClean="0"/>
              <a:t>04/04/2019</a:t>
            </a:fld>
            <a:endParaRPr lang="en-GB"/>
          </a:p>
        </p:txBody>
      </p:sp>
      <p:sp>
        <p:nvSpPr>
          <p:cNvPr id="6" name="Footer Placeholder 5">
            <a:extLst>
              <a:ext uri="{FF2B5EF4-FFF2-40B4-BE49-F238E27FC236}">
                <a16:creationId xmlns:a16="http://schemas.microsoft.com/office/drawing/2014/main" id="{6E690A1F-399F-4ECF-8E89-2D08CE49DD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85BA64-E73F-446C-8C7F-E732AF8459D3}"/>
              </a:ext>
            </a:extLst>
          </p:cNvPr>
          <p:cNvSpPr>
            <a:spLocks noGrp="1"/>
          </p:cNvSpPr>
          <p:nvPr>
            <p:ph type="sldNum" sz="quarter" idx="12"/>
          </p:nvPr>
        </p:nvSpPr>
        <p:spPr/>
        <p:txBody>
          <a:bodyPr/>
          <a:lstStyle/>
          <a:p>
            <a:fld id="{3FF9EFFA-3C28-410B-9F9C-2BFF3B567181}" type="slidenum">
              <a:rPr lang="en-GB" smtClean="0"/>
              <a:t>‹#›</a:t>
            </a:fld>
            <a:endParaRPr lang="en-GB"/>
          </a:p>
        </p:txBody>
      </p:sp>
    </p:spTree>
    <p:extLst>
      <p:ext uri="{BB962C8B-B14F-4D97-AF65-F5344CB8AC3E}">
        <p14:creationId xmlns:p14="http://schemas.microsoft.com/office/powerpoint/2010/main" val="839492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20BC03-636B-4160-9687-5B42D1DE8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6BAC920-D649-4ABB-815A-154D381C76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F66428-8ED4-42E5-A2CB-DF6216414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9CB55-CF83-4FFB-92B2-F9A591CF5BB4}" type="datetimeFigureOut">
              <a:rPr lang="en-GB" smtClean="0"/>
              <a:t>04/04/2019</a:t>
            </a:fld>
            <a:endParaRPr lang="en-GB"/>
          </a:p>
        </p:txBody>
      </p:sp>
      <p:sp>
        <p:nvSpPr>
          <p:cNvPr id="5" name="Footer Placeholder 4">
            <a:extLst>
              <a:ext uri="{FF2B5EF4-FFF2-40B4-BE49-F238E27FC236}">
                <a16:creationId xmlns:a16="http://schemas.microsoft.com/office/drawing/2014/main" id="{B08BB94F-8982-4AFF-A3F6-9C2FCEAF5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CD65493-1991-43B2-8CF6-E2EA7FC9A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9EFFA-3C28-410B-9F9C-2BFF3B567181}" type="slidenum">
              <a:rPr lang="en-GB" smtClean="0"/>
              <a:t>‹#›</a:t>
            </a:fld>
            <a:endParaRPr lang="en-GB"/>
          </a:p>
        </p:txBody>
      </p:sp>
    </p:spTree>
    <p:extLst>
      <p:ext uri="{BB962C8B-B14F-4D97-AF65-F5344CB8AC3E}">
        <p14:creationId xmlns:p14="http://schemas.microsoft.com/office/powerpoint/2010/main" val="2633923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owerbi.microsoft.com/en-us/downloads/"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docs.microsoft.com/en-us/power-bi/service-features-license-typ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sqlsouthwest.co.uk/" TargetMode="External"/><Relationship Id="rId3" Type="http://schemas.openxmlformats.org/officeDocument/2006/relationships/hyperlink" Target="https://powerbi.microsoft.com/en-us/" TargetMode="External"/><Relationship Id="rId7" Type="http://schemas.openxmlformats.org/officeDocument/2006/relationships/hyperlink" Target="https://sqlbits.com/content/Event18?type=3"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guyinacube.com/" TargetMode="External"/><Relationship Id="rId5" Type="http://schemas.openxmlformats.org/officeDocument/2006/relationships/hyperlink" Target="https://ssbipolar.com/" TargetMode="External"/><Relationship Id="rId4" Type="http://schemas.openxmlformats.org/officeDocument/2006/relationships/hyperlink" Target="https://blog.crossjoin.co.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F53F1B49-6B29-490B-8D70-F265C49339AB}"/>
              </a:ext>
            </a:extLst>
          </p:cNvPr>
          <p:cNvSpPr>
            <a:spLocks noGrp="1"/>
          </p:cNvSpPr>
          <p:nvPr>
            <p:ph type="ctrTitle"/>
          </p:nvPr>
        </p:nvSpPr>
        <p:spPr>
          <a:xfrm>
            <a:off x="804484" y="1191796"/>
            <a:ext cx="10021446" cy="2976344"/>
          </a:xfrm>
        </p:spPr>
        <p:txBody>
          <a:bodyPr anchor="ctr">
            <a:normAutofit/>
          </a:bodyPr>
          <a:lstStyle/>
          <a:p>
            <a:pPr algn="l"/>
            <a:r>
              <a:rPr lang="en-GB" sz="6600">
                <a:solidFill>
                  <a:srgbClr val="FFFFFF"/>
                </a:solidFill>
              </a:rPr>
              <a:t>Getting more from your data with Power BI</a:t>
            </a:r>
          </a:p>
        </p:txBody>
      </p:sp>
      <p:sp>
        <p:nvSpPr>
          <p:cNvPr id="3" name="Subtitle 2">
            <a:extLst>
              <a:ext uri="{FF2B5EF4-FFF2-40B4-BE49-F238E27FC236}">
                <a16:creationId xmlns:a16="http://schemas.microsoft.com/office/drawing/2014/main" id="{9931FD98-B3D8-4A75-B4ED-91506E7A9415}"/>
              </a:ext>
            </a:extLst>
          </p:cNvPr>
          <p:cNvSpPr>
            <a:spLocks noGrp="1"/>
          </p:cNvSpPr>
          <p:nvPr>
            <p:ph type="subTitle" idx="1"/>
          </p:nvPr>
        </p:nvSpPr>
        <p:spPr>
          <a:xfrm>
            <a:off x="804788" y="5318990"/>
            <a:ext cx="9416898" cy="723670"/>
          </a:xfrm>
        </p:spPr>
        <p:txBody>
          <a:bodyPr anchor="t">
            <a:normAutofit/>
          </a:bodyPr>
          <a:lstStyle/>
          <a:p>
            <a:pPr algn="l"/>
            <a:r>
              <a:rPr lang="en-GB" sz="1800" dirty="0">
                <a:solidFill>
                  <a:srgbClr val="000000"/>
                </a:solidFill>
              </a:rPr>
              <a:t>Simon Stride</a:t>
            </a:r>
          </a:p>
          <a:p>
            <a:pPr algn="l"/>
            <a:r>
              <a:rPr lang="en-GB" sz="1800" dirty="0">
                <a:solidFill>
                  <a:srgbClr val="000000"/>
                </a:solidFill>
              </a:rPr>
              <a:t>Exeter IT Lunchtime Sessions</a:t>
            </a:r>
          </a:p>
        </p:txBody>
      </p:sp>
      <p:pic>
        <p:nvPicPr>
          <p:cNvPr id="5" name="Picture 4">
            <a:extLst>
              <a:ext uri="{FF2B5EF4-FFF2-40B4-BE49-F238E27FC236}">
                <a16:creationId xmlns:a16="http://schemas.microsoft.com/office/drawing/2014/main" id="{4AFEF930-AA39-464D-B970-62BAC40D4D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5064859"/>
            <a:ext cx="3185184" cy="1793140"/>
          </a:xfrm>
          <a:prstGeom prst="rect">
            <a:avLst/>
          </a:prstGeom>
        </p:spPr>
      </p:pic>
    </p:spTree>
    <p:extLst>
      <p:ext uri="{BB962C8B-B14F-4D97-AF65-F5344CB8AC3E}">
        <p14:creationId xmlns:p14="http://schemas.microsoft.com/office/powerpoint/2010/main" val="313964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0AA15BD-97F5-4653-BE14-81252F03500B}"/>
              </a:ext>
            </a:extLst>
          </p:cNvPr>
          <p:cNvSpPr>
            <a:spLocks noGrp="1"/>
          </p:cNvSpPr>
          <p:nvPr>
            <p:ph type="title"/>
          </p:nvPr>
        </p:nvSpPr>
        <p:spPr>
          <a:xfrm>
            <a:off x="640079" y="1910781"/>
            <a:ext cx="3669161" cy="2572932"/>
          </a:xfrm>
        </p:spPr>
        <p:txBody>
          <a:bodyPr>
            <a:normAutofit/>
          </a:bodyPr>
          <a:lstStyle/>
          <a:p>
            <a:r>
              <a:rPr lang="en-GB">
                <a:solidFill>
                  <a:srgbClr val="FFFFFF"/>
                </a:solidFill>
              </a:rPr>
              <a:t>Agenda</a:t>
            </a:r>
          </a:p>
        </p:txBody>
      </p:sp>
      <p:sp>
        <p:nvSpPr>
          <p:cNvPr id="4" name="TextBox 3">
            <a:extLst>
              <a:ext uri="{FF2B5EF4-FFF2-40B4-BE49-F238E27FC236}">
                <a16:creationId xmlns:a16="http://schemas.microsoft.com/office/drawing/2014/main" id="{868F726A-4944-425C-9CCE-7BB64372A275}"/>
              </a:ext>
            </a:extLst>
          </p:cNvPr>
          <p:cNvSpPr txBox="1"/>
          <p:nvPr/>
        </p:nvSpPr>
        <p:spPr>
          <a:xfrm>
            <a:off x="640079" y="4628756"/>
            <a:ext cx="3669161" cy="1002687"/>
          </a:xfrm>
          <a:prstGeom prst="rect">
            <a:avLst/>
          </a:prstGeom>
          <a:noFill/>
        </p:spPr>
        <p:txBody>
          <a:bodyPr wrap="square" rtlCol="0" anchor="t">
            <a:normAutofit fontScale="92500" lnSpcReduction="20000"/>
          </a:bodyPr>
          <a:lstStyle/>
          <a:p>
            <a:pPr>
              <a:lnSpc>
                <a:spcPct val="90000"/>
              </a:lnSpc>
              <a:spcAft>
                <a:spcPts val="600"/>
              </a:spcAft>
            </a:pPr>
            <a:r>
              <a:rPr lang="en-GB" sz="1500" b="1" dirty="0">
                <a:solidFill>
                  <a:srgbClr val="FFFFFF"/>
                </a:solidFill>
              </a:rPr>
              <a:t>Excludes</a:t>
            </a:r>
          </a:p>
          <a:p>
            <a:pPr>
              <a:lnSpc>
                <a:spcPct val="90000"/>
              </a:lnSpc>
              <a:spcAft>
                <a:spcPts val="600"/>
              </a:spcAft>
            </a:pPr>
            <a:r>
              <a:rPr lang="en-GB" sz="1500" dirty="0" err="1">
                <a:solidFill>
                  <a:srgbClr val="FFFFFF"/>
                </a:solidFill>
              </a:rPr>
              <a:t>Dataviz</a:t>
            </a:r>
            <a:r>
              <a:rPr lang="en-GB" sz="1500" dirty="0">
                <a:solidFill>
                  <a:srgbClr val="FFFFFF"/>
                </a:solidFill>
              </a:rPr>
              <a:t> best practises</a:t>
            </a:r>
          </a:p>
          <a:p>
            <a:pPr>
              <a:lnSpc>
                <a:spcPct val="90000"/>
              </a:lnSpc>
              <a:spcAft>
                <a:spcPts val="600"/>
              </a:spcAft>
            </a:pPr>
            <a:r>
              <a:rPr lang="en-GB" sz="1500" dirty="0">
                <a:solidFill>
                  <a:srgbClr val="FFFFFF"/>
                </a:solidFill>
              </a:rPr>
              <a:t>Star Schema best practises</a:t>
            </a:r>
          </a:p>
          <a:p>
            <a:pPr>
              <a:lnSpc>
                <a:spcPct val="90000"/>
              </a:lnSpc>
              <a:spcAft>
                <a:spcPts val="600"/>
              </a:spcAft>
            </a:pPr>
            <a:r>
              <a:rPr lang="en-GB" sz="1500" dirty="0">
                <a:solidFill>
                  <a:srgbClr val="FFFFFF"/>
                </a:solidFill>
              </a:rPr>
              <a:t>In-Depth data Wrangling</a:t>
            </a:r>
          </a:p>
        </p:txBody>
      </p:sp>
      <p:sp>
        <p:nvSpPr>
          <p:cNvPr id="3" name="Content Placeholder 2">
            <a:extLst>
              <a:ext uri="{FF2B5EF4-FFF2-40B4-BE49-F238E27FC236}">
                <a16:creationId xmlns:a16="http://schemas.microsoft.com/office/drawing/2014/main" id="{6BA9AF42-420E-47DD-A9E3-85B9609E1B2B}"/>
              </a:ext>
            </a:extLst>
          </p:cNvPr>
          <p:cNvSpPr>
            <a:spLocks noGrp="1"/>
          </p:cNvSpPr>
          <p:nvPr>
            <p:ph idx="1"/>
          </p:nvPr>
        </p:nvSpPr>
        <p:spPr>
          <a:xfrm>
            <a:off x="6090574" y="801866"/>
            <a:ext cx="5306084" cy="5230634"/>
          </a:xfrm>
        </p:spPr>
        <p:txBody>
          <a:bodyPr anchor="ctr">
            <a:normAutofit/>
          </a:bodyPr>
          <a:lstStyle/>
          <a:p>
            <a:r>
              <a:rPr lang="en-GB" sz="2400">
                <a:solidFill>
                  <a:srgbClr val="000000"/>
                </a:solidFill>
              </a:rPr>
              <a:t>What is Power BI? (currently)</a:t>
            </a:r>
          </a:p>
          <a:p>
            <a:r>
              <a:rPr lang="en-GB" sz="2400">
                <a:solidFill>
                  <a:srgbClr val="000000"/>
                </a:solidFill>
              </a:rPr>
              <a:t>How do I get Power BI Desktop?</a:t>
            </a:r>
          </a:p>
          <a:p>
            <a:r>
              <a:rPr lang="en-GB" sz="2400">
                <a:solidFill>
                  <a:srgbClr val="000000"/>
                </a:solidFill>
              </a:rPr>
              <a:t>How do I use Power BI?</a:t>
            </a:r>
          </a:p>
          <a:p>
            <a:pPr lvl="1"/>
            <a:r>
              <a:rPr lang="en-GB">
                <a:solidFill>
                  <a:srgbClr val="000000"/>
                </a:solidFill>
              </a:rPr>
              <a:t>Get me some data!</a:t>
            </a:r>
          </a:p>
          <a:p>
            <a:pPr lvl="1"/>
            <a:r>
              <a:rPr lang="en-GB">
                <a:solidFill>
                  <a:srgbClr val="000000"/>
                </a:solidFill>
              </a:rPr>
              <a:t>Model me some data</a:t>
            </a:r>
          </a:p>
          <a:p>
            <a:pPr lvl="1"/>
            <a:r>
              <a:rPr lang="en-GB">
                <a:solidFill>
                  <a:srgbClr val="000000"/>
                </a:solidFill>
              </a:rPr>
              <a:t>Show me the data!!</a:t>
            </a:r>
          </a:p>
          <a:p>
            <a:r>
              <a:rPr lang="en-GB" sz="2400">
                <a:solidFill>
                  <a:srgbClr val="000000"/>
                </a:solidFill>
              </a:rPr>
              <a:t>That’s nice… What else?</a:t>
            </a:r>
          </a:p>
          <a:p>
            <a:pPr lvl="1"/>
            <a:r>
              <a:rPr lang="en-GB">
                <a:solidFill>
                  <a:srgbClr val="000000"/>
                </a:solidFill>
              </a:rPr>
              <a:t>All the charts</a:t>
            </a:r>
          </a:p>
          <a:p>
            <a:pPr lvl="1"/>
            <a:r>
              <a:rPr lang="en-GB">
                <a:solidFill>
                  <a:srgbClr val="000000"/>
                </a:solidFill>
              </a:rPr>
              <a:t>Calculated columns</a:t>
            </a:r>
          </a:p>
          <a:p>
            <a:pPr lvl="1"/>
            <a:r>
              <a:rPr lang="en-GB">
                <a:solidFill>
                  <a:srgbClr val="000000"/>
                </a:solidFill>
              </a:rPr>
              <a:t>Filters</a:t>
            </a:r>
          </a:p>
          <a:p>
            <a:pPr lvl="1"/>
            <a:r>
              <a:rPr lang="en-GB">
                <a:solidFill>
                  <a:srgbClr val="000000"/>
                </a:solidFill>
              </a:rPr>
              <a:t>Custom visualisations</a:t>
            </a:r>
          </a:p>
          <a:p>
            <a:r>
              <a:rPr lang="en-GB" sz="2400">
                <a:solidFill>
                  <a:srgbClr val="000000"/>
                </a:solidFill>
              </a:rPr>
              <a:t>Sharing your dashboards</a:t>
            </a:r>
          </a:p>
          <a:p>
            <a:endParaRPr lang="en-GB" sz="2400">
              <a:solidFill>
                <a:srgbClr val="000000"/>
              </a:solidFill>
            </a:endParaRPr>
          </a:p>
        </p:txBody>
      </p:sp>
    </p:spTree>
    <p:extLst>
      <p:ext uri="{BB962C8B-B14F-4D97-AF65-F5344CB8AC3E}">
        <p14:creationId xmlns:p14="http://schemas.microsoft.com/office/powerpoint/2010/main" val="125913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DB2031-ADBE-44A3-BC45-C4DE36A57FBC}"/>
              </a:ext>
            </a:extLst>
          </p:cNvPr>
          <p:cNvSpPr>
            <a:spLocks noGrp="1"/>
          </p:cNvSpPr>
          <p:nvPr>
            <p:ph type="title"/>
          </p:nvPr>
        </p:nvSpPr>
        <p:spPr>
          <a:xfrm>
            <a:off x="640079" y="2053641"/>
            <a:ext cx="3669161" cy="2760098"/>
          </a:xfrm>
        </p:spPr>
        <p:txBody>
          <a:bodyPr>
            <a:normAutofit/>
          </a:bodyPr>
          <a:lstStyle/>
          <a:p>
            <a:r>
              <a:rPr lang="en-GB">
                <a:solidFill>
                  <a:srgbClr val="FFFFFF"/>
                </a:solidFill>
              </a:rPr>
              <a:t>What is Power BI?</a:t>
            </a:r>
          </a:p>
        </p:txBody>
      </p:sp>
      <p:sp>
        <p:nvSpPr>
          <p:cNvPr id="3" name="Content Placeholder 2">
            <a:extLst>
              <a:ext uri="{FF2B5EF4-FFF2-40B4-BE49-F238E27FC236}">
                <a16:creationId xmlns:a16="http://schemas.microsoft.com/office/drawing/2014/main" id="{504C3A1A-43D1-4BEA-8F5E-DB057C5DAAA1}"/>
              </a:ext>
            </a:extLst>
          </p:cNvPr>
          <p:cNvSpPr>
            <a:spLocks noGrp="1"/>
          </p:cNvSpPr>
          <p:nvPr>
            <p:ph idx="1"/>
          </p:nvPr>
        </p:nvSpPr>
        <p:spPr>
          <a:xfrm>
            <a:off x="6090574" y="801866"/>
            <a:ext cx="5306084" cy="5230634"/>
          </a:xfrm>
        </p:spPr>
        <p:txBody>
          <a:bodyPr anchor="ctr">
            <a:normAutofit/>
          </a:bodyPr>
          <a:lstStyle/>
          <a:p>
            <a:r>
              <a:rPr lang="en-GB" sz="2400">
                <a:solidFill>
                  <a:srgbClr val="000000"/>
                </a:solidFill>
              </a:rPr>
              <a:t>Microsoft’s leading tool for data analysis and presentation</a:t>
            </a:r>
          </a:p>
          <a:p>
            <a:pPr lvl="1"/>
            <a:r>
              <a:rPr lang="en-GB">
                <a:solidFill>
                  <a:srgbClr val="000000"/>
                </a:solidFill>
              </a:rPr>
              <a:t>Desktop software</a:t>
            </a:r>
          </a:p>
          <a:p>
            <a:pPr lvl="1"/>
            <a:r>
              <a:rPr lang="en-GB">
                <a:solidFill>
                  <a:srgbClr val="000000"/>
                </a:solidFill>
              </a:rPr>
              <a:t>Public web sharing</a:t>
            </a:r>
          </a:p>
          <a:p>
            <a:pPr lvl="1"/>
            <a:r>
              <a:rPr lang="en-GB">
                <a:solidFill>
                  <a:srgbClr val="000000"/>
                </a:solidFill>
              </a:rPr>
              <a:t>Cloud hosting/sharing options (premium licensing)</a:t>
            </a:r>
          </a:p>
          <a:p>
            <a:pPr lvl="1"/>
            <a:r>
              <a:rPr lang="en-GB">
                <a:solidFill>
                  <a:srgbClr val="000000"/>
                </a:solidFill>
              </a:rPr>
              <a:t>Embedding via web parts, SharePoint (premium licensing)</a:t>
            </a:r>
          </a:p>
          <a:p>
            <a:pPr lvl="1"/>
            <a:r>
              <a:rPr lang="en-GB">
                <a:solidFill>
                  <a:srgbClr val="000000"/>
                </a:solidFill>
              </a:rPr>
              <a:t>Customisable</a:t>
            </a:r>
          </a:p>
          <a:p>
            <a:r>
              <a:rPr lang="en-GB" sz="2400">
                <a:solidFill>
                  <a:srgbClr val="000000"/>
                </a:solidFill>
              </a:rPr>
              <a:t>Includes processing and compression technologies to wrangle data</a:t>
            </a:r>
          </a:p>
          <a:p>
            <a:r>
              <a:rPr lang="en-GB" sz="2400">
                <a:solidFill>
                  <a:srgbClr val="000000"/>
                </a:solidFill>
              </a:rPr>
              <a:t>Aimed at BI Pros and Analysts, but accessible to users at all levels</a:t>
            </a:r>
          </a:p>
          <a:p>
            <a:endParaRPr lang="en-GB" sz="2400">
              <a:solidFill>
                <a:srgbClr val="000000"/>
              </a:solidFill>
            </a:endParaRPr>
          </a:p>
        </p:txBody>
      </p:sp>
    </p:spTree>
    <p:extLst>
      <p:ext uri="{BB962C8B-B14F-4D97-AF65-F5344CB8AC3E}">
        <p14:creationId xmlns:p14="http://schemas.microsoft.com/office/powerpoint/2010/main" val="136583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7491-4B44-4E38-9045-D48C1F8F6E38}"/>
              </a:ext>
            </a:extLst>
          </p:cNvPr>
          <p:cNvSpPr>
            <a:spLocks noGrp="1"/>
          </p:cNvSpPr>
          <p:nvPr>
            <p:ph type="title"/>
          </p:nvPr>
        </p:nvSpPr>
        <p:spPr>
          <a:xfrm>
            <a:off x="655320" y="365125"/>
            <a:ext cx="5120114" cy="1692794"/>
          </a:xfrm>
        </p:spPr>
        <p:txBody>
          <a:bodyPr>
            <a:normAutofit/>
          </a:bodyPr>
          <a:lstStyle/>
          <a:p>
            <a:r>
              <a:rPr lang="en-GB" dirty="0"/>
              <a:t>Gartner Magic Quadrant 2019</a:t>
            </a:r>
          </a:p>
        </p:txBody>
      </p:sp>
      <p:cxnSp>
        <p:nvCxnSpPr>
          <p:cNvPr id="31" name="Straight Arrow Connector 3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082A65C-F12E-4D74-9227-4D365E1A8D76}"/>
              </a:ext>
            </a:extLst>
          </p:cNvPr>
          <p:cNvSpPr>
            <a:spLocks noGrp="1"/>
          </p:cNvSpPr>
          <p:nvPr>
            <p:ph idx="1"/>
          </p:nvPr>
        </p:nvSpPr>
        <p:spPr>
          <a:xfrm>
            <a:off x="655321" y="2575034"/>
            <a:ext cx="5120113" cy="3462228"/>
          </a:xfrm>
        </p:spPr>
        <p:txBody>
          <a:bodyPr>
            <a:normAutofit/>
          </a:bodyPr>
          <a:lstStyle/>
          <a:p>
            <a:r>
              <a:rPr lang="en-US" sz="1800" dirty="0"/>
              <a:t>Microsoft is pushing further into the top right (better)</a:t>
            </a:r>
          </a:p>
          <a:p>
            <a:r>
              <a:rPr lang="en-US" sz="1800" dirty="0"/>
              <a:t>Microsoft is starting to break away from its nearest competitors </a:t>
            </a:r>
          </a:p>
        </p:txBody>
      </p:sp>
      <p:pic>
        <p:nvPicPr>
          <p:cNvPr id="7" name="Content Placeholder 3">
            <a:extLst>
              <a:ext uri="{FF2B5EF4-FFF2-40B4-BE49-F238E27FC236}">
                <a16:creationId xmlns:a16="http://schemas.microsoft.com/office/drawing/2014/main" id="{061BDB82-05CE-4257-9110-BEB8CB2F1AB2}"/>
              </a:ext>
            </a:extLst>
          </p:cNvPr>
          <p:cNvPicPr>
            <a:picLocks noChangeAspect="1"/>
          </p:cNvPicPr>
          <p:nvPr/>
        </p:nvPicPr>
        <p:blipFill rotWithShape="1">
          <a:blip r:embed="rId3">
            <a:extLst/>
          </a:blip>
          <a:srcRect l="4513" r="2502"/>
          <a:stretch/>
        </p:blipFill>
        <p:spPr>
          <a:xfrm>
            <a:off x="5775434" y="135022"/>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00448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67ECFA7-A6B5-40B8-A5FA-38494FF985FA}"/>
              </a:ext>
            </a:extLst>
          </p:cNvPr>
          <p:cNvSpPr>
            <a:spLocks noGrp="1"/>
          </p:cNvSpPr>
          <p:nvPr>
            <p:ph type="title"/>
          </p:nvPr>
        </p:nvSpPr>
        <p:spPr>
          <a:xfrm>
            <a:off x="6094104" y="802955"/>
            <a:ext cx="5837821" cy="1454051"/>
          </a:xfrm>
        </p:spPr>
        <p:txBody>
          <a:bodyPr>
            <a:normAutofit/>
          </a:bodyPr>
          <a:lstStyle/>
          <a:p>
            <a:r>
              <a:rPr lang="en-GB" dirty="0">
                <a:solidFill>
                  <a:srgbClr val="000000"/>
                </a:solidFill>
              </a:rPr>
              <a:t>How do I get Power BI?</a:t>
            </a: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42DCAEB-9289-4B37-8794-ED10CDB2B6AC}"/>
              </a:ext>
            </a:extLst>
          </p:cNvPr>
          <p:cNvSpPr>
            <a:spLocks noGrp="1"/>
          </p:cNvSpPr>
          <p:nvPr>
            <p:ph idx="1"/>
          </p:nvPr>
        </p:nvSpPr>
        <p:spPr>
          <a:xfrm>
            <a:off x="6090574" y="2421682"/>
            <a:ext cx="4977578" cy="3639289"/>
          </a:xfrm>
        </p:spPr>
        <p:txBody>
          <a:bodyPr anchor="ctr">
            <a:normAutofit/>
          </a:bodyPr>
          <a:lstStyle/>
          <a:p>
            <a:r>
              <a:rPr lang="en-GB" sz="2000">
                <a:solidFill>
                  <a:srgbClr val="000000"/>
                </a:solidFill>
              </a:rPr>
              <a:t>Download from here:</a:t>
            </a:r>
          </a:p>
          <a:p>
            <a:pPr lvl="1"/>
            <a:r>
              <a:rPr lang="en-GB" sz="2000">
                <a:solidFill>
                  <a:srgbClr val="000000"/>
                </a:solidFill>
                <a:hlinkClick r:id="rId3"/>
              </a:rPr>
              <a:t>https://powerbi.microsoft.com/en-us/downloads/</a:t>
            </a:r>
            <a:endParaRPr lang="en-GB" sz="2000">
              <a:solidFill>
                <a:srgbClr val="000000"/>
              </a:solidFill>
            </a:endParaRPr>
          </a:p>
          <a:p>
            <a:r>
              <a:rPr lang="en-GB" sz="2000">
                <a:solidFill>
                  <a:srgbClr val="000000"/>
                </a:solidFill>
              </a:rPr>
              <a:t>Licensing</a:t>
            </a:r>
          </a:p>
          <a:p>
            <a:pPr lvl="1"/>
            <a:r>
              <a:rPr lang="en-US" sz="2000" b="1">
                <a:solidFill>
                  <a:srgbClr val="000000"/>
                </a:solidFill>
              </a:rPr>
              <a:t>Per-user</a:t>
            </a:r>
            <a:r>
              <a:rPr lang="en-US" sz="2000">
                <a:solidFill>
                  <a:srgbClr val="000000"/>
                </a:solidFill>
              </a:rPr>
              <a:t> - </a:t>
            </a:r>
            <a:r>
              <a:rPr lang="en-US" sz="2000" i="1">
                <a:solidFill>
                  <a:srgbClr val="000000"/>
                </a:solidFill>
              </a:rPr>
              <a:t>Power BI Pro licensing and free licensing</a:t>
            </a:r>
          </a:p>
          <a:p>
            <a:pPr lvl="1"/>
            <a:r>
              <a:rPr lang="en-US" sz="2000" b="1">
                <a:solidFill>
                  <a:srgbClr val="000000"/>
                </a:solidFill>
              </a:rPr>
              <a:t>Capacity-based</a:t>
            </a:r>
            <a:r>
              <a:rPr lang="en-US" sz="2000">
                <a:solidFill>
                  <a:srgbClr val="000000"/>
                </a:solidFill>
              </a:rPr>
              <a:t> - </a:t>
            </a:r>
            <a:r>
              <a:rPr lang="en-US" sz="2000" i="1">
                <a:solidFill>
                  <a:srgbClr val="000000"/>
                </a:solidFill>
              </a:rPr>
              <a:t>Power BI Premium licensing</a:t>
            </a:r>
            <a:endParaRPr lang="en-GB" sz="2000">
              <a:solidFill>
                <a:srgbClr val="000000"/>
              </a:solidFill>
            </a:endParaRPr>
          </a:p>
          <a:p>
            <a:pPr lvl="1"/>
            <a:r>
              <a:rPr lang="en-GB" sz="2000">
                <a:solidFill>
                  <a:srgbClr val="000000"/>
                </a:solidFill>
                <a:hlinkClick r:id="rId4"/>
              </a:rPr>
              <a:t>https://docs.microsoft.com/en-us/power-bi/service-features-license-type</a:t>
            </a:r>
            <a:endParaRPr lang="en-GB" sz="2000">
              <a:solidFill>
                <a:srgbClr val="000000"/>
              </a:solidFill>
            </a:endParaRPr>
          </a:p>
          <a:p>
            <a:endParaRPr lang="en-GB" sz="2000">
              <a:solidFill>
                <a:srgbClr val="000000"/>
              </a:solidFill>
            </a:endParaRPr>
          </a:p>
          <a:p>
            <a:endParaRPr lang="en-GB" sz="2000">
              <a:solidFill>
                <a:srgbClr val="000000"/>
              </a:solidFill>
            </a:endParaRPr>
          </a:p>
        </p:txBody>
      </p:sp>
      <p:pic>
        <p:nvPicPr>
          <p:cNvPr id="4" name="Picture 3">
            <a:extLst>
              <a:ext uri="{FF2B5EF4-FFF2-40B4-BE49-F238E27FC236}">
                <a16:creationId xmlns:a16="http://schemas.microsoft.com/office/drawing/2014/main" id="{CF8E8727-9B87-4AB2-B344-E3D6789C479B}"/>
              </a:ext>
            </a:extLst>
          </p:cNvPr>
          <p:cNvPicPr>
            <a:picLocks noChangeAspect="1"/>
          </p:cNvPicPr>
          <p:nvPr/>
        </p:nvPicPr>
        <p:blipFill>
          <a:blip r:embed="rId5"/>
          <a:stretch>
            <a:fillRect/>
          </a:stretch>
        </p:blipFill>
        <p:spPr>
          <a:xfrm>
            <a:off x="-121078" y="1974575"/>
            <a:ext cx="4633444" cy="2849567"/>
          </a:xfrm>
          <a:prstGeom prst="rect">
            <a:avLst/>
          </a:prstGeom>
        </p:spPr>
      </p:pic>
    </p:spTree>
    <p:extLst>
      <p:ext uri="{BB962C8B-B14F-4D97-AF65-F5344CB8AC3E}">
        <p14:creationId xmlns:p14="http://schemas.microsoft.com/office/powerpoint/2010/main" val="288087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AF20C65-1B6C-4CE8-8814-F1BEC37C8FB9}"/>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Getting Started</a:t>
            </a:r>
          </a:p>
        </p:txBody>
      </p:sp>
      <p:sp>
        <p:nvSpPr>
          <p:cNvPr id="3" name="Content Placeholder 2">
            <a:extLst>
              <a:ext uri="{FF2B5EF4-FFF2-40B4-BE49-F238E27FC236}">
                <a16:creationId xmlns:a16="http://schemas.microsoft.com/office/drawing/2014/main" id="{97B42B4A-9D3D-4D37-82B2-20AC05B5B123}"/>
              </a:ext>
            </a:extLst>
          </p:cNvPr>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Demo</a:t>
            </a:r>
          </a:p>
        </p:txBody>
      </p:sp>
    </p:spTree>
    <p:extLst>
      <p:ext uri="{BB962C8B-B14F-4D97-AF65-F5344CB8AC3E}">
        <p14:creationId xmlns:p14="http://schemas.microsoft.com/office/powerpoint/2010/main" val="70308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00B0F0">
                  <a:lumMod val="90000"/>
                </a:srgbClr>
              </a:gs>
              <a:gs pos="25000">
                <a:srgbClr val="00B0F0">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F043491-5627-4270-93FC-DD3C7B1255CE}"/>
              </a:ext>
            </a:extLst>
          </p:cNvPr>
          <p:cNvSpPr>
            <a:spLocks noGrp="1"/>
          </p:cNvSpPr>
          <p:nvPr>
            <p:ph type="title"/>
          </p:nvPr>
        </p:nvSpPr>
        <p:spPr>
          <a:xfrm>
            <a:off x="640079" y="2053641"/>
            <a:ext cx="3669161" cy="2760098"/>
          </a:xfrm>
        </p:spPr>
        <p:txBody>
          <a:bodyPr>
            <a:normAutofit/>
          </a:bodyPr>
          <a:lstStyle/>
          <a:p>
            <a:r>
              <a:rPr lang="en-GB">
                <a:solidFill>
                  <a:srgbClr val="FFFFFF"/>
                </a:solidFill>
              </a:rPr>
              <a:t>Pulling in Data From SQL Server</a:t>
            </a:r>
          </a:p>
        </p:txBody>
      </p:sp>
      <p:sp>
        <p:nvSpPr>
          <p:cNvPr id="3" name="Content Placeholder 2">
            <a:extLst>
              <a:ext uri="{FF2B5EF4-FFF2-40B4-BE49-F238E27FC236}">
                <a16:creationId xmlns:a16="http://schemas.microsoft.com/office/drawing/2014/main" id="{714A5016-A22E-4299-A1BE-4807C443B11F}"/>
              </a:ext>
            </a:extLst>
          </p:cNvPr>
          <p:cNvSpPr>
            <a:spLocks noGrp="1"/>
          </p:cNvSpPr>
          <p:nvPr>
            <p:ph idx="1"/>
          </p:nvPr>
        </p:nvSpPr>
        <p:spPr>
          <a:xfrm>
            <a:off x="6090574" y="801866"/>
            <a:ext cx="5306084" cy="5230634"/>
          </a:xfrm>
        </p:spPr>
        <p:txBody>
          <a:bodyPr anchor="ctr">
            <a:normAutofit/>
          </a:bodyPr>
          <a:lstStyle/>
          <a:p>
            <a:r>
              <a:rPr lang="en-GB" sz="2400">
                <a:solidFill>
                  <a:srgbClr val="000000"/>
                </a:solidFill>
              </a:rPr>
              <a:t>Demo using “Import”</a:t>
            </a:r>
          </a:p>
          <a:p>
            <a:endParaRPr lang="en-GB" sz="2400">
              <a:solidFill>
                <a:srgbClr val="000000"/>
              </a:solidFill>
            </a:endParaRPr>
          </a:p>
        </p:txBody>
      </p:sp>
    </p:spTree>
    <p:extLst>
      <p:ext uri="{BB962C8B-B14F-4D97-AF65-F5344CB8AC3E}">
        <p14:creationId xmlns:p14="http://schemas.microsoft.com/office/powerpoint/2010/main" val="2368477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82CB8410-94F6-4153-AAD6-B17E72E09420}"/>
              </a:ext>
            </a:extLst>
          </p:cNvPr>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r>
              <a:rPr lang="en-US" sz="2400" kern="1200" dirty="0">
                <a:solidFill>
                  <a:srgbClr val="FFFFFF"/>
                </a:solidFill>
                <a:latin typeface="+mn-lt"/>
                <a:ea typeface="+mn-ea"/>
                <a:cs typeface="+mn-cs"/>
              </a:rPr>
              <a:t>The Secret Super Power…</a:t>
            </a:r>
          </a:p>
        </p:txBody>
      </p:sp>
      <p:sp>
        <p:nvSpPr>
          <p:cNvPr id="2" name="Title 1">
            <a:extLst>
              <a:ext uri="{FF2B5EF4-FFF2-40B4-BE49-F238E27FC236}">
                <a16:creationId xmlns:a16="http://schemas.microsoft.com/office/drawing/2014/main" id="{1AC3468E-EA71-4380-8048-7A59ACB2FB8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Wrangling Data using Power Query</a:t>
            </a:r>
          </a:p>
        </p:txBody>
      </p:sp>
    </p:spTree>
    <p:extLst>
      <p:ext uri="{BB962C8B-B14F-4D97-AF65-F5344CB8AC3E}">
        <p14:creationId xmlns:p14="http://schemas.microsoft.com/office/powerpoint/2010/main" val="76111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D63D3B-FB44-4ED7-8B5A-9CED05341DFD}"/>
              </a:ext>
            </a:extLst>
          </p:cNvPr>
          <p:cNvSpPr>
            <a:spLocks noGrp="1"/>
          </p:cNvSpPr>
          <p:nvPr>
            <p:ph type="title"/>
          </p:nvPr>
        </p:nvSpPr>
        <p:spPr>
          <a:xfrm>
            <a:off x="640079" y="2053641"/>
            <a:ext cx="3669161" cy="2760098"/>
          </a:xfrm>
        </p:spPr>
        <p:txBody>
          <a:bodyPr>
            <a:normAutofit/>
          </a:bodyPr>
          <a:lstStyle/>
          <a:p>
            <a:r>
              <a:rPr lang="en-GB">
                <a:solidFill>
                  <a:srgbClr val="FFFFFF"/>
                </a:solidFill>
              </a:rPr>
              <a:t>Resources</a:t>
            </a:r>
          </a:p>
        </p:txBody>
      </p:sp>
      <p:sp>
        <p:nvSpPr>
          <p:cNvPr id="3" name="Content Placeholder 2">
            <a:extLst>
              <a:ext uri="{FF2B5EF4-FFF2-40B4-BE49-F238E27FC236}">
                <a16:creationId xmlns:a16="http://schemas.microsoft.com/office/drawing/2014/main" id="{09AC1820-0BC4-4434-867E-01C0410C04B8}"/>
              </a:ext>
            </a:extLst>
          </p:cNvPr>
          <p:cNvSpPr>
            <a:spLocks noGrp="1"/>
          </p:cNvSpPr>
          <p:nvPr>
            <p:ph idx="1"/>
          </p:nvPr>
        </p:nvSpPr>
        <p:spPr>
          <a:xfrm>
            <a:off x="6090574" y="801866"/>
            <a:ext cx="5306084" cy="5230634"/>
          </a:xfrm>
        </p:spPr>
        <p:txBody>
          <a:bodyPr anchor="ctr">
            <a:normAutofit/>
          </a:bodyPr>
          <a:lstStyle/>
          <a:p>
            <a:r>
              <a:rPr lang="en-GB" sz="2000">
                <a:solidFill>
                  <a:srgbClr val="000000"/>
                </a:solidFill>
              </a:rPr>
              <a:t>Get Power BI</a:t>
            </a:r>
          </a:p>
          <a:p>
            <a:r>
              <a:rPr lang="en-GB" sz="2000">
                <a:solidFill>
                  <a:srgbClr val="000000"/>
                </a:solidFill>
                <a:hlinkClick r:id="rId3"/>
              </a:rPr>
              <a:t>https://powerbi.microsoft.com/en-us/</a:t>
            </a:r>
            <a:endParaRPr lang="en-GB" sz="2000">
              <a:solidFill>
                <a:srgbClr val="000000"/>
              </a:solidFill>
            </a:endParaRPr>
          </a:p>
          <a:p>
            <a:r>
              <a:rPr lang="en-GB" sz="2000">
                <a:solidFill>
                  <a:srgbClr val="000000"/>
                </a:solidFill>
              </a:rPr>
              <a:t>Chris Webb’s blog</a:t>
            </a:r>
          </a:p>
          <a:p>
            <a:r>
              <a:rPr lang="en-GB" sz="2000">
                <a:solidFill>
                  <a:srgbClr val="000000"/>
                </a:solidFill>
                <a:hlinkClick r:id="rId4"/>
              </a:rPr>
              <a:t>https://blog.crossjoin.co.uk/</a:t>
            </a:r>
            <a:endParaRPr lang="en-GB" sz="2000">
              <a:solidFill>
                <a:srgbClr val="000000"/>
              </a:solidFill>
            </a:endParaRPr>
          </a:p>
          <a:p>
            <a:r>
              <a:rPr lang="en-GB" sz="2000">
                <a:solidFill>
                  <a:srgbClr val="000000"/>
                </a:solidFill>
              </a:rPr>
              <a:t>Matt Roche’s blog</a:t>
            </a:r>
          </a:p>
          <a:p>
            <a:r>
              <a:rPr lang="en-GB" sz="2000">
                <a:solidFill>
                  <a:srgbClr val="000000"/>
                </a:solidFill>
                <a:hlinkClick r:id="rId5"/>
              </a:rPr>
              <a:t>https://ssbipolar.com/</a:t>
            </a:r>
            <a:endParaRPr lang="en-GB" sz="2000">
              <a:solidFill>
                <a:srgbClr val="000000"/>
              </a:solidFill>
            </a:endParaRPr>
          </a:p>
          <a:p>
            <a:r>
              <a:rPr lang="en-GB" sz="2000">
                <a:solidFill>
                  <a:srgbClr val="000000"/>
                </a:solidFill>
              </a:rPr>
              <a:t>GuyInACube</a:t>
            </a:r>
          </a:p>
          <a:p>
            <a:r>
              <a:rPr lang="en-GB" sz="2000">
                <a:solidFill>
                  <a:srgbClr val="000000"/>
                </a:solidFill>
                <a:hlinkClick r:id="rId6"/>
              </a:rPr>
              <a:t>https://guyinacube.com/</a:t>
            </a:r>
            <a:endParaRPr lang="en-GB" sz="2000">
              <a:solidFill>
                <a:srgbClr val="000000"/>
              </a:solidFill>
            </a:endParaRPr>
          </a:p>
          <a:p>
            <a:r>
              <a:rPr lang="en-GB" sz="2000">
                <a:solidFill>
                  <a:srgbClr val="000000"/>
                </a:solidFill>
              </a:rPr>
              <a:t>SQL Bits (free videos)</a:t>
            </a:r>
          </a:p>
          <a:p>
            <a:r>
              <a:rPr lang="en-GB" sz="2000">
                <a:solidFill>
                  <a:srgbClr val="000000"/>
                </a:solidFill>
                <a:hlinkClick r:id="rId7"/>
              </a:rPr>
              <a:t>https://sqlbits.com/content/Event18?type=3</a:t>
            </a:r>
            <a:endParaRPr lang="en-GB" sz="2000">
              <a:solidFill>
                <a:srgbClr val="000000"/>
              </a:solidFill>
            </a:endParaRPr>
          </a:p>
          <a:p>
            <a:r>
              <a:rPr lang="en-GB" sz="2000">
                <a:solidFill>
                  <a:srgbClr val="000000"/>
                </a:solidFill>
              </a:rPr>
              <a:t>Data in Devon Conference – Saturday is free!</a:t>
            </a:r>
          </a:p>
          <a:p>
            <a:r>
              <a:rPr lang="en-GB" sz="2000">
                <a:solidFill>
                  <a:srgbClr val="000000"/>
                </a:solidFill>
                <a:hlinkClick r:id="rId8"/>
              </a:rPr>
              <a:t>https://sqlsouthwest.co.uk/</a:t>
            </a:r>
            <a:endParaRPr lang="en-GB" sz="2000">
              <a:solidFill>
                <a:srgbClr val="000000"/>
              </a:solidFill>
            </a:endParaRPr>
          </a:p>
        </p:txBody>
      </p:sp>
    </p:spTree>
    <p:extLst>
      <p:ext uri="{BB962C8B-B14F-4D97-AF65-F5344CB8AC3E}">
        <p14:creationId xmlns:p14="http://schemas.microsoft.com/office/powerpoint/2010/main" val="1801759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415</Words>
  <Application>Microsoft Office PowerPoint</Application>
  <PresentationFormat>Widescreen</PresentationFormat>
  <Paragraphs>72</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Getting more from your data with Power BI</vt:lpstr>
      <vt:lpstr>Agenda</vt:lpstr>
      <vt:lpstr>What is Power BI?</vt:lpstr>
      <vt:lpstr>Gartner Magic Quadrant 2019</vt:lpstr>
      <vt:lpstr>How do I get Power BI?</vt:lpstr>
      <vt:lpstr>Getting Started</vt:lpstr>
      <vt:lpstr>Pulling in Data From SQL Server</vt:lpstr>
      <vt:lpstr>Wrangling Data using Power Query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more from your data with Power BI</dc:title>
  <dc:creator>Simon Stride</dc:creator>
  <cp:lastModifiedBy>Simon Stride</cp:lastModifiedBy>
  <cp:revision>4</cp:revision>
  <dcterms:created xsi:type="dcterms:W3CDTF">2019-04-04T12:07:55Z</dcterms:created>
  <dcterms:modified xsi:type="dcterms:W3CDTF">2019-04-04T19:40:56Z</dcterms:modified>
</cp:coreProperties>
</file>