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7764" autoAdjust="0"/>
  </p:normalViewPr>
  <p:slideViewPr>
    <p:cSldViewPr snapToGrid="0">
      <p:cViewPr>
        <p:scale>
          <a:sx n="85" d="100"/>
          <a:sy n="85" d="100"/>
        </p:scale>
        <p:origin x="10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C00D2-7DDE-4E1E-8A1D-839C1D8A94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B6AC2B-2D24-4AAF-8150-7A0613225A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Pandas makes manipulating tabular data straightforward and repeatable</a:t>
          </a:r>
          <a:endParaRPr lang="en-US"/>
        </a:p>
      </dgm:t>
    </dgm:pt>
    <dgm:pt modelId="{24EBEFA5-0EF4-4655-8796-EF0F34F91E0B}" type="parTrans" cxnId="{DFDE54F3-DEC7-44AC-8FC1-EE965FEE5EF5}">
      <dgm:prSet/>
      <dgm:spPr/>
      <dgm:t>
        <a:bodyPr/>
        <a:lstStyle/>
        <a:p>
          <a:endParaRPr lang="en-US"/>
        </a:p>
      </dgm:t>
    </dgm:pt>
    <dgm:pt modelId="{41F60785-676F-4B78-96A3-E9892810B823}" type="sibTrans" cxnId="{DFDE54F3-DEC7-44AC-8FC1-EE965FEE5EF5}">
      <dgm:prSet/>
      <dgm:spPr/>
      <dgm:t>
        <a:bodyPr/>
        <a:lstStyle/>
        <a:p>
          <a:endParaRPr lang="en-US"/>
        </a:p>
      </dgm:t>
    </dgm:pt>
    <dgm:pt modelId="{80D90832-85A0-4D11-8167-13C30B442C6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helps Data Scientists and Data Engineers to cleanse and restructure data</a:t>
          </a:r>
          <a:endParaRPr lang="en-US"/>
        </a:p>
      </dgm:t>
    </dgm:pt>
    <dgm:pt modelId="{0F150C4D-D12C-45EF-B181-B6954872D3D2}" type="parTrans" cxnId="{B932B45F-544D-4E8E-8463-86C8E162D7CB}">
      <dgm:prSet/>
      <dgm:spPr/>
      <dgm:t>
        <a:bodyPr/>
        <a:lstStyle/>
        <a:p>
          <a:endParaRPr lang="en-US"/>
        </a:p>
      </dgm:t>
    </dgm:pt>
    <dgm:pt modelId="{5140AA4C-18A2-4FDC-A320-96BE14B2C3CA}" type="sibTrans" cxnId="{B932B45F-544D-4E8E-8463-86C8E162D7CB}">
      <dgm:prSet/>
      <dgm:spPr/>
      <dgm:t>
        <a:bodyPr/>
        <a:lstStyle/>
        <a:p>
          <a:endParaRPr lang="en-US"/>
        </a:p>
      </dgm:t>
    </dgm:pt>
    <dgm:pt modelId="{F71D4E6D-0FEF-4DE9-A011-A3C204731E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Pandas comes with a range of features to import from and export to various targets</a:t>
          </a:r>
          <a:endParaRPr lang="en-US"/>
        </a:p>
      </dgm:t>
    </dgm:pt>
    <dgm:pt modelId="{605A1F11-7F00-4DEB-AFB1-A3232E22A642}" type="parTrans" cxnId="{70F0122B-1025-4CEC-B92D-F4E927BB9F3C}">
      <dgm:prSet/>
      <dgm:spPr/>
      <dgm:t>
        <a:bodyPr/>
        <a:lstStyle/>
        <a:p>
          <a:endParaRPr lang="en-US"/>
        </a:p>
      </dgm:t>
    </dgm:pt>
    <dgm:pt modelId="{7F86F63A-A737-498B-9206-5CAA3D3E6B79}" type="sibTrans" cxnId="{70F0122B-1025-4CEC-B92D-F4E927BB9F3C}">
      <dgm:prSet/>
      <dgm:spPr/>
      <dgm:t>
        <a:bodyPr/>
        <a:lstStyle/>
        <a:p>
          <a:endParaRPr lang="en-US"/>
        </a:p>
      </dgm:t>
    </dgm:pt>
    <dgm:pt modelId="{1CCE4D40-1EC4-4DCE-BDE7-E2F15F5A9F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popularity of Pandas has added to its success – most popular charting libraries</a:t>
          </a:r>
          <a:endParaRPr lang="en-US"/>
        </a:p>
      </dgm:t>
    </dgm:pt>
    <dgm:pt modelId="{9773E084-FE39-4477-9A9E-AA70E3F5AF21}" type="parTrans" cxnId="{EBE5515B-73AE-402D-8CE6-6FDD18221F5F}">
      <dgm:prSet/>
      <dgm:spPr/>
      <dgm:t>
        <a:bodyPr/>
        <a:lstStyle/>
        <a:p>
          <a:endParaRPr lang="en-US"/>
        </a:p>
      </dgm:t>
    </dgm:pt>
    <dgm:pt modelId="{9CB19B2D-FD22-4A22-ABE4-11D1698C96D3}" type="sibTrans" cxnId="{EBE5515B-73AE-402D-8CE6-6FDD18221F5F}">
      <dgm:prSet/>
      <dgm:spPr/>
      <dgm:t>
        <a:bodyPr/>
        <a:lstStyle/>
        <a:p>
          <a:endParaRPr lang="en-US"/>
        </a:p>
      </dgm:t>
    </dgm:pt>
    <dgm:pt modelId="{08F969A9-FB23-49D3-A0CC-1838C37D2455}" type="pres">
      <dgm:prSet presAssocID="{016C00D2-7DDE-4E1E-8A1D-839C1D8A94D9}" presName="root" presStyleCnt="0">
        <dgm:presLayoutVars>
          <dgm:dir/>
          <dgm:resizeHandles val="exact"/>
        </dgm:presLayoutVars>
      </dgm:prSet>
      <dgm:spPr/>
    </dgm:pt>
    <dgm:pt modelId="{B3379959-5537-4B7C-8CFF-DFFB94E69E64}" type="pres">
      <dgm:prSet presAssocID="{9FB6AC2B-2D24-4AAF-8150-7A0613225AF7}" presName="compNode" presStyleCnt="0"/>
      <dgm:spPr/>
    </dgm:pt>
    <dgm:pt modelId="{5C8B9EA9-D228-418B-A18B-D85DE38C1642}" type="pres">
      <dgm:prSet presAssocID="{9FB6AC2B-2D24-4AAF-8150-7A0613225AF7}" presName="bgRect" presStyleLbl="bgShp" presStyleIdx="0" presStyleCnt="4"/>
      <dgm:spPr/>
    </dgm:pt>
    <dgm:pt modelId="{E6578611-CE46-4A46-A604-15D9291FAC5D}" type="pres">
      <dgm:prSet presAssocID="{9FB6AC2B-2D24-4AAF-8150-7A0613225A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F15B999-46DA-4A26-9E4E-551033CA56F8}" type="pres">
      <dgm:prSet presAssocID="{9FB6AC2B-2D24-4AAF-8150-7A0613225AF7}" presName="spaceRect" presStyleCnt="0"/>
      <dgm:spPr/>
    </dgm:pt>
    <dgm:pt modelId="{B5663521-129D-436D-ACF2-C1DE0E0D640F}" type="pres">
      <dgm:prSet presAssocID="{9FB6AC2B-2D24-4AAF-8150-7A0613225AF7}" presName="parTx" presStyleLbl="revTx" presStyleIdx="0" presStyleCnt="4">
        <dgm:presLayoutVars>
          <dgm:chMax val="0"/>
          <dgm:chPref val="0"/>
        </dgm:presLayoutVars>
      </dgm:prSet>
      <dgm:spPr/>
    </dgm:pt>
    <dgm:pt modelId="{E30DEE55-C777-44C9-89FB-39AE0045D29F}" type="pres">
      <dgm:prSet presAssocID="{41F60785-676F-4B78-96A3-E9892810B823}" presName="sibTrans" presStyleCnt="0"/>
      <dgm:spPr/>
    </dgm:pt>
    <dgm:pt modelId="{1CB4D4D5-8C3A-4D87-951B-A7DAEC31E3BD}" type="pres">
      <dgm:prSet presAssocID="{80D90832-85A0-4D11-8167-13C30B442C67}" presName="compNode" presStyleCnt="0"/>
      <dgm:spPr/>
    </dgm:pt>
    <dgm:pt modelId="{C61E0996-D391-462E-BD7D-3BE3762F0619}" type="pres">
      <dgm:prSet presAssocID="{80D90832-85A0-4D11-8167-13C30B442C67}" presName="bgRect" presStyleLbl="bgShp" presStyleIdx="1" presStyleCnt="4"/>
      <dgm:spPr/>
    </dgm:pt>
    <dgm:pt modelId="{DE0694E1-2BDD-447A-ADCC-E46C3B01432E}" type="pres">
      <dgm:prSet presAssocID="{80D90832-85A0-4D11-8167-13C30B442C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F1E58BA-78CE-4499-8554-366BB68641D9}" type="pres">
      <dgm:prSet presAssocID="{80D90832-85A0-4D11-8167-13C30B442C67}" presName="spaceRect" presStyleCnt="0"/>
      <dgm:spPr/>
    </dgm:pt>
    <dgm:pt modelId="{48C60239-AB51-4F1E-B45C-5005550142C9}" type="pres">
      <dgm:prSet presAssocID="{80D90832-85A0-4D11-8167-13C30B442C67}" presName="parTx" presStyleLbl="revTx" presStyleIdx="1" presStyleCnt="4">
        <dgm:presLayoutVars>
          <dgm:chMax val="0"/>
          <dgm:chPref val="0"/>
        </dgm:presLayoutVars>
      </dgm:prSet>
      <dgm:spPr/>
    </dgm:pt>
    <dgm:pt modelId="{276F292A-8B0E-4FE5-A040-0AB3DA6CE283}" type="pres">
      <dgm:prSet presAssocID="{5140AA4C-18A2-4FDC-A320-96BE14B2C3CA}" presName="sibTrans" presStyleCnt="0"/>
      <dgm:spPr/>
    </dgm:pt>
    <dgm:pt modelId="{79C14853-DC90-4175-B53F-DEBBEE6E8FD7}" type="pres">
      <dgm:prSet presAssocID="{F71D4E6D-0FEF-4DE9-A011-A3C204731E99}" presName="compNode" presStyleCnt="0"/>
      <dgm:spPr/>
    </dgm:pt>
    <dgm:pt modelId="{D3109195-8FC1-4CCC-B430-9B08A1540C25}" type="pres">
      <dgm:prSet presAssocID="{F71D4E6D-0FEF-4DE9-A011-A3C204731E99}" presName="bgRect" presStyleLbl="bgShp" presStyleIdx="2" presStyleCnt="4"/>
      <dgm:spPr/>
    </dgm:pt>
    <dgm:pt modelId="{0FB357B6-52B9-4C6B-B569-D6F76C53A157}" type="pres">
      <dgm:prSet presAssocID="{F71D4E6D-0FEF-4DE9-A011-A3C204731E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6D50FD33-58B6-48BB-B1E6-7E4FBF14008A}" type="pres">
      <dgm:prSet presAssocID="{F71D4E6D-0FEF-4DE9-A011-A3C204731E99}" presName="spaceRect" presStyleCnt="0"/>
      <dgm:spPr/>
    </dgm:pt>
    <dgm:pt modelId="{D5006B71-3AC9-4DE3-AFF2-7F86786DF741}" type="pres">
      <dgm:prSet presAssocID="{F71D4E6D-0FEF-4DE9-A011-A3C204731E99}" presName="parTx" presStyleLbl="revTx" presStyleIdx="2" presStyleCnt="4">
        <dgm:presLayoutVars>
          <dgm:chMax val="0"/>
          <dgm:chPref val="0"/>
        </dgm:presLayoutVars>
      </dgm:prSet>
      <dgm:spPr/>
    </dgm:pt>
    <dgm:pt modelId="{335D9623-EDE6-4B94-9D01-41C8F66868C6}" type="pres">
      <dgm:prSet presAssocID="{7F86F63A-A737-498B-9206-5CAA3D3E6B79}" presName="sibTrans" presStyleCnt="0"/>
      <dgm:spPr/>
    </dgm:pt>
    <dgm:pt modelId="{117E6DFE-47D2-40BE-8725-53F20EE6FB81}" type="pres">
      <dgm:prSet presAssocID="{1CCE4D40-1EC4-4DCE-BDE7-E2F15F5A9F56}" presName="compNode" presStyleCnt="0"/>
      <dgm:spPr/>
    </dgm:pt>
    <dgm:pt modelId="{5C088734-9A7A-4B18-BF0E-B260DDBFDD76}" type="pres">
      <dgm:prSet presAssocID="{1CCE4D40-1EC4-4DCE-BDE7-E2F15F5A9F56}" presName="bgRect" presStyleLbl="bgShp" presStyleIdx="3" presStyleCnt="4"/>
      <dgm:spPr/>
    </dgm:pt>
    <dgm:pt modelId="{6B1B87B1-D270-44A9-B5E0-02D550DD5589}" type="pres">
      <dgm:prSet presAssocID="{1CCE4D40-1EC4-4DCE-BDE7-E2F15F5A9F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F1F4E0E5-2763-4310-85D0-B4633DAD06F3}" type="pres">
      <dgm:prSet presAssocID="{1CCE4D40-1EC4-4DCE-BDE7-E2F15F5A9F56}" presName="spaceRect" presStyleCnt="0"/>
      <dgm:spPr/>
    </dgm:pt>
    <dgm:pt modelId="{62CB8525-5E8F-455A-8EBF-7BCA997EF610}" type="pres">
      <dgm:prSet presAssocID="{1CCE4D40-1EC4-4DCE-BDE7-E2F15F5A9F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340E11-68D6-426C-8AA1-33822570C849}" type="presOf" srcId="{016C00D2-7DDE-4E1E-8A1D-839C1D8A94D9}" destId="{08F969A9-FB23-49D3-A0CC-1838C37D2455}" srcOrd="0" destOrd="0" presId="urn:microsoft.com/office/officeart/2018/2/layout/IconVerticalSolidList"/>
    <dgm:cxn modelId="{70F0122B-1025-4CEC-B92D-F4E927BB9F3C}" srcId="{016C00D2-7DDE-4E1E-8A1D-839C1D8A94D9}" destId="{F71D4E6D-0FEF-4DE9-A011-A3C204731E99}" srcOrd="2" destOrd="0" parTransId="{605A1F11-7F00-4DEB-AFB1-A3232E22A642}" sibTransId="{7F86F63A-A737-498B-9206-5CAA3D3E6B79}"/>
    <dgm:cxn modelId="{5FBEFA38-0653-4081-9077-80F3DF4B1283}" type="presOf" srcId="{80D90832-85A0-4D11-8167-13C30B442C67}" destId="{48C60239-AB51-4F1E-B45C-5005550142C9}" srcOrd="0" destOrd="0" presId="urn:microsoft.com/office/officeart/2018/2/layout/IconVerticalSolidList"/>
    <dgm:cxn modelId="{EBE5515B-73AE-402D-8CE6-6FDD18221F5F}" srcId="{016C00D2-7DDE-4E1E-8A1D-839C1D8A94D9}" destId="{1CCE4D40-1EC4-4DCE-BDE7-E2F15F5A9F56}" srcOrd="3" destOrd="0" parTransId="{9773E084-FE39-4477-9A9E-AA70E3F5AF21}" sibTransId="{9CB19B2D-FD22-4A22-ABE4-11D1698C96D3}"/>
    <dgm:cxn modelId="{B932B45F-544D-4E8E-8463-86C8E162D7CB}" srcId="{016C00D2-7DDE-4E1E-8A1D-839C1D8A94D9}" destId="{80D90832-85A0-4D11-8167-13C30B442C67}" srcOrd="1" destOrd="0" parTransId="{0F150C4D-D12C-45EF-B181-B6954872D3D2}" sibTransId="{5140AA4C-18A2-4FDC-A320-96BE14B2C3CA}"/>
    <dgm:cxn modelId="{11CF7042-210C-4FD7-9D98-A3CA0D7D67EC}" type="presOf" srcId="{9FB6AC2B-2D24-4AAF-8150-7A0613225AF7}" destId="{B5663521-129D-436D-ACF2-C1DE0E0D640F}" srcOrd="0" destOrd="0" presId="urn:microsoft.com/office/officeart/2018/2/layout/IconVerticalSolidList"/>
    <dgm:cxn modelId="{F8F71965-7E8D-494F-B782-420083EFF02C}" type="presOf" srcId="{F71D4E6D-0FEF-4DE9-A011-A3C204731E99}" destId="{D5006B71-3AC9-4DE3-AFF2-7F86786DF741}" srcOrd="0" destOrd="0" presId="urn:microsoft.com/office/officeart/2018/2/layout/IconVerticalSolidList"/>
    <dgm:cxn modelId="{1F3853F2-4455-4B26-9EDE-C3820C25909A}" type="presOf" srcId="{1CCE4D40-1EC4-4DCE-BDE7-E2F15F5A9F56}" destId="{62CB8525-5E8F-455A-8EBF-7BCA997EF610}" srcOrd="0" destOrd="0" presId="urn:microsoft.com/office/officeart/2018/2/layout/IconVerticalSolidList"/>
    <dgm:cxn modelId="{DFDE54F3-DEC7-44AC-8FC1-EE965FEE5EF5}" srcId="{016C00D2-7DDE-4E1E-8A1D-839C1D8A94D9}" destId="{9FB6AC2B-2D24-4AAF-8150-7A0613225AF7}" srcOrd="0" destOrd="0" parTransId="{24EBEFA5-0EF4-4655-8796-EF0F34F91E0B}" sibTransId="{41F60785-676F-4B78-96A3-E9892810B823}"/>
    <dgm:cxn modelId="{1C189A4F-3D44-4B07-91F4-56239F15894C}" type="presParOf" srcId="{08F969A9-FB23-49D3-A0CC-1838C37D2455}" destId="{B3379959-5537-4B7C-8CFF-DFFB94E69E64}" srcOrd="0" destOrd="0" presId="urn:microsoft.com/office/officeart/2018/2/layout/IconVerticalSolidList"/>
    <dgm:cxn modelId="{C340A632-8D61-46C4-84FF-C870EBC461AE}" type="presParOf" srcId="{B3379959-5537-4B7C-8CFF-DFFB94E69E64}" destId="{5C8B9EA9-D228-418B-A18B-D85DE38C1642}" srcOrd="0" destOrd="0" presId="urn:microsoft.com/office/officeart/2018/2/layout/IconVerticalSolidList"/>
    <dgm:cxn modelId="{94E3CF75-7178-4854-B680-CAB0921984C6}" type="presParOf" srcId="{B3379959-5537-4B7C-8CFF-DFFB94E69E64}" destId="{E6578611-CE46-4A46-A604-15D9291FAC5D}" srcOrd="1" destOrd="0" presId="urn:microsoft.com/office/officeart/2018/2/layout/IconVerticalSolidList"/>
    <dgm:cxn modelId="{10C2101C-9A26-4590-84AE-A0377933A5A9}" type="presParOf" srcId="{B3379959-5537-4B7C-8CFF-DFFB94E69E64}" destId="{DF15B999-46DA-4A26-9E4E-551033CA56F8}" srcOrd="2" destOrd="0" presId="urn:microsoft.com/office/officeart/2018/2/layout/IconVerticalSolidList"/>
    <dgm:cxn modelId="{BDD72E9C-C8F7-48BA-B93D-82C28A81D18E}" type="presParOf" srcId="{B3379959-5537-4B7C-8CFF-DFFB94E69E64}" destId="{B5663521-129D-436D-ACF2-C1DE0E0D640F}" srcOrd="3" destOrd="0" presId="urn:microsoft.com/office/officeart/2018/2/layout/IconVerticalSolidList"/>
    <dgm:cxn modelId="{8CA7D651-8BAF-4703-9B18-7595D7766013}" type="presParOf" srcId="{08F969A9-FB23-49D3-A0CC-1838C37D2455}" destId="{E30DEE55-C777-44C9-89FB-39AE0045D29F}" srcOrd="1" destOrd="0" presId="urn:microsoft.com/office/officeart/2018/2/layout/IconVerticalSolidList"/>
    <dgm:cxn modelId="{98CF7DCE-1AE7-4368-A498-E7A1428193A3}" type="presParOf" srcId="{08F969A9-FB23-49D3-A0CC-1838C37D2455}" destId="{1CB4D4D5-8C3A-4D87-951B-A7DAEC31E3BD}" srcOrd="2" destOrd="0" presId="urn:microsoft.com/office/officeart/2018/2/layout/IconVerticalSolidList"/>
    <dgm:cxn modelId="{8B573256-063D-4BAD-A49F-84E3D9CF79B2}" type="presParOf" srcId="{1CB4D4D5-8C3A-4D87-951B-A7DAEC31E3BD}" destId="{C61E0996-D391-462E-BD7D-3BE3762F0619}" srcOrd="0" destOrd="0" presId="urn:microsoft.com/office/officeart/2018/2/layout/IconVerticalSolidList"/>
    <dgm:cxn modelId="{2D765870-EC10-44A5-8D8D-C3C8D4533222}" type="presParOf" srcId="{1CB4D4D5-8C3A-4D87-951B-A7DAEC31E3BD}" destId="{DE0694E1-2BDD-447A-ADCC-E46C3B01432E}" srcOrd="1" destOrd="0" presId="urn:microsoft.com/office/officeart/2018/2/layout/IconVerticalSolidList"/>
    <dgm:cxn modelId="{A63FBAA3-2C02-42E3-95AF-9A29DB32E08B}" type="presParOf" srcId="{1CB4D4D5-8C3A-4D87-951B-A7DAEC31E3BD}" destId="{FF1E58BA-78CE-4499-8554-366BB68641D9}" srcOrd="2" destOrd="0" presId="urn:microsoft.com/office/officeart/2018/2/layout/IconVerticalSolidList"/>
    <dgm:cxn modelId="{A29EECB0-77AF-46B0-9EAC-7680D657CD80}" type="presParOf" srcId="{1CB4D4D5-8C3A-4D87-951B-A7DAEC31E3BD}" destId="{48C60239-AB51-4F1E-B45C-5005550142C9}" srcOrd="3" destOrd="0" presId="urn:microsoft.com/office/officeart/2018/2/layout/IconVerticalSolidList"/>
    <dgm:cxn modelId="{73EE8F7E-8DB3-40D0-BA10-6869EB47D029}" type="presParOf" srcId="{08F969A9-FB23-49D3-A0CC-1838C37D2455}" destId="{276F292A-8B0E-4FE5-A040-0AB3DA6CE283}" srcOrd="3" destOrd="0" presId="urn:microsoft.com/office/officeart/2018/2/layout/IconVerticalSolidList"/>
    <dgm:cxn modelId="{68CE444B-BAED-46F3-AC3D-AA6E0AF2918C}" type="presParOf" srcId="{08F969A9-FB23-49D3-A0CC-1838C37D2455}" destId="{79C14853-DC90-4175-B53F-DEBBEE6E8FD7}" srcOrd="4" destOrd="0" presId="urn:microsoft.com/office/officeart/2018/2/layout/IconVerticalSolidList"/>
    <dgm:cxn modelId="{BF13E3C1-A870-46E0-8235-DEA1D0E1140E}" type="presParOf" srcId="{79C14853-DC90-4175-B53F-DEBBEE6E8FD7}" destId="{D3109195-8FC1-4CCC-B430-9B08A1540C25}" srcOrd="0" destOrd="0" presId="urn:microsoft.com/office/officeart/2018/2/layout/IconVerticalSolidList"/>
    <dgm:cxn modelId="{B0E4534D-66F0-479F-8A4C-3EDF2B5D68E7}" type="presParOf" srcId="{79C14853-DC90-4175-B53F-DEBBEE6E8FD7}" destId="{0FB357B6-52B9-4C6B-B569-D6F76C53A157}" srcOrd="1" destOrd="0" presId="urn:microsoft.com/office/officeart/2018/2/layout/IconVerticalSolidList"/>
    <dgm:cxn modelId="{5BE24323-F877-4311-B0A0-CABAD3720242}" type="presParOf" srcId="{79C14853-DC90-4175-B53F-DEBBEE6E8FD7}" destId="{6D50FD33-58B6-48BB-B1E6-7E4FBF14008A}" srcOrd="2" destOrd="0" presId="urn:microsoft.com/office/officeart/2018/2/layout/IconVerticalSolidList"/>
    <dgm:cxn modelId="{F96BC7B9-3078-4801-AA50-D25F5445E3FD}" type="presParOf" srcId="{79C14853-DC90-4175-B53F-DEBBEE6E8FD7}" destId="{D5006B71-3AC9-4DE3-AFF2-7F86786DF741}" srcOrd="3" destOrd="0" presId="urn:microsoft.com/office/officeart/2018/2/layout/IconVerticalSolidList"/>
    <dgm:cxn modelId="{0C501A38-B22A-4AA7-98E2-38090732AF80}" type="presParOf" srcId="{08F969A9-FB23-49D3-A0CC-1838C37D2455}" destId="{335D9623-EDE6-4B94-9D01-41C8F66868C6}" srcOrd="5" destOrd="0" presId="urn:microsoft.com/office/officeart/2018/2/layout/IconVerticalSolidList"/>
    <dgm:cxn modelId="{31711372-1C86-48BC-8F90-12C161DC29FF}" type="presParOf" srcId="{08F969A9-FB23-49D3-A0CC-1838C37D2455}" destId="{117E6DFE-47D2-40BE-8725-53F20EE6FB81}" srcOrd="6" destOrd="0" presId="urn:microsoft.com/office/officeart/2018/2/layout/IconVerticalSolidList"/>
    <dgm:cxn modelId="{8C053044-7135-4101-93B2-1BCBF431B2BC}" type="presParOf" srcId="{117E6DFE-47D2-40BE-8725-53F20EE6FB81}" destId="{5C088734-9A7A-4B18-BF0E-B260DDBFDD76}" srcOrd="0" destOrd="0" presId="urn:microsoft.com/office/officeart/2018/2/layout/IconVerticalSolidList"/>
    <dgm:cxn modelId="{710678A6-9CE2-4DD3-96ED-5AD56AD1C2A1}" type="presParOf" srcId="{117E6DFE-47D2-40BE-8725-53F20EE6FB81}" destId="{6B1B87B1-D270-44A9-B5E0-02D550DD5589}" srcOrd="1" destOrd="0" presId="urn:microsoft.com/office/officeart/2018/2/layout/IconVerticalSolidList"/>
    <dgm:cxn modelId="{EEDED011-3AA3-418F-98C4-1EA456D7C23E}" type="presParOf" srcId="{117E6DFE-47D2-40BE-8725-53F20EE6FB81}" destId="{F1F4E0E5-2763-4310-85D0-B4633DAD06F3}" srcOrd="2" destOrd="0" presId="urn:microsoft.com/office/officeart/2018/2/layout/IconVerticalSolidList"/>
    <dgm:cxn modelId="{F470ED29-6436-42FC-B51F-8986833027E7}" type="presParOf" srcId="{117E6DFE-47D2-40BE-8725-53F20EE6FB81}" destId="{62CB8525-5E8F-455A-8EBF-7BCA997EF6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B9EA9-D228-418B-A18B-D85DE38C1642}">
      <dsp:nvSpPr>
        <dsp:cNvPr id="0" name=""/>
        <dsp:cNvSpPr/>
      </dsp:nvSpPr>
      <dsp:spPr>
        <a:xfrm>
          <a:off x="0" y="1693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78611-CE46-4A46-A604-15D9291FAC5D}">
      <dsp:nvSpPr>
        <dsp:cNvPr id="0" name=""/>
        <dsp:cNvSpPr/>
      </dsp:nvSpPr>
      <dsp:spPr>
        <a:xfrm>
          <a:off x="259677" y="194842"/>
          <a:ext cx="472141" cy="4721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63521-129D-436D-ACF2-C1DE0E0D640F}">
      <dsp:nvSpPr>
        <dsp:cNvPr id="0" name=""/>
        <dsp:cNvSpPr/>
      </dsp:nvSpPr>
      <dsp:spPr>
        <a:xfrm>
          <a:off x="991497" y="1693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Pandas makes manipulating tabular data straightforward and repeatable</a:t>
          </a:r>
          <a:endParaRPr lang="en-US" sz="2100" kern="1200"/>
        </a:p>
      </dsp:txBody>
      <dsp:txXfrm>
        <a:off x="991497" y="1693"/>
        <a:ext cx="9524102" cy="858439"/>
      </dsp:txXfrm>
    </dsp:sp>
    <dsp:sp modelId="{C61E0996-D391-462E-BD7D-3BE3762F0619}">
      <dsp:nvSpPr>
        <dsp:cNvPr id="0" name=""/>
        <dsp:cNvSpPr/>
      </dsp:nvSpPr>
      <dsp:spPr>
        <a:xfrm>
          <a:off x="0" y="1074742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694E1-2BDD-447A-ADCC-E46C3B01432E}">
      <dsp:nvSpPr>
        <dsp:cNvPr id="0" name=""/>
        <dsp:cNvSpPr/>
      </dsp:nvSpPr>
      <dsp:spPr>
        <a:xfrm>
          <a:off x="259677" y="1267891"/>
          <a:ext cx="472141" cy="4721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60239-AB51-4F1E-B45C-5005550142C9}">
      <dsp:nvSpPr>
        <dsp:cNvPr id="0" name=""/>
        <dsp:cNvSpPr/>
      </dsp:nvSpPr>
      <dsp:spPr>
        <a:xfrm>
          <a:off x="991497" y="1074742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This helps Data Scientists and Data Engineers to cleanse and restructure data</a:t>
          </a:r>
          <a:endParaRPr lang="en-US" sz="2100" kern="1200"/>
        </a:p>
      </dsp:txBody>
      <dsp:txXfrm>
        <a:off x="991497" y="1074742"/>
        <a:ext cx="9524102" cy="858439"/>
      </dsp:txXfrm>
    </dsp:sp>
    <dsp:sp modelId="{D3109195-8FC1-4CCC-B430-9B08A1540C25}">
      <dsp:nvSpPr>
        <dsp:cNvPr id="0" name=""/>
        <dsp:cNvSpPr/>
      </dsp:nvSpPr>
      <dsp:spPr>
        <a:xfrm>
          <a:off x="0" y="2147791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357B6-52B9-4C6B-B569-D6F76C53A157}">
      <dsp:nvSpPr>
        <dsp:cNvPr id="0" name=""/>
        <dsp:cNvSpPr/>
      </dsp:nvSpPr>
      <dsp:spPr>
        <a:xfrm>
          <a:off x="259677" y="2340940"/>
          <a:ext cx="472141" cy="4721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06B71-3AC9-4DE3-AFF2-7F86786DF741}">
      <dsp:nvSpPr>
        <dsp:cNvPr id="0" name=""/>
        <dsp:cNvSpPr/>
      </dsp:nvSpPr>
      <dsp:spPr>
        <a:xfrm>
          <a:off x="991497" y="2147791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Pandas comes with a range of features to import from and export to various targets</a:t>
          </a:r>
          <a:endParaRPr lang="en-US" sz="2100" kern="1200"/>
        </a:p>
      </dsp:txBody>
      <dsp:txXfrm>
        <a:off x="991497" y="2147791"/>
        <a:ext cx="9524102" cy="858439"/>
      </dsp:txXfrm>
    </dsp:sp>
    <dsp:sp modelId="{5C088734-9A7A-4B18-BF0E-B260DDBFDD76}">
      <dsp:nvSpPr>
        <dsp:cNvPr id="0" name=""/>
        <dsp:cNvSpPr/>
      </dsp:nvSpPr>
      <dsp:spPr>
        <a:xfrm>
          <a:off x="0" y="3220840"/>
          <a:ext cx="10515600" cy="858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B87B1-D270-44A9-B5E0-02D550DD5589}">
      <dsp:nvSpPr>
        <dsp:cNvPr id="0" name=""/>
        <dsp:cNvSpPr/>
      </dsp:nvSpPr>
      <dsp:spPr>
        <a:xfrm>
          <a:off x="259677" y="3413989"/>
          <a:ext cx="472141" cy="4721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B8525-5E8F-455A-8EBF-7BCA997EF610}">
      <dsp:nvSpPr>
        <dsp:cNvPr id="0" name=""/>
        <dsp:cNvSpPr/>
      </dsp:nvSpPr>
      <dsp:spPr>
        <a:xfrm>
          <a:off x="991497" y="3220840"/>
          <a:ext cx="9524102" cy="858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851" tIns="90851" rIns="90851" bIns="9085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 popularity of Pandas has added to its success – most popular charting libraries</a:t>
          </a:r>
          <a:endParaRPr lang="en-US" sz="2100" kern="1200"/>
        </a:p>
      </dsp:txBody>
      <dsp:txXfrm>
        <a:off x="991497" y="3220840"/>
        <a:ext cx="9524102" cy="858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2BA1F-A4F6-4E8F-9419-480775D00615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D3FA6-F039-4962-ADA2-AB1DDB4968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1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Embarrassment = plural of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3FA6-F039-4962-ADA2-AB1DDB4968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75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Pandas is Open Source and provides guidance on how you, the users, can contribute.</a:t>
            </a:r>
          </a:p>
          <a:p>
            <a:endParaRPr lang="en-GB" dirty="0"/>
          </a:p>
          <a:p>
            <a:r>
              <a:rPr lang="en-GB" dirty="0"/>
              <a:t>Don’t worry if you’re not a C expert (I’m not!) – you’re still entitled to submit bugs and there are certainly parts of the documentation that are </a:t>
            </a:r>
            <a:r>
              <a:rPr lang="en-GB" i="1" dirty="0"/>
              <a:t>better</a:t>
            </a:r>
            <a:r>
              <a:rPr lang="en-GB" dirty="0"/>
              <a:t> written by newbies than experts, especially if you find it inaccessible or confusing.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3FA6-F039-4962-ADA2-AB1DDB4968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4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Tabular = not photo/binary/music/video</a:t>
            </a:r>
          </a:p>
          <a:p>
            <a:endParaRPr lang="en-GB" dirty="0"/>
          </a:p>
          <a:p>
            <a:r>
              <a:rPr lang="en-GB" dirty="0"/>
              <a:t>Also, Pandas has been highly optimised for high-level tasks meaning that it is frequently faster with less code!</a:t>
            </a:r>
          </a:p>
          <a:p>
            <a:endParaRPr lang="en-GB" dirty="0"/>
          </a:p>
          <a:p>
            <a:r>
              <a:rPr lang="en-GB" dirty="0"/>
              <a:t>Sold? Let’s get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3FA6-F039-4962-ADA2-AB1DDB49687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41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command prompt/shell (and in a virtual environment if that suits…)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3FA6-F039-4962-ADA2-AB1DDB49687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91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command prompt (tested </a:t>
            </a:r>
            <a:r>
              <a:rPr lang="en-GB"/>
              <a:t>on Windows)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3FA6-F039-4962-ADA2-AB1DDB4968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47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5EF0-CA8C-49A4-8B98-816FC7027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A0FB7-0392-441A-8D9A-C1FB8E6E0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36F8-B928-4C95-A1FA-3668EE6A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AE5A-51CB-4BCB-90B1-DBF0238E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66F4-760E-4250-857C-EB16096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C4CA-6D91-461C-8C71-362F798D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CC7D8-3545-48F3-928E-B127BE08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7D29-5840-4384-BD1F-5A363C6F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38DC-197A-4F14-AE44-7DBB6E46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FC53-1FEC-4DF5-8094-910B9D4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6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A64E0-2CA9-4327-B8A7-3BEC54AEC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9421A-A598-4B24-B49D-66C1E6831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0574-AF86-4A92-9DAC-1612DF10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6CB7-6878-4947-B76E-FBEEB378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A42C-7324-4B0B-B054-8EE8FC6D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9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4304-B380-462F-A8DA-12CD5979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36A6-77A3-4D3B-A9DA-B3B3E807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64CE-ABEA-49CB-BD45-00D74979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E567-93D2-4119-A115-47FDD35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C4C5-6A6B-4008-AD83-97A400BA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5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41D6-5B4A-4631-A3F0-3B68F82A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E167-2E1B-496D-8AAC-49FF9E6A5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42813-7ED0-4761-ADF5-609FC0F7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674E5-1F27-42FA-9115-34A38E27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6496-5DA0-4033-A50A-05D6941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6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E03-B131-4721-B011-F5B31A24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BF51-2119-426B-85DC-E1D1A777B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4E35C-EBCA-438E-A390-47F54A320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1D60F-36EA-46DE-94DD-51077729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8C0B-BC05-4B9A-97B0-2A3CB4C8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5213-AA59-492D-8909-E0EFD591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610F-D34E-40A9-980A-3B50DF9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D780-0F41-4F57-BFF2-A6EE383B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BAB06-1BB3-4AEC-BB36-B56180C9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5D107-72A7-4484-95B0-5F603CCA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B2352-3587-4382-A890-E9B746AA5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26F06-C997-4F83-9AD0-E28FFF91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B857A-02BA-4C67-8743-3785EFD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E6E9E-5ACE-41AC-ABF2-1EBDEC34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03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949-49E0-4610-A503-AB4F0CE4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41FE7-D422-4BFE-BE6B-76C911C8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E0284-97F9-4107-99EA-27A73211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B719D-0ADD-4912-8B9E-1582B86D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39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4A606-D960-464C-B175-85D924B6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F623A-B335-458F-8B01-47DA378A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32BCA-6C9B-4822-92B7-C7DA43F4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7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448C-E2D0-4179-801F-376C554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AEA83-5E99-42A1-ABFC-0DDB8C3B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31E9B-D48F-4C09-8065-BECFC852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2CC98-883C-4A89-9480-8B07F1E8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700C7-C525-433D-AB01-6EF5EF72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02404-17EC-49D3-A932-A848CBC7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38C7-65D9-4217-B168-09080C43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BFD4E-81A3-437C-8A79-FC647D005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C094-8F35-4301-A3BC-C5C993749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5998-1F55-4671-99F0-8E519D1F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7D28-16EF-4612-A78B-4B5BB198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B9A4-BB14-46B7-AEB5-CBAF94A5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CED0F-A326-42A1-8A39-454B8C1A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DC1C0-FC6D-45A7-935A-D4EE3658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665D-A13F-4880-A6F8-5376CDD2A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38AF-11AB-44C0-BF74-E87147355E0E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AAC2-8012-480D-9222-B143BCF35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7B15-C0A2-48D6-8C1A-F4F58D278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1B85F-E39A-44A1-A5F6-1A49813836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25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der.org/" TargetMode="External"/><Relationship Id="rId5" Type="http://schemas.openxmlformats.org/officeDocument/2006/relationships/hyperlink" Target="https://talkpython.fm/" TargetMode="External"/><Relationship Id="rId4" Type="http://schemas.openxmlformats.org/officeDocument/2006/relationships/hyperlink" Target="https://realpython.com/search?q=panda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www.pytho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3D509-5B78-4738-8131-ADB52D5F0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ctr">
            <a:normAutofit/>
          </a:bodyPr>
          <a:lstStyle/>
          <a:p>
            <a:r>
              <a:rPr lang="en-GB" sz="5400" dirty="0">
                <a:solidFill>
                  <a:srgbClr val="FFFFFF"/>
                </a:solidFill>
              </a:rPr>
              <a:t>An Embarrassment of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CCD69-9BED-4385-897A-5DC086768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Simon Stride</a:t>
            </a:r>
          </a:p>
          <a:p>
            <a:r>
              <a:rPr lang="en-GB">
                <a:solidFill>
                  <a:srgbClr val="FFFFFF"/>
                </a:solidFill>
              </a:rPr>
              <a:t>May 2019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DC562BB5-3F67-4784-A967-0A0EF1367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1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E4C1-5042-4DBE-8DBE-3C7C36F4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B9CDFE-9DED-49E2-B0E1-1FF12F2B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41856"/>
              </p:ext>
            </p:extLst>
          </p:nvPr>
        </p:nvGraphicFramePr>
        <p:xfrm>
          <a:off x="1924481" y="1851109"/>
          <a:ext cx="7091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959">
                  <a:extLst>
                    <a:ext uri="{9D8B030D-6E8A-4147-A177-3AD203B41FA5}">
                      <a16:colId xmlns:a16="http://schemas.microsoft.com/office/drawing/2014/main" val="807757520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3165628707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714403323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1709052604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1992648116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2837303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 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 3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 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Var 5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6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0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6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66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8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6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741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B73DA4-3F8C-4562-89B5-C45E9162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39469"/>
              </p:ext>
            </p:extLst>
          </p:nvPr>
        </p:nvGraphicFramePr>
        <p:xfrm>
          <a:off x="1924481" y="4446989"/>
          <a:ext cx="709175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1959">
                  <a:extLst>
                    <a:ext uri="{9D8B030D-6E8A-4147-A177-3AD203B41FA5}">
                      <a16:colId xmlns:a16="http://schemas.microsoft.com/office/drawing/2014/main" val="4213800380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254618589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2337375888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2998012716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1073643190"/>
                    </a:ext>
                  </a:extLst>
                </a:gridCol>
                <a:gridCol w="1181959">
                  <a:extLst>
                    <a:ext uri="{9D8B030D-6E8A-4147-A177-3AD203B41FA5}">
                      <a16:colId xmlns:a16="http://schemas.microsoft.com/office/drawing/2014/main" val="212669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25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599806-07F5-42B3-91DC-2E9E28442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23354"/>
              </p:ext>
            </p:extLst>
          </p:nvPr>
        </p:nvGraphicFramePr>
        <p:xfrm>
          <a:off x="9016235" y="5206316"/>
          <a:ext cx="11636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24">
                  <a:extLst>
                    <a:ext uri="{9D8B030D-6E8A-4147-A177-3AD203B41FA5}">
                      <a16:colId xmlns:a16="http://schemas.microsoft.com/office/drawing/2014/main" val="747835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Predict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9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1760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86DC6-950C-43B3-ABFB-F6FA8AEBA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00132"/>
              </p:ext>
            </p:extLst>
          </p:nvPr>
        </p:nvGraphicFramePr>
        <p:xfrm>
          <a:off x="10179859" y="5206316"/>
          <a:ext cx="11636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24">
                  <a:extLst>
                    <a:ext uri="{9D8B030D-6E8A-4147-A177-3AD203B41FA5}">
                      <a16:colId xmlns:a16="http://schemas.microsoft.com/office/drawing/2014/main" val="747835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Evaluate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9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Webdings" panose="05030102010509060703" pitchFamily="18" charset="2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Webdings" panose="05030102010509060703" pitchFamily="18" charset="2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1760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4BE61C-B5C5-45D9-B11C-9A19ED9B2FCD}"/>
              </a:ext>
            </a:extLst>
          </p:cNvPr>
          <p:cNvSpPr txBox="1"/>
          <p:nvPr/>
        </p:nvSpPr>
        <p:spPr>
          <a:xfrm>
            <a:off x="472513" y="2777163"/>
            <a:ext cx="126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“Train”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1AD56-1906-4456-A424-CD701810540A}"/>
              </a:ext>
            </a:extLst>
          </p:cNvPr>
          <p:cNvSpPr txBox="1"/>
          <p:nvPr/>
        </p:nvSpPr>
        <p:spPr>
          <a:xfrm>
            <a:off x="472513" y="5004003"/>
            <a:ext cx="126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“Test”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611FA163-762C-4A28-B6C2-55780AC76DED}"/>
              </a:ext>
            </a:extLst>
          </p:cNvPr>
          <p:cNvSpPr/>
          <p:nvPr/>
        </p:nvSpPr>
        <p:spPr>
          <a:xfrm rot="5400000">
            <a:off x="8500153" y="3753153"/>
            <a:ext cx="1941772" cy="728457"/>
          </a:xfrm>
          <a:prstGeom prst="bentArrow">
            <a:avLst>
              <a:gd name="adj1" fmla="val 36411"/>
              <a:gd name="adj2" fmla="val 32282"/>
              <a:gd name="adj3" fmla="val 32808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8F8DF-FB4D-461B-830A-E85C6DB85176}"/>
              </a:ext>
            </a:extLst>
          </p:cNvPr>
          <p:cNvSpPr txBox="1"/>
          <p:nvPr/>
        </p:nvSpPr>
        <p:spPr>
          <a:xfrm>
            <a:off x="9598047" y="3244334"/>
            <a:ext cx="126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Build Model</a:t>
            </a:r>
          </a:p>
        </p:txBody>
      </p:sp>
    </p:spTree>
    <p:extLst>
      <p:ext uri="{BB962C8B-B14F-4D97-AF65-F5344CB8AC3E}">
        <p14:creationId xmlns:p14="http://schemas.microsoft.com/office/powerpoint/2010/main" val="42760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00052 0.16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8A603-9CEC-4B8C-8DF5-D5E923A2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9444-6D73-45AD-96DF-3ABD490D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192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EF3697-D476-491F-97AB-9F0E1973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Outputting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3F78-A452-41D9-8DB5-8436D6A5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263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755560-ADD6-4A0D-BAE7-D239A724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2C11-D175-4BDD-A219-115FA6B7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  <a:hlinkClick r:id="rId3"/>
              </a:rPr>
              <a:t>https://pandas.pydata.org/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4"/>
              </a:rPr>
              <a:t>https://realpython.com/search?q=pandas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hlinkClick r:id="rId5"/>
              </a:rPr>
              <a:t>https://talkpython.fm/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hlinkClick r:id="rId6"/>
              </a:rPr>
              <a:t>https://dbader.org/</a:t>
            </a:r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Contact me on simon.stride@gmail.com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3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21EC47-3829-48D3-AE10-2054EBBF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21B4-E687-4D53-863D-3EEE506B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492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312CF-5ED1-4CF5-B291-B0BA7B23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What is Pandas??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E2BA-1028-44AF-A364-6E4745A8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i="1">
                <a:solidFill>
                  <a:srgbClr val="000000"/>
                </a:solidFill>
              </a:rPr>
              <a:t>“pandas</a:t>
            </a:r>
            <a:r>
              <a:rPr lang="en-US" sz="2400">
                <a:solidFill>
                  <a:srgbClr val="000000"/>
                </a:solidFill>
              </a:rPr>
              <a:t> is an open source, BSD-licensed library providing high-performance, easy-to-use data structures and data analysis tools for the </a:t>
            </a:r>
            <a:r>
              <a:rPr lang="en-US" sz="2400" u="sng">
                <a:solidFill>
                  <a:srgbClr val="000000"/>
                </a:solidFill>
                <a:hlinkClick r:id="rId4"/>
              </a:rPr>
              <a:t>Python</a:t>
            </a:r>
            <a:r>
              <a:rPr lang="en-US" sz="2400">
                <a:solidFill>
                  <a:srgbClr val="000000"/>
                </a:solidFill>
              </a:rPr>
              <a:t> programming language.”</a:t>
            </a:r>
          </a:p>
          <a:p>
            <a:endParaRPr lang="en-US" sz="2400">
              <a:solidFill>
                <a:srgbClr val="000000"/>
              </a:solidFill>
              <a:hlinkClick r:id="rId5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Created by Wes McKinney, who is the Benevolent Dictator for Life (BDFL) of the project.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hlinkClick r:id="rId5"/>
            </a:endParaRPr>
          </a:p>
          <a:p>
            <a:pPr marL="0" indent="0">
              <a:buNone/>
            </a:pPr>
            <a:r>
              <a:rPr lang="en-GB" sz="2400">
                <a:solidFill>
                  <a:srgbClr val="000000"/>
                </a:solidFill>
                <a:hlinkClick r:id="rId5"/>
              </a:rPr>
              <a:t>https://pandas.pydata.org/</a:t>
            </a:r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D6949-A6D7-405F-89D0-9175B2B3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dirty="0"/>
              <a:t>Why Pandas?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1F3D5-1D1C-4E29-A1EA-2333824B8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1960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687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B58A7-7ECB-45B5-9993-891F5DD0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How to install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E1D4-0624-4FF7-A4A4-4E36F6C8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>
                <a:solidFill>
                  <a:srgbClr val="000000"/>
                </a:solidFill>
              </a:rPr>
              <a:t>pip install pandas</a:t>
            </a: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>
                <a:solidFill>
                  <a:srgbClr val="000000"/>
                </a:solidFill>
              </a:rPr>
              <a:t>OR</a:t>
            </a:r>
          </a:p>
          <a:p>
            <a:pPr marL="0" indent="0">
              <a:buNone/>
            </a:pPr>
            <a:endParaRPr lang="en-GB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>
                <a:solidFill>
                  <a:srgbClr val="000000"/>
                </a:solidFill>
              </a:rPr>
              <a:t>Conda install pandas </a:t>
            </a:r>
          </a:p>
          <a:p>
            <a:pPr marL="0" indent="0">
              <a:buNone/>
            </a:pPr>
            <a:r>
              <a:rPr lang="en-GB" sz="2400">
                <a:solidFill>
                  <a:srgbClr val="000000"/>
                </a:solidFill>
              </a:rPr>
              <a:t>(not needed in Anaconda)</a:t>
            </a:r>
          </a:p>
        </p:txBody>
      </p:sp>
    </p:spTree>
    <p:extLst>
      <p:ext uri="{BB962C8B-B14F-4D97-AF65-F5344CB8AC3E}">
        <p14:creationId xmlns:p14="http://schemas.microsoft.com/office/powerpoint/2010/main" val="233441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CDC58-09A7-4B31-9C65-216C24700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Follow along…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2E85-95EE-4A76-A974-56ADB4D02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	git clone https://github.com/SimonStride/Pandas_Demo.git</a:t>
            </a: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	cd Pandas_Demo</a:t>
            </a: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	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36D3E-429E-4924-9BBA-3DA1BD0C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0DA8-2B9A-4687-9565-5A1273A4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Getting hold of the data you want to analyse</a:t>
            </a: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3388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FA591-AEF2-4CBC-859D-DFD2CEEA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EBDE-E649-4637-8949-ABB9CEF58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Interpolating or munging the data to handle missing/erroneous values</a:t>
            </a:r>
          </a:p>
          <a:p>
            <a:pPr marL="0" indent="0">
              <a:buNone/>
            </a:pPr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9194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C472D1-A2F1-4F77-953E-4AA6362C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Transformation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E6A6-51F0-463F-AD32-759951C1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Categorisation and mapping values</a:t>
            </a:r>
          </a:p>
          <a:p>
            <a:endParaRPr lang="en-GB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00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91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DCFBD-446D-481E-93FD-CA3E28C7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Splitting Data for 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63B0-B6D0-4DA7-A815-C47EB08A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Now that you have your data tidy, you might need to split your data up for training a scientific model (e.g. Logistic Regression)</a:t>
            </a:r>
          </a:p>
          <a:p>
            <a:r>
              <a:rPr lang="en-GB" sz="2000">
                <a:solidFill>
                  <a:srgbClr val="000000"/>
                </a:solidFill>
              </a:rPr>
              <a:t>That way you can use the remaining chunk of you data to test you model</a:t>
            </a:r>
          </a:p>
        </p:txBody>
      </p:sp>
    </p:spTree>
    <p:extLst>
      <p:ext uri="{BB962C8B-B14F-4D97-AF65-F5344CB8AC3E}">
        <p14:creationId xmlns:p14="http://schemas.microsoft.com/office/powerpoint/2010/main" val="348680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374</Words>
  <Application>Microsoft Office PowerPoint</Application>
  <PresentationFormat>Widescreen</PresentationFormat>
  <Paragraphs>88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Webdings</vt:lpstr>
      <vt:lpstr>Office Theme</vt:lpstr>
      <vt:lpstr>An Embarrassment of Pandas</vt:lpstr>
      <vt:lpstr>What is Pandas??</vt:lpstr>
      <vt:lpstr>Why Pandas?</vt:lpstr>
      <vt:lpstr>How to install Pandas</vt:lpstr>
      <vt:lpstr>Follow along…</vt:lpstr>
      <vt:lpstr>Data Acquisition</vt:lpstr>
      <vt:lpstr>Data Cleansing</vt:lpstr>
      <vt:lpstr>Transformation &amp; Feature Engineering</vt:lpstr>
      <vt:lpstr>Splitting Data for Training Models</vt:lpstr>
      <vt:lpstr>Example</vt:lpstr>
      <vt:lpstr>Splitting Data</vt:lpstr>
      <vt:lpstr>Outputting Data</vt:lpstr>
      <vt:lpstr>Next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Embarrassment of Pandas</dc:title>
  <dc:creator>Stride, Simon</dc:creator>
  <cp:lastModifiedBy>Stride, Simon</cp:lastModifiedBy>
  <cp:revision>4</cp:revision>
  <dcterms:created xsi:type="dcterms:W3CDTF">2019-05-30T11:41:27Z</dcterms:created>
  <dcterms:modified xsi:type="dcterms:W3CDTF">2019-05-30T12:58:50Z</dcterms:modified>
</cp:coreProperties>
</file>