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8" r:id="rId3"/>
    <p:sldId id="263" r:id="rId4"/>
    <p:sldId id="277" r:id="rId5"/>
    <p:sldId id="275" r:id="rId6"/>
    <p:sldId id="259" r:id="rId7"/>
    <p:sldId id="274" r:id="rId8"/>
    <p:sldId id="260" r:id="rId9"/>
    <p:sldId id="264" r:id="rId10"/>
    <p:sldId id="261" r:id="rId11"/>
    <p:sldId id="262" r:id="rId12"/>
    <p:sldId id="265" r:id="rId13"/>
    <p:sldId id="266" r:id="rId14"/>
    <p:sldId id="267" r:id="rId15"/>
    <p:sldId id="268" r:id="rId16"/>
    <p:sldId id="269" r:id="rId17"/>
    <p:sldId id="276" r:id="rId18"/>
    <p:sldId id="270" r:id="rId19"/>
    <p:sldId id="272"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67081" autoAdjust="0"/>
  </p:normalViewPr>
  <p:slideViewPr>
    <p:cSldViewPr snapToGrid="0">
      <p:cViewPr>
        <p:scale>
          <a:sx n="65" d="100"/>
          <a:sy n="65" d="100"/>
        </p:scale>
        <p:origin x="10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hyperlink" Target="https://docs.docker.com/install/linux/docker-ce/centos/" TargetMode="External"/><Relationship Id="rId1" Type="http://schemas.openxmlformats.org/officeDocument/2006/relationships/hyperlink" Target="https://docs.docker.com/install/linux/docker-ce/ubuntu/" TargetMode="External"/><Relationship Id="rId4" Type="http://schemas.openxmlformats.org/officeDocument/2006/relationships/hyperlink" Target="https://docs.docker.com/docker-for-mac/install/"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hyperlink" Target="https://docs.docker.com/engine/reference/" TargetMode="External"/><Relationship Id="rId1" Type="http://schemas.openxmlformats.org/officeDocument/2006/relationships/hyperlink" Target="https://docs.docker.com/docker-for-windows/" TargetMode="External"/><Relationship Id="rId6" Type="http://schemas.openxmlformats.org/officeDocument/2006/relationships/hyperlink" Target="https://kubernetes.io/" TargetMode="External"/><Relationship Id="rId5" Type="http://schemas.openxmlformats.org/officeDocument/2006/relationships/hyperlink" Target="https://hub.docker.com/" TargetMode="External"/><Relationship Id="rId4" Type="http://schemas.openxmlformats.org/officeDocument/2006/relationships/hyperlink" Target="https://docs.docker.com/compose/" TargetMode="External"/></Relationships>
</file>

<file path=ppt/diagrams/_rels/drawing2.xml.rels><?xml version="1.0" encoding="UTF-8" standalone="yes"?>
<Relationships xmlns="http://schemas.openxmlformats.org/package/2006/relationships"><Relationship Id="rId3" Type="http://schemas.openxmlformats.org/officeDocument/2006/relationships/hyperlink" Target="https://www.docker.com/products/docker-desktop" TargetMode="External"/><Relationship Id="rId2" Type="http://schemas.openxmlformats.org/officeDocument/2006/relationships/hyperlink" Target="https://docs.docker.com/install/linux/docker-ce/centos/" TargetMode="External"/><Relationship Id="rId1" Type="http://schemas.openxmlformats.org/officeDocument/2006/relationships/hyperlink" Target="https://docs.docker.com/install/linux/docker-ce/ubuntu/" TargetMode="External"/><Relationship Id="rId4" Type="http://schemas.openxmlformats.org/officeDocument/2006/relationships/hyperlink" Target="https://docs.docker.com/docker-for-mac/install/"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svg"/><Relationship Id="rId1" Type="http://schemas.openxmlformats.org/officeDocument/2006/relationships/image" Target="../media/image19.png"/><Relationship Id="rId6" Type="http://schemas.openxmlformats.org/officeDocument/2006/relationships/image" Target="../media/image18.svg"/><Relationship Id="rId5" Type="http://schemas.openxmlformats.org/officeDocument/2006/relationships/image" Target="../media/image21.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hyperlink" Target="https://docs.docker.com/engine/reference/run/" TargetMode="External"/><Relationship Id="rId2" Type="http://schemas.openxmlformats.org/officeDocument/2006/relationships/hyperlink" Target="https://docs.docker.com/engine/reference/" TargetMode="External"/><Relationship Id="rId1" Type="http://schemas.openxmlformats.org/officeDocument/2006/relationships/hyperlink" Target="https://docs.docker.com/docker-for-windows/" TargetMode="External"/><Relationship Id="rId6" Type="http://schemas.openxmlformats.org/officeDocument/2006/relationships/hyperlink" Target="https://kubernetes.io/" TargetMode="External"/><Relationship Id="rId5" Type="http://schemas.openxmlformats.org/officeDocument/2006/relationships/hyperlink" Target="https://hub.docker.com/" TargetMode="External"/><Relationship Id="rId4" Type="http://schemas.openxmlformats.org/officeDocument/2006/relationships/hyperlink" Target="https://docs.docker.com/compose/" TargetMode="Externa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3F71A-C9F6-42E0-A7DC-702EB769C76D}"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B55CC676-24CF-4710-B28D-AC1A9543C29C}">
      <dgm:prSet/>
      <dgm:spPr/>
      <dgm:t>
        <a:bodyPr/>
        <a:lstStyle/>
        <a:p>
          <a:r>
            <a:rPr lang="en-GB"/>
            <a:t>Docker images provide a standardised, consistent means of deploying containers between environments, small and large</a:t>
          </a:r>
          <a:endParaRPr lang="en-US"/>
        </a:p>
      </dgm:t>
    </dgm:pt>
    <dgm:pt modelId="{24FF26CF-747D-41C1-ADC4-7C5A51524CD2}" type="parTrans" cxnId="{5FEF79DE-43EE-46D5-899E-F5FF473588DD}">
      <dgm:prSet/>
      <dgm:spPr/>
      <dgm:t>
        <a:bodyPr/>
        <a:lstStyle/>
        <a:p>
          <a:endParaRPr lang="en-US"/>
        </a:p>
      </dgm:t>
    </dgm:pt>
    <dgm:pt modelId="{83158BA0-BCB4-491C-ACF8-BC0651EB2B83}" type="sibTrans" cxnId="{5FEF79DE-43EE-46D5-899E-F5FF473588DD}">
      <dgm:prSet/>
      <dgm:spPr/>
      <dgm:t>
        <a:bodyPr/>
        <a:lstStyle/>
        <a:p>
          <a:endParaRPr lang="en-US"/>
        </a:p>
      </dgm:t>
    </dgm:pt>
    <dgm:pt modelId="{D812860E-7C76-461D-9E4A-2B473CB7C61F}">
      <dgm:prSet/>
      <dgm:spPr/>
      <dgm:t>
        <a:bodyPr/>
        <a:lstStyle/>
        <a:p>
          <a:r>
            <a:rPr lang="en-GB" dirty="0"/>
            <a:t>This includes load-balanced, big scale services like Google, </a:t>
          </a:r>
          <a:r>
            <a:rPr lang="en-GB" dirty="0" err="1"/>
            <a:t>Paypal</a:t>
          </a:r>
          <a:r>
            <a:rPr lang="en-GB" dirty="0"/>
            <a:t>, VISA and Netflix. Plus Splunk!</a:t>
          </a:r>
          <a:endParaRPr lang="en-US" dirty="0"/>
        </a:p>
      </dgm:t>
    </dgm:pt>
    <dgm:pt modelId="{88C93B8F-AA30-4FAD-9EE0-76B3367478C5}" type="parTrans" cxnId="{7D84860B-FDAA-4AB4-9FDD-00873A368A78}">
      <dgm:prSet/>
      <dgm:spPr/>
      <dgm:t>
        <a:bodyPr/>
        <a:lstStyle/>
        <a:p>
          <a:endParaRPr lang="en-US"/>
        </a:p>
      </dgm:t>
    </dgm:pt>
    <dgm:pt modelId="{0CEBC767-3963-4D49-AA51-5E37AC7093DB}" type="sibTrans" cxnId="{7D84860B-FDAA-4AB4-9FDD-00873A368A78}">
      <dgm:prSet/>
      <dgm:spPr/>
      <dgm:t>
        <a:bodyPr/>
        <a:lstStyle/>
        <a:p>
          <a:endParaRPr lang="en-US"/>
        </a:p>
      </dgm:t>
    </dgm:pt>
    <dgm:pt modelId="{217B3AA7-B8D9-499C-B6AD-7260C5425A70}">
      <dgm:prSet/>
      <dgm:spPr/>
      <dgm:t>
        <a:bodyPr/>
        <a:lstStyle/>
        <a:p>
          <a:r>
            <a:rPr lang="en-GB"/>
            <a:t>Run the exact same workload irrespective of underlying platform – AWS, Azure, GCP or on-prem</a:t>
          </a:r>
          <a:endParaRPr lang="en-US"/>
        </a:p>
      </dgm:t>
    </dgm:pt>
    <dgm:pt modelId="{457A35C9-C39B-4513-AEBF-EA2074BCCA80}" type="parTrans" cxnId="{8C9619E0-8590-4AD3-B5CE-BD9DA6B9148A}">
      <dgm:prSet/>
      <dgm:spPr/>
      <dgm:t>
        <a:bodyPr/>
        <a:lstStyle/>
        <a:p>
          <a:endParaRPr lang="en-US"/>
        </a:p>
      </dgm:t>
    </dgm:pt>
    <dgm:pt modelId="{9F0D253E-9EA4-411D-AA81-E7F77D69DF15}" type="sibTrans" cxnId="{8C9619E0-8590-4AD3-B5CE-BD9DA6B9148A}">
      <dgm:prSet/>
      <dgm:spPr/>
      <dgm:t>
        <a:bodyPr/>
        <a:lstStyle/>
        <a:p>
          <a:endParaRPr lang="en-US"/>
        </a:p>
      </dgm:t>
    </dgm:pt>
    <dgm:pt modelId="{73C77D97-DFE7-4DA5-AC51-D5C4DFDFF3F4}">
      <dgm:prSet/>
      <dgm:spPr/>
      <dgm:t>
        <a:bodyPr/>
        <a:lstStyle/>
        <a:p>
          <a:r>
            <a:rPr lang="en-GB"/>
            <a:t>Speed and repeatability of installing and running images</a:t>
          </a:r>
          <a:endParaRPr lang="en-US"/>
        </a:p>
      </dgm:t>
    </dgm:pt>
    <dgm:pt modelId="{93329AA2-D695-4955-B1BF-7D09FE0E1F03}" type="parTrans" cxnId="{4251C85E-A240-42D3-9DF7-31821C52D0AD}">
      <dgm:prSet/>
      <dgm:spPr/>
      <dgm:t>
        <a:bodyPr/>
        <a:lstStyle/>
        <a:p>
          <a:endParaRPr lang="en-US"/>
        </a:p>
      </dgm:t>
    </dgm:pt>
    <dgm:pt modelId="{E7F1A7A7-471C-4153-A61C-08B2E94AB380}" type="sibTrans" cxnId="{4251C85E-A240-42D3-9DF7-31821C52D0AD}">
      <dgm:prSet/>
      <dgm:spPr/>
      <dgm:t>
        <a:bodyPr/>
        <a:lstStyle/>
        <a:p>
          <a:endParaRPr lang="en-US"/>
        </a:p>
      </dgm:t>
    </dgm:pt>
    <dgm:pt modelId="{D4DCBD4A-C715-4606-A0FB-DF0D452016EF}">
      <dgm:prSet/>
      <dgm:spPr/>
      <dgm:t>
        <a:bodyPr/>
        <a:lstStyle/>
        <a:p>
          <a:r>
            <a:rPr lang="en-GB"/>
            <a:t>No need to patch – update the image (OS or App) drop the container and recreate</a:t>
          </a:r>
          <a:endParaRPr lang="en-US"/>
        </a:p>
      </dgm:t>
    </dgm:pt>
    <dgm:pt modelId="{B7B8F33F-AEC8-4D3F-8BC8-48948A0619CD}" type="parTrans" cxnId="{8D33E43C-4F10-4FD3-95DA-FA42B021635B}">
      <dgm:prSet/>
      <dgm:spPr/>
      <dgm:t>
        <a:bodyPr/>
        <a:lstStyle/>
        <a:p>
          <a:endParaRPr lang="en-US"/>
        </a:p>
      </dgm:t>
    </dgm:pt>
    <dgm:pt modelId="{70D1F815-A2BB-4334-AE3E-579187547FBD}" type="sibTrans" cxnId="{8D33E43C-4F10-4FD3-95DA-FA42B021635B}">
      <dgm:prSet/>
      <dgm:spPr/>
      <dgm:t>
        <a:bodyPr/>
        <a:lstStyle/>
        <a:p>
          <a:endParaRPr lang="en-US"/>
        </a:p>
      </dgm:t>
    </dgm:pt>
    <dgm:pt modelId="{DC2894EF-B863-4469-9707-A6825FDA8E4B}" type="pres">
      <dgm:prSet presAssocID="{0AD3F71A-C9F6-42E0-A7DC-702EB769C76D}" presName="linear" presStyleCnt="0">
        <dgm:presLayoutVars>
          <dgm:animLvl val="lvl"/>
          <dgm:resizeHandles val="exact"/>
        </dgm:presLayoutVars>
      </dgm:prSet>
      <dgm:spPr/>
    </dgm:pt>
    <dgm:pt modelId="{0FFD793F-7A10-4D45-8ECA-EDC0C962B069}" type="pres">
      <dgm:prSet presAssocID="{B55CC676-24CF-4710-B28D-AC1A9543C29C}" presName="parentText" presStyleLbl="node1" presStyleIdx="0" presStyleCnt="5">
        <dgm:presLayoutVars>
          <dgm:chMax val="0"/>
          <dgm:bulletEnabled val="1"/>
        </dgm:presLayoutVars>
      </dgm:prSet>
      <dgm:spPr/>
    </dgm:pt>
    <dgm:pt modelId="{51BAE959-E586-47A0-90B5-EDE4DA8E7356}" type="pres">
      <dgm:prSet presAssocID="{83158BA0-BCB4-491C-ACF8-BC0651EB2B83}" presName="spacer" presStyleCnt="0"/>
      <dgm:spPr/>
    </dgm:pt>
    <dgm:pt modelId="{9C361716-A4F9-4E66-B553-052D2043CF1D}" type="pres">
      <dgm:prSet presAssocID="{D812860E-7C76-461D-9E4A-2B473CB7C61F}" presName="parentText" presStyleLbl="node1" presStyleIdx="1" presStyleCnt="5">
        <dgm:presLayoutVars>
          <dgm:chMax val="0"/>
          <dgm:bulletEnabled val="1"/>
        </dgm:presLayoutVars>
      </dgm:prSet>
      <dgm:spPr/>
    </dgm:pt>
    <dgm:pt modelId="{3E4D713F-59D7-45B0-A2E5-7D5DB1BC71DC}" type="pres">
      <dgm:prSet presAssocID="{0CEBC767-3963-4D49-AA51-5E37AC7093DB}" presName="spacer" presStyleCnt="0"/>
      <dgm:spPr/>
    </dgm:pt>
    <dgm:pt modelId="{C87E883D-98D8-415F-93A7-19BC29AA3FF3}" type="pres">
      <dgm:prSet presAssocID="{217B3AA7-B8D9-499C-B6AD-7260C5425A70}" presName="parentText" presStyleLbl="node1" presStyleIdx="2" presStyleCnt="5">
        <dgm:presLayoutVars>
          <dgm:chMax val="0"/>
          <dgm:bulletEnabled val="1"/>
        </dgm:presLayoutVars>
      </dgm:prSet>
      <dgm:spPr/>
    </dgm:pt>
    <dgm:pt modelId="{03FF6FB6-89E5-45BA-8748-AFC3650E19E6}" type="pres">
      <dgm:prSet presAssocID="{9F0D253E-9EA4-411D-AA81-E7F77D69DF15}" presName="spacer" presStyleCnt="0"/>
      <dgm:spPr/>
    </dgm:pt>
    <dgm:pt modelId="{C207888C-5F43-4F9A-ADEB-74F1C0AB32E8}" type="pres">
      <dgm:prSet presAssocID="{73C77D97-DFE7-4DA5-AC51-D5C4DFDFF3F4}" presName="parentText" presStyleLbl="node1" presStyleIdx="3" presStyleCnt="5">
        <dgm:presLayoutVars>
          <dgm:chMax val="0"/>
          <dgm:bulletEnabled val="1"/>
        </dgm:presLayoutVars>
      </dgm:prSet>
      <dgm:spPr/>
    </dgm:pt>
    <dgm:pt modelId="{2E8F46B4-545F-4D94-A939-8951136CA8EB}" type="pres">
      <dgm:prSet presAssocID="{E7F1A7A7-471C-4153-A61C-08B2E94AB380}" presName="spacer" presStyleCnt="0"/>
      <dgm:spPr/>
    </dgm:pt>
    <dgm:pt modelId="{656655F9-DA28-4A3E-B575-4E1B5C6B1D62}" type="pres">
      <dgm:prSet presAssocID="{D4DCBD4A-C715-4606-A0FB-DF0D452016EF}" presName="parentText" presStyleLbl="node1" presStyleIdx="4" presStyleCnt="5">
        <dgm:presLayoutVars>
          <dgm:chMax val="0"/>
          <dgm:bulletEnabled val="1"/>
        </dgm:presLayoutVars>
      </dgm:prSet>
      <dgm:spPr/>
    </dgm:pt>
  </dgm:ptLst>
  <dgm:cxnLst>
    <dgm:cxn modelId="{7D84860B-FDAA-4AB4-9FDD-00873A368A78}" srcId="{0AD3F71A-C9F6-42E0-A7DC-702EB769C76D}" destId="{D812860E-7C76-461D-9E4A-2B473CB7C61F}" srcOrd="1" destOrd="0" parTransId="{88C93B8F-AA30-4FAD-9EE0-76B3367478C5}" sibTransId="{0CEBC767-3963-4D49-AA51-5E37AC7093DB}"/>
    <dgm:cxn modelId="{57E4DF14-64CC-4EDB-8B6B-8D4057D2B174}" type="presOf" srcId="{D812860E-7C76-461D-9E4A-2B473CB7C61F}" destId="{9C361716-A4F9-4E66-B553-052D2043CF1D}" srcOrd="0" destOrd="0" presId="urn:microsoft.com/office/officeart/2005/8/layout/vList2"/>
    <dgm:cxn modelId="{27147C1E-A990-4BAC-A9EF-0C8B6F41B9C7}" type="presOf" srcId="{73C77D97-DFE7-4DA5-AC51-D5C4DFDFF3F4}" destId="{C207888C-5F43-4F9A-ADEB-74F1C0AB32E8}" srcOrd="0" destOrd="0" presId="urn:microsoft.com/office/officeart/2005/8/layout/vList2"/>
    <dgm:cxn modelId="{0FF92325-8701-4D09-8AB1-02F18FF05285}" type="presOf" srcId="{0AD3F71A-C9F6-42E0-A7DC-702EB769C76D}" destId="{DC2894EF-B863-4469-9707-A6825FDA8E4B}" srcOrd="0" destOrd="0" presId="urn:microsoft.com/office/officeart/2005/8/layout/vList2"/>
    <dgm:cxn modelId="{8D33E43C-4F10-4FD3-95DA-FA42B021635B}" srcId="{0AD3F71A-C9F6-42E0-A7DC-702EB769C76D}" destId="{D4DCBD4A-C715-4606-A0FB-DF0D452016EF}" srcOrd="4" destOrd="0" parTransId="{B7B8F33F-AEC8-4D3F-8BC8-48948A0619CD}" sibTransId="{70D1F815-A2BB-4334-AE3E-579187547FBD}"/>
    <dgm:cxn modelId="{4251C85E-A240-42D3-9DF7-31821C52D0AD}" srcId="{0AD3F71A-C9F6-42E0-A7DC-702EB769C76D}" destId="{73C77D97-DFE7-4DA5-AC51-D5C4DFDFF3F4}" srcOrd="3" destOrd="0" parTransId="{93329AA2-D695-4955-B1BF-7D09FE0E1F03}" sibTransId="{E7F1A7A7-471C-4153-A61C-08B2E94AB380}"/>
    <dgm:cxn modelId="{97AB4A7E-72A9-4DAB-ACC4-7F7EEE10F3E8}" type="presOf" srcId="{D4DCBD4A-C715-4606-A0FB-DF0D452016EF}" destId="{656655F9-DA28-4A3E-B575-4E1B5C6B1D62}" srcOrd="0" destOrd="0" presId="urn:microsoft.com/office/officeart/2005/8/layout/vList2"/>
    <dgm:cxn modelId="{5ADDC1BD-D751-4792-A981-8B3DF3BB9EB0}" type="presOf" srcId="{B55CC676-24CF-4710-B28D-AC1A9543C29C}" destId="{0FFD793F-7A10-4D45-8ECA-EDC0C962B069}" srcOrd="0" destOrd="0" presId="urn:microsoft.com/office/officeart/2005/8/layout/vList2"/>
    <dgm:cxn modelId="{5FEF79DE-43EE-46D5-899E-F5FF473588DD}" srcId="{0AD3F71A-C9F6-42E0-A7DC-702EB769C76D}" destId="{B55CC676-24CF-4710-B28D-AC1A9543C29C}" srcOrd="0" destOrd="0" parTransId="{24FF26CF-747D-41C1-ADC4-7C5A51524CD2}" sibTransId="{83158BA0-BCB4-491C-ACF8-BC0651EB2B83}"/>
    <dgm:cxn modelId="{8C9619E0-8590-4AD3-B5CE-BD9DA6B9148A}" srcId="{0AD3F71A-C9F6-42E0-A7DC-702EB769C76D}" destId="{217B3AA7-B8D9-499C-B6AD-7260C5425A70}" srcOrd="2" destOrd="0" parTransId="{457A35C9-C39B-4513-AEBF-EA2074BCCA80}" sibTransId="{9F0D253E-9EA4-411D-AA81-E7F77D69DF15}"/>
    <dgm:cxn modelId="{770E30FF-5D6C-4D55-BBCE-CB901178B2D7}" type="presOf" srcId="{217B3AA7-B8D9-499C-B6AD-7260C5425A70}" destId="{C87E883D-98D8-415F-93A7-19BC29AA3FF3}" srcOrd="0" destOrd="0" presId="urn:microsoft.com/office/officeart/2005/8/layout/vList2"/>
    <dgm:cxn modelId="{AB8879B9-D717-4F8A-A2E5-605EB38E196D}" type="presParOf" srcId="{DC2894EF-B863-4469-9707-A6825FDA8E4B}" destId="{0FFD793F-7A10-4D45-8ECA-EDC0C962B069}" srcOrd="0" destOrd="0" presId="urn:microsoft.com/office/officeart/2005/8/layout/vList2"/>
    <dgm:cxn modelId="{A8856E14-2CDA-449D-AF64-21D88A8231B5}" type="presParOf" srcId="{DC2894EF-B863-4469-9707-A6825FDA8E4B}" destId="{51BAE959-E586-47A0-90B5-EDE4DA8E7356}" srcOrd="1" destOrd="0" presId="urn:microsoft.com/office/officeart/2005/8/layout/vList2"/>
    <dgm:cxn modelId="{A174D54C-276B-43E5-B63C-3D33D81AD52F}" type="presParOf" srcId="{DC2894EF-B863-4469-9707-A6825FDA8E4B}" destId="{9C361716-A4F9-4E66-B553-052D2043CF1D}" srcOrd="2" destOrd="0" presId="urn:microsoft.com/office/officeart/2005/8/layout/vList2"/>
    <dgm:cxn modelId="{6C2663DF-8B5B-439A-BAB9-4085863490D8}" type="presParOf" srcId="{DC2894EF-B863-4469-9707-A6825FDA8E4B}" destId="{3E4D713F-59D7-45B0-A2E5-7D5DB1BC71DC}" srcOrd="3" destOrd="0" presId="urn:microsoft.com/office/officeart/2005/8/layout/vList2"/>
    <dgm:cxn modelId="{6A554FE2-E114-46F2-A31D-18DD53B61EC9}" type="presParOf" srcId="{DC2894EF-B863-4469-9707-A6825FDA8E4B}" destId="{C87E883D-98D8-415F-93A7-19BC29AA3FF3}" srcOrd="4" destOrd="0" presId="urn:microsoft.com/office/officeart/2005/8/layout/vList2"/>
    <dgm:cxn modelId="{84EB4868-A41E-4540-83AB-6C7031837DBD}" type="presParOf" srcId="{DC2894EF-B863-4469-9707-A6825FDA8E4B}" destId="{03FF6FB6-89E5-45BA-8748-AFC3650E19E6}" srcOrd="5" destOrd="0" presId="urn:microsoft.com/office/officeart/2005/8/layout/vList2"/>
    <dgm:cxn modelId="{ABB8AFB5-4812-40FB-B28A-10370F9DA011}" type="presParOf" srcId="{DC2894EF-B863-4469-9707-A6825FDA8E4B}" destId="{C207888C-5F43-4F9A-ADEB-74F1C0AB32E8}" srcOrd="6" destOrd="0" presId="urn:microsoft.com/office/officeart/2005/8/layout/vList2"/>
    <dgm:cxn modelId="{0B7C2770-4763-46F3-9829-B720D218FDDF}" type="presParOf" srcId="{DC2894EF-B863-4469-9707-A6825FDA8E4B}" destId="{2E8F46B4-545F-4D94-A939-8951136CA8EB}" srcOrd="7" destOrd="0" presId="urn:microsoft.com/office/officeart/2005/8/layout/vList2"/>
    <dgm:cxn modelId="{8CBCCB0F-A240-4190-9FB7-EB71147FD3ED}" type="presParOf" srcId="{DC2894EF-B863-4469-9707-A6825FDA8E4B}" destId="{656655F9-DA28-4A3E-B575-4E1B5C6B1D6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BF069D-AA20-427A-94F6-BB9CEF393D63}"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CD16459F-5E0B-41BA-9821-4A2882D74F10}">
      <dgm:prSet/>
      <dgm:spPr/>
      <dgm:t>
        <a:bodyPr/>
        <a:lstStyle/>
        <a:p>
          <a:r>
            <a:rPr lang="en-GB"/>
            <a:t>Linux</a:t>
          </a:r>
          <a:endParaRPr lang="en-US"/>
        </a:p>
      </dgm:t>
    </dgm:pt>
    <dgm:pt modelId="{726644E6-6924-42E3-ADE1-3B9A7F72E905}" type="parTrans" cxnId="{59958324-D35C-4CDE-BEA9-CF2E819A98ED}">
      <dgm:prSet/>
      <dgm:spPr/>
      <dgm:t>
        <a:bodyPr/>
        <a:lstStyle/>
        <a:p>
          <a:endParaRPr lang="en-US"/>
        </a:p>
      </dgm:t>
    </dgm:pt>
    <dgm:pt modelId="{BFB9D88C-8FE8-4927-970A-64C612BA8B30}" type="sibTrans" cxnId="{59958324-D35C-4CDE-BEA9-CF2E819A98ED}">
      <dgm:prSet/>
      <dgm:spPr/>
      <dgm:t>
        <a:bodyPr/>
        <a:lstStyle/>
        <a:p>
          <a:endParaRPr lang="en-US"/>
        </a:p>
      </dgm:t>
    </dgm:pt>
    <dgm:pt modelId="{DC74C877-CFDF-4393-BC88-FA666C38D685}">
      <dgm:prSet/>
      <dgm:spPr/>
      <dgm:t>
        <a:bodyPr/>
        <a:lstStyle/>
        <a:p>
          <a:r>
            <a:rPr lang="en-GB">
              <a:hlinkClick xmlns:r="http://schemas.openxmlformats.org/officeDocument/2006/relationships" r:id="rId1"/>
            </a:rPr>
            <a:t>https://docs.docker.com/install/linux/docker-ce/ubuntu/</a:t>
          </a:r>
          <a:endParaRPr lang="en-US"/>
        </a:p>
      </dgm:t>
    </dgm:pt>
    <dgm:pt modelId="{4A1FB52E-18E8-46EE-BD89-15BEF4B9675A}" type="parTrans" cxnId="{39BA24E9-3315-44AD-A483-260C6166188D}">
      <dgm:prSet/>
      <dgm:spPr/>
      <dgm:t>
        <a:bodyPr/>
        <a:lstStyle/>
        <a:p>
          <a:endParaRPr lang="en-US"/>
        </a:p>
      </dgm:t>
    </dgm:pt>
    <dgm:pt modelId="{C0477592-0E02-4D67-8BBA-0658ECB72FDD}" type="sibTrans" cxnId="{39BA24E9-3315-44AD-A483-260C6166188D}">
      <dgm:prSet/>
      <dgm:spPr/>
      <dgm:t>
        <a:bodyPr/>
        <a:lstStyle/>
        <a:p>
          <a:endParaRPr lang="en-US"/>
        </a:p>
      </dgm:t>
    </dgm:pt>
    <dgm:pt modelId="{59DB2F70-7321-4D6E-94BE-897C5DD9AA49}">
      <dgm:prSet/>
      <dgm:spPr/>
      <dgm:t>
        <a:bodyPr/>
        <a:lstStyle/>
        <a:p>
          <a:r>
            <a:rPr lang="en-GB">
              <a:hlinkClick xmlns:r="http://schemas.openxmlformats.org/officeDocument/2006/relationships" r:id="rId2"/>
            </a:rPr>
            <a:t>https://docs.docker.com/install/linux/docker-ce/centos/</a:t>
          </a:r>
          <a:endParaRPr lang="en-US"/>
        </a:p>
      </dgm:t>
    </dgm:pt>
    <dgm:pt modelId="{1AA0DFEE-1AB0-4ED7-B017-233EDB829449}" type="parTrans" cxnId="{47955377-1182-49C9-AA93-DCF2C01B4A93}">
      <dgm:prSet/>
      <dgm:spPr/>
      <dgm:t>
        <a:bodyPr/>
        <a:lstStyle/>
        <a:p>
          <a:endParaRPr lang="en-US"/>
        </a:p>
      </dgm:t>
    </dgm:pt>
    <dgm:pt modelId="{2CB5FE74-A575-47BA-95C7-41F4398055C5}" type="sibTrans" cxnId="{47955377-1182-49C9-AA93-DCF2C01B4A93}">
      <dgm:prSet/>
      <dgm:spPr/>
      <dgm:t>
        <a:bodyPr/>
        <a:lstStyle/>
        <a:p>
          <a:endParaRPr lang="en-US"/>
        </a:p>
      </dgm:t>
    </dgm:pt>
    <dgm:pt modelId="{EDA4F27D-A753-425D-9CA7-ED7E9BE8CF90}">
      <dgm:prSet/>
      <dgm:spPr/>
      <dgm:t>
        <a:bodyPr/>
        <a:lstStyle/>
        <a:p>
          <a:r>
            <a:rPr lang="en-GB"/>
            <a:t>Windows 10 and Mac OSX</a:t>
          </a:r>
          <a:endParaRPr lang="en-US"/>
        </a:p>
      </dgm:t>
    </dgm:pt>
    <dgm:pt modelId="{226F0BA6-8204-4BAC-A6D4-CB3D9D77CF38}" type="parTrans" cxnId="{0367F3F0-495E-4E54-A84A-61D5046F2316}">
      <dgm:prSet/>
      <dgm:spPr/>
      <dgm:t>
        <a:bodyPr/>
        <a:lstStyle/>
        <a:p>
          <a:endParaRPr lang="en-US"/>
        </a:p>
      </dgm:t>
    </dgm:pt>
    <dgm:pt modelId="{A498029C-187C-4DAD-9ABD-F6D6AC16508B}" type="sibTrans" cxnId="{0367F3F0-495E-4E54-A84A-61D5046F2316}">
      <dgm:prSet/>
      <dgm:spPr/>
      <dgm:t>
        <a:bodyPr/>
        <a:lstStyle/>
        <a:p>
          <a:endParaRPr lang="en-US"/>
        </a:p>
      </dgm:t>
    </dgm:pt>
    <dgm:pt modelId="{31E8D254-DE89-4E15-B26C-8325AEDF22A6}">
      <dgm:prSet/>
      <dgm:spPr/>
      <dgm:t>
        <a:bodyPr/>
        <a:lstStyle/>
        <a:p>
          <a:r>
            <a:rPr lang="en-GB">
              <a:hlinkClick xmlns:r="http://schemas.openxmlformats.org/officeDocument/2006/relationships" r:id="rId3"/>
            </a:rPr>
            <a:t>https://www.docker.com/products/docker-desktop</a:t>
          </a:r>
          <a:endParaRPr lang="en-US"/>
        </a:p>
      </dgm:t>
    </dgm:pt>
    <dgm:pt modelId="{C381EE05-C791-4F02-99E6-9AAF2783E9A0}" type="parTrans" cxnId="{4550CF81-0DE2-4E65-B936-325A407588F8}">
      <dgm:prSet/>
      <dgm:spPr/>
      <dgm:t>
        <a:bodyPr/>
        <a:lstStyle/>
        <a:p>
          <a:endParaRPr lang="en-US"/>
        </a:p>
      </dgm:t>
    </dgm:pt>
    <dgm:pt modelId="{D833EABE-22E6-4021-9364-76519D884399}" type="sibTrans" cxnId="{4550CF81-0DE2-4E65-B936-325A407588F8}">
      <dgm:prSet/>
      <dgm:spPr/>
      <dgm:t>
        <a:bodyPr/>
        <a:lstStyle/>
        <a:p>
          <a:endParaRPr lang="en-US"/>
        </a:p>
      </dgm:t>
    </dgm:pt>
    <dgm:pt modelId="{B61A978C-B78C-4091-A4D5-B6E66BDB135E}">
      <dgm:prSet/>
      <dgm:spPr/>
      <dgm:t>
        <a:bodyPr/>
        <a:lstStyle/>
        <a:p>
          <a:r>
            <a:rPr lang="en-GB">
              <a:hlinkClick xmlns:r="http://schemas.openxmlformats.org/officeDocument/2006/relationships" r:id="rId4"/>
            </a:rPr>
            <a:t>https://docs.docker.com/docker-for-mac/install/</a:t>
          </a:r>
          <a:endParaRPr lang="en-US"/>
        </a:p>
      </dgm:t>
    </dgm:pt>
    <dgm:pt modelId="{9A795001-7A2A-4205-86D4-84D001E7BFAA}" type="parTrans" cxnId="{D33BFF67-6478-460F-939E-65C6A72C7037}">
      <dgm:prSet/>
      <dgm:spPr/>
      <dgm:t>
        <a:bodyPr/>
        <a:lstStyle/>
        <a:p>
          <a:endParaRPr lang="en-US"/>
        </a:p>
      </dgm:t>
    </dgm:pt>
    <dgm:pt modelId="{AC5C3C4E-798A-4342-A242-F15DD3E0CD89}" type="sibTrans" cxnId="{D33BFF67-6478-460F-939E-65C6A72C7037}">
      <dgm:prSet/>
      <dgm:spPr/>
      <dgm:t>
        <a:bodyPr/>
        <a:lstStyle/>
        <a:p>
          <a:endParaRPr lang="en-US"/>
        </a:p>
      </dgm:t>
    </dgm:pt>
    <dgm:pt modelId="{6D778C9C-E3E9-4F19-A0BD-4E2BD8E732C2}">
      <dgm:prSet/>
      <dgm:spPr/>
      <dgm:t>
        <a:bodyPr/>
        <a:lstStyle/>
        <a:p>
          <a:r>
            <a:rPr lang="en-GB"/>
            <a:t>Windows 7</a:t>
          </a:r>
          <a:endParaRPr lang="en-US"/>
        </a:p>
      </dgm:t>
    </dgm:pt>
    <dgm:pt modelId="{7DA03FCE-FB9D-41EC-8115-1FC1D011306C}" type="parTrans" cxnId="{FC48FA22-03B3-4B18-8415-4A3508A4EDCE}">
      <dgm:prSet/>
      <dgm:spPr/>
      <dgm:t>
        <a:bodyPr/>
        <a:lstStyle/>
        <a:p>
          <a:endParaRPr lang="en-US"/>
        </a:p>
      </dgm:t>
    </dgm:pt>
    <dgm:pt modelId="{758F56BD-8D5C-4BD5-B181-546CBC480C55}" type="sibTrans" cxnId="{FC48FA22-03B3-4B18-8415-4A3508A4EDCE}">
      <dgm:prSet/>
      <dgm:spPr/>
      <dgm:t>
        <a:bodyPr/>
        <a:lstStyle/>
        <a:p>
          <a:endParaRPr lang="en-US"/>
        </a:p>
      </dgm:t>
    </dgm:pt>
    <dgm:pt modelId="{865FD96F-7F91-4888-91FA-EBF90DE31DA5}">
      <dgm:prSet/>
      <dgm:spPr/>
      <dgm:t>
        <a:bodyPr/>
        <a:lstStyle/>
        <a:p>
          <a:r>
            <a:rPr lang="en-GB"/>
            <a:t>Docker toolbox – uses Virtual Box to emulate Linux host</a:t>
          </a:r>
          <a:endParaRPr lang="en-US"/>
        </a:p>
      </dgm:t>
    </dgm:pt>
    <dgm:pt modelId="{417D919F-AB5B-4A31-9F0C-6C82127E0782}" type="parTrans" cxnId="{965C4D0E-7504-4FA0-9139-21DE38CF1125}">
      <dgm:prSet/>
      <dgm:spPr/>
      <dgm:t>
        <a:bodyPr/>
        <a:lstStyle/>
        <a:p>
          <a:endParaRPr lang="en-US"/>
        </a:p>
      </dgm:t>
    </dgm:pt>
    <dgm:pt modelId="{FE1EA492-1E93-4368-9782-300445D49793}" type="sibTrans" cxnId="{965C4D0E-7504-4FA0-9139-21DE38CF1125}">
      <dgm:prSet/>
      <dgm:spPr/>
      <dgm:t>
        <a:bodyPr/>
        <a:lstStyle/>
        <a:p>
          <a:endParaRPr lang="en-US"/>
        </a:p>
      </dgm:t>
    </dgm:pt>
    <dgm:pt modelId="{E011824B-AA4D-4FC7-A6D7-073E7592A087}" type="pres">
      <dgm:prSet presAssocID="{18BF069D-AA20-427A-94F6-BB9CEF393D63}" presName="linear" presStyleCnt="0">
        <dgm:presLayoutVars>
          <dgm:dir/>
          <dgm:animLvl val="lvl"/>
          <dgm:resizeHandles val="exact"/>
        </dgm:presLayoutVars>
      </dgm:prSet>
      <dgm:spPr/>
    </dgm:pt>
    <dgm:pt modelId="{2FA3283D-77BA-4251-8176-A21C13E4D3AB}" type="pres">
      <dgm:prSet presAssocID="{CD16459F-5E0B-41BA-9821-4A2882D74F10}" presName="parentLin" presStyleCnt="0"/>
      <dgm:spPr/>
    </dgm:pt>
    <dgm:pt modelId="{02287564-29DE-45B1-9E2C-DA4A60A4B580}" type="pres">
      <dgm:prSet presAssocID="{CD16459F-5E0B-41BA-9821-4A2882D74F10}" presName="parentLeftMargin" presStyleLbl="node1" presStyleIdx="0" presStyleCnt="3"/>
      <dgm:spPr/>
    </dgm:pt>
    <dgm:pt modelId="{CDDD707C-5FB7-49E6-8878-4D742FFB6CA2}" type="pres">
      <dgm:prSet presAssocID="{CD16459F-5E0B-41BA-9821-4A2882D74F10}" presName="parentText" presStyleLbl="node1" presStyleIdx="0" presStyleCnt="3">
        <dgm:presLayoutVars>
          <dgm:chMax val="0"/>
          <dgm:bulletEnabled val="1"/>
        </dgm:presLayoutVars>
      </dgm:prSet>
      <dgm:spPr/>
    </dgm:pt>
    <dgm:pt modelId="{4313F827-AD89-4CCB-AFCF-398EA80CAC48}" type="pres">
      <dgm:prSet presAssocID="{CD16459F-5E0B-41BA-9821-4A2882D74F10}" presName="negativeSpace" presStyleCnt="0"/>
      <dgm:spPr/>
    </dgm:pt>
    <dgm:pt modelId="{E0A5DD28-150C-4DAB-8765-992E3E1B3673}" type="pres">
      <dgm:prSet presAssocID="{CD16459F-5E0B-41BA-9821-4A2882D74F10}" presName="childText" presStyleLbl="conFgAcc1" presStyleIdx="0" presStyleCnt="3">
        <dgm:presLayoutVars>
          <dgm:bulletEnabled val="1"/>
        </dgm:presLayoutVars>
      </dgm:prSet>
      <dgm:spPr/>
    </dgm:pt>
    <dgm:pt modelId="{47BBBCAE-0A7A-42B7-A424-71796E28E747}" type="pres">
      <dgm:prSet presAssocID="{BFB9D88C-8FE8-4927-970A-64C612BA8B30}" presName="spaceBetweenRectangles" presStyleCnt="0"/>
      <dgm:spPr/>
    </dgm:pt>
    <dgm:pt modelId="{3CEF2196-6B33-4721-A1A4-52DC0F313CA0}" type="pres">
      <dgm:prSet presAssocID="{EDA4F27D-A753-425D-9CA7-ED7E9BE8CF90}" presName="parentLin" presStyleCnt="0"/>
      <dgm:spPr/>
    </dgm:pt>
    <dgm:pt modelId="{DC723156-8292-4FD4-A46B-29BC994DE413}" type="pres">
      <dgm:prSet presAssocID="{EDA4F27D-A753-425D-9CA7-ED7E9BE8CF90}" presName="parentLeftMargin" presStyleLbl="node1" presStyleIdx="0" presStyleCnt="3"/>
      <dgm:spPr/>
    </dgm:pt>
    <dgm:pt modelId="{DFC3BC9F-D16A-415E-9A30-D24561FC2399}" type="pres">
      <dgm:prSet presAssocID="{EDA4F27D-A753-425D-9CA7-ED7E9BE8CF90}" presName="parentText" presStyleLbl="node1" presStyleIdx="1" presStyleCnt="3">
        <dgm:presLayoutVars>
          <dgm:chMax val="0"/>
          <dgm:bulletEnabled val="1"/>
        </dgm:presLayoutVars>
      </dgm:prSet>
      <dgm:spPr/>
    </dgm:pt>
    <dgm:pt modelId="{42EF6E0A-133D-49F2-9460-A784B49BF2A7}" type="pres">
      <dgm:prSet presAssocID="{EDA4F27D-A753-425D-9CA7-ED7E9BE8CF90}" presName="negativeSpace" presStyleCnt="0"/>
      <dgm:spPr/>
    </dgm:pt>
    <dgm:pt modelId="{91FE5478-E603-4B16-8BBE-7C204B223CB1}" type="pres">
      <dgm:prSet presAssocID="{EDA4F27D-A753-425D-9CA7-ED7E9BE8CF90}" presName="childText" presStyleLbl="conFgAcc1" presStyleIdx="1" presStyleCnt="3">
        <dgm:presLayoutVars>
          <dgm:bulletEnabled val="1"/>
        </dgm:presLayoutVars>
      </dgm:prSet>
      <dgm:spPr/>
    </dgm:pt>
    <dgm:pt modelId="{9DEF0611-7885-4972-B239-9F4C83535C50}" type="pres">
      <dgm:prSet presAssocID="{A498029C-187C-4DAD-9ABD-F6D6AC16508B}" presName="spaceBetweenRectangles" presStyleCnt="0"/>
      <dgm:spPr/>
    </dgm:pt>
    <dgm:pt modelId="{E7AB753D-5E16-49E9-BFB8-B76BE38AC2BE}" type="pres">
      <dgm:prSet presAssocID="{6D778C9C-E3E9-4F19-A0BD-4E2BD8E732C2}" presName="parentLin" presStyleCnt="0"/>
      <dgm:spPr/>
    </dgm:pt>
    <dgm:pt modelId="{24A889B1-38D2-40BD-8FCE-AB47013FD185}" type="pres">
      <dgm:prSet presAssocID="{6D778C9C-E3E9-4F19-A0BD-4E2BD8E732C2}" presName="parentLeftMargin" presStyleLbl="node1" presStyleIdx="1" presStyleCnt="3"/>
      <dgm:spPr/>
    </dgm:pt>
    <dgm:pt modelId="{F96942F5-BE10-4E01-83B9-2F2E2720C1DD}" type="pres">
      <dgm:prSet presAssocID="{6D778C9C-E3E9-4F19-A0BD-4E2BD8E732C2}" presName="parentText" presStyleLbl="node1" presStyleIdx="2" presStyleCnt="3">
        <dgm:presLayoutVars>
          <dgm:chMax val="0"/>
          <dgm:bulletEnabled val="1"/>
        </dgm:presLayoutVars>
      </dgm:prSet>
      <dgm:spPr/>
    </dgm:pt>
    <dgm:pt modelId="{91EE2E38-D4D6-44FE-A034-BF494E189456}" type="pres">
      <dgm:prSet presAssocID="{6D778C9C-E3E9-4F19-A0BD-4E2BD8E732C2}" presName="negativeSpace" presStyleCnt="0"/>
      <dgm:spPr/>
    </dgm:pt>
    <dgm:pt modelId="{7DBB3EF0-FAF3-42BE-8D15-9F3A6CD9747F}" type="pres">
      <dgm:prSet presAssocID="{6D778C9C-E3E9-4F19-A0BD-4E2BD8E732C2}" presName="childText" presStyleLbl="conFgAcc1" presStyleIdx="2" presStyleCnt="3">
        <dgm:presLayoutVars>
          <dgm:bulletEnabled val="1"/>
        </dgm:presLayoutVars>
      </dgm:prSet>
      <dgm:spPr/>
    </dgm:pt>
  </dgm:ptLst>
  <dgm:cxnLst>
    <dgm:cxn modelId="{E48CBF0A-B290-4BA1-8B28-DE64F1E55D2D}" type="presOf" srcId="{CD16459F-5E0B-41BA-9821-4A2882D74F10}" destId="{CDDD707C-5FB7-49E6-8878-4D742FFB6CA2}" srcOrd="1" destOrd="0" presId="urn:microsoft.com/office/officeart/2005/8/layout/list1"/>
    <dgm:cxn modelId="{ECA4490B-30FE-4CD1-8E36-3D241468CCC9}" type="presOf" srcId="{59DB2F70-7321-4D6E-94BE-897C5DD9AA49}" destId="{E0A5DD28-150C-4DAB-8765-992E3E1B3673}" srcOrd="0" destOrd="1" presId="urn:microsoft.com/office/officeart/2005/8/layout/list1"/>
    <dgm:cxn modelId="{965C4D0E-7504-4FA0-9139-21DE38CF1125}" srcId="{6D778C9C-E3E9-4F19-A0BD-4E2BD8E732C2}" destId="{865FD96F-7F91-4888-91FA-EBF90DE31DA5}" srcOrd="0" destOrd="0" parTransId="{417D919F-AB5B-4A31-9F0C-6C82127E0782}" sibTransId="{FE1EA492-1E93-4368-9782-300445D49793}"/>
    <dgm:cxn modelId="{C5AF8B17-DAEE-48CC-9BDC-FC1DB7508117}" type="presOf" srcId="{31E8D254-DE89-4E15-B26C-8325AEDF22A6}" destId="{91FE5478-E603-4B16-8BBE-7C204B223CB1}" srcOrd="0" destOrd="0" presId="urn:microsoft.com/office/officeart/2005/8/layout/list1"/>
    <dgm:cxn modelId="{FC48FA22-03B3-4B18-8415-4A3508A4EDCE}" srcId="{18BF069D-AA20-427A-94F6-BB9CEF393D63}" destId="{6D778C9C-E3E9-4F19-A0BD-4E2BD8E732C2}" srcOrd="2" destOrd="0" parTransId="{7DA03FCE-FB9D-41EC-8115-1FC1D011306C}" sibTransId="{758F56BD-8D5C-4BD5-B181-546CBC480C55}"/>
    <dgm:cxn modelId="{59958324-D35C-4CDE-BEA9-CF2E819A98ED}" srcId="{18BF069D-AA20-427A-94F6-BB9CEF393D63}" destId="{CD16459F-5E0B-41BA-9821-4A2882D74F10}" srcOrd="0" destOrd="0" parTransId="{726644E6-6924-42E3-ADE1-3B9A7F72E905}" sibTransId="{BFB9D88C-8FE8-4927-970A-64C612BA8B30}"/>
    <dgm:cxn modelId="{D33BFF67-6478-460F-939E-65C6A72C7037}" srcId="{EDA4F27D-A753-425D-9CA7-ED7E9BE8CF90}" destId="{B61A978C-B78C-4091-A4D5-B6E66BDB135E}" srcOrd="1" destOrd="0" parTransId="{9A795001-7A2A-4205-86D4-84D001E7BFAA}" sibTransId="{AC5C3C4E-798A-4342-A242-F15DD3E0CD89}"/>
    <dgm:cxn modelId="{6FE6D468-967F-4B98-8D9B-3885662FCCFE}" type="presOf" srcId="{CD16459F-5E0B-41BA-9821-4A2882D74F10}" destId="{02287564-29DE-45B1-9E2C-DA4A60A4B580}" srcOrd="0" destOrd="0" presId="urn:microsoft.com/office/officeart/2005/8/layout/list1"/>
    <dgm:cxn modelId="{DABF9D6B-3BDC-49A0-9409-B2B0CFF78070}" type="presOf" srcId="{EDA4F27D-A753-425D-9CA7-ED7E9BE8CF90}" destId="{DFC3BC9F-D16A-415E-9A30-D24561FC2399}" srcOrd="1" destOrd="0" presId="urn:microsoft.com/office/officeart/2005/8/layout/list1"/>
    <dgm:cxn modelId="{69D74776-921C-47FD-8C70-3307CF74D890}" type="presOf" srcId="{EDA4F27D-A753-425D-9CA7-ED7E9BE8CF90}" destId="{DC723156-8292-4FD4-A46B-29BC994DE413}" srcOrd="0" destOrd="0" presId="urn:microsoft.com/office/officeart/2005/8/layout/list1"/>
    <dgm:cxn modelId="{47955377-1182-49C9-AA93-DCF2C01B4A93}" srcId="{CD16459F-5E0B-41BA-9821-4A2882D74F10}" destId="{59DB2F70-7321-4D6E-94BE-897C5DD9AA49}" srcOrd="1" destOrd="0" parTransId="{1AA0DFEE-1AB0-4ED7-B017-233EDB829449}" sibTransId="{2CB5FE74-A575-47BA-95C7-41F4398055C5}"/>
    <dgm:cxn modelId="{4550CF81-0DE2-4E65-B936-325A407588F8}" srcId="{EDA4F27D-A753-425D-9CA7-ED7E9BE8CF90}" destId="{31E8D254-DE89-4E15-B26C-8325AEDF22A6}" srcOrd="0" destOrd="0" parTransId="{C381EE05-C791-4F02-99E6-9AAF2783E9A0}" sibTransId="{D833EABE-22E6-4021-9364-76519D884399}"/>
    <dgm:cxn modelId="{6F69F486-E65C-4F41-9E08-3C8D91888EF6}" type="presOf" srcId="{DC74C877-CFDF-4393-BC88-FA666C38D685}" destId="{E0A5DD28-150C-4DAB-8765-992E3E1B3673}" srcOrd="0" destOrd="0" presId="urn:microsoft.com/office/officeart/2005/8/layout/list1"/>
    <dgm:cxn modelId="{12BE73A1-7865-4BB7-84E2-FEA460951609}" type="presOf" srcId="{865FD96F-7F91-4888-91FA-EBF90DE31DA5}" destId="{7DBB3EF0-FAF3-42BE-8D15-9F3A6CD9747F}" srcOrd="0" destOrd="0" presId="urn:microsoft.com/office/officeart/2005/8/layout/list1"/>
    <dgm:cxn modelId="{BAE9D3C5-B15D-4A8C-A749-CC729C885BDC}" type="presOf" srcId="{B61A978C-B78C-4091-A4D5-B6E66BDB135E}" destId="{91FE5478-E603-4B16-8BBE-7C204B223CB1}" srcOrd="0" destOrd="1" presId="urn:microsoft.com/office/officeart/2005/8/layout/list1"/>
    <dgm:cxn modelId="{372B65DB-A11F-42E9-B51A-9CB526241D13}" type="presOf" srcId="{18BF069D-AA20-427A-94F6-BB9CEF393D63}" destId="{E011824B-AA4D-4FC7-A6D7-073E7592A087}" srcOrd="0" destOrd="0" presId="urn:microsoft.com/office/officeart/2005/8/layout/list1"/>
    <dgm:cxn modelId="{39BA24E9-3315-44AD-A483-260C6166188D}" srcId="{CD16459F-5E0B-41BA-9821-4A2882D74F10}" destId="{DC74C877-CFDF-4393-BC88-FA666C38D685}" srcOrd="0" destOrd="0" parTransId="{4A1FB52E-18E8-46EE-BD89-15BEF4B9675A}" sibTransId="{C0477592-0E02-4D67-8BBA-0658ECB72FDD}"/>
    <dgm:cxn modelId="{0367F3F0-495E-4E54-A84A-61D5046F2316}" srcId="{18BF069D-AA20-427A-94F6-BB9CEF393D63}" destId="{EDA4F27D-A753-425D-9CA7-ED7E9BE8CF90}" srcOrd="1" destOrd="0" parTransId="{226F0BA6-8204-4BAC-A6D4-CB3D9D77CF38}" sibTransId="{A498029C-187C-4DAD-9ABD-F6D6AC16508B}"/>
    <dgm:cxn modelId="{0BA27AF6-3C71-43CF-BE0E-62D348BB358B}" type="presOf" srcId="{6D778C9C-E3E9-4F19-A0BD-4E2BD8E732C2}" destId="{24A889B1-38D2-40BD-8FCE-AB47013FD185}" srcOrd="0" destOrd="0" presId="urn:microsoft.com/office/officeart/2005/8/layout/list1"/>
    <dgm:cxn modelId="{BFC4E7FC-190A-46D4-B141-973A3661C3DD}" type="presOf" srcId="{6D778C9C-E3E9-4F19-A0BD-4E2BD8E732C2}" destId="{F96942F5-BE10-4E01-83B9-2F2E2720C1DD}" srcOrd="1" destOrd="0" presId="urn:microsoft.com/office/officeart/2005/8/layout/list1"/>
    <dgm:cxn modelId="{B63CEFD7-33F7-476E-A17B-7BC9F733F2C6}" type="presParOf" srcId="{E011824B-AA4D-4FC7-A6D7-073E7592A087}" destId="{2FA3283D-77BA-4251-8176-A21C13E4D3AB}" srcOrd="0" destOrd="0" presId="urn:microsoft.com/office/officeart/2005/8/layout/list1"/>
    <dgm:cxn modelId="{8B3FC746-68EC-43B4-9057-C2D4374E4F16}" type="presParOf" srcId="{2FA3283D-77BA-4251-8176-A21C13E4D3AB}" destId="{02287564-29DE-45B1-9E2C-DA4A60A4B580}" srcOrd="0" destOrd="0" presId="urn:microsoft.com/office/officeart/2005/8/layout/list1"/>
    <dgm:cxn modelId="{E8FD76F7-CEE0-4741-A323-EC729346B1A9}" type="presParOf" srcId="{2FA3283D-77BA-4251-8176-A21C13E4D3AB}" destId="{CDDD707C-5FB7-49E6-8878-4D742FFB6CA2}" srcOrd="1" destOrd="0" presId="urn:microsoft.com/office/officeart/2005/8/layout/list1"/>
    <dgm:cxn modelId="{B122277D-E4B2-4920-AAEF-F87676A8FABF}" type="presParOf" srcId="{E011824B-AA4D-4FC7-A6D7-073E7592A087}" destId="{4313F827-AD89-4CCB-AFCF-398EA80CAC48}" srcOrd="1" destOrd="0" presId="urn:microsoft.com/office/officeart/2005/8/layout/list1"/>
    <dgm:cxn modelId="{1EAA1214-4014-4DEF-8A55-060CB4843DF0}" type="presParOf" srcId="{E011824B-AA4D-4FC7-A6D7-073E7592A087}" destId="{E0A5DD28-150C-4DAB-8765-992E3E1B3673}" srcOrd="2" destOrd="0" presId="urn:microsoft.com/office/officeart/2005/8/layout/list1"/>
    <dgm:cxn modelId="{45F9F323-B3B5-443C-8295-14C689B126A6}" type="presParOf" srcId="{E011824B-AA4D-4FC7-A6D7-073E7592A087}" destId="{47BBBCAE-0A7A-42B7-A424-71796E28E747}" srcOrd="3" destOrd="0" presId="urn:microsoft.com/office/officeart/2005/8/layout/list1"/>
    <dgm:cxn modelId="{D33F4B0B-D584-4837-98AC-AC3CF230FD18}" type="presParOf" srcId="{E011824B-AA4D-4FC7-A6D7-073E7592A087}" destId="{3CEF2196-6B33-4721-A1A4-52DC0F313CA0}" srcOrd="4" destOrd="0" presId="urn:microsoft.com/office/officeart/2005/8/layout/list1"/>
    <dgm:cxn modelId="{9E907F82-CB90-4C20-BBAB-94021C3EFAEC}" type="presParOf" srcId="{3CEF2196-6B33-4721-A1A4-52DC0F313CA0}" destId="{DC723156-8292-4FD4-A46B-29BC994DE413}" srcOrd="0" destOrd="0" presId="urn:microsoft.com/office/officeart/2005/8/layout/list1"/>
    <dgm:cxn modelId="{A1489A26-447A-4CDC-A12F-D131745B84D1}" type="presParOf" srcId="{3CEF2196-6B33-4721-A1A4-52DC0F313CA0}" destId="{DFC3BC9F-D16A-415E-9A30-D24561FC2399}" srcOrd="1" destOrd="0" presId="urn:microsoft.com/office/officeart/2005/8/layout/list1"/>
    <dgm:cxn modelId="{B7812C26-CA2B-4A67-9F36-8D913951CC3D}" type="presParOf" srcId="{E011824B-AA4D-4FC7-A6D7-073E7592A087}" destId="{42EF6E0A-133D-49F2-9460-A784B49BF2A7}" srcOrd="5" destOrd="0" presId="urn:microsoft.com/office/officeart/2005/8/layout/list1"/>
    <dgm:cxn modelId="{ADBDE2F9-BD70-4BCC-B3A9-F2960E69D7AD}" type="presParOf" srcId="{E011824B-AA4D-4FC7-A6D7-073E7592A087}" destId="{91FE5478-E603-4B16-8BBE-7C204B223CB1}" srcOrd="6" destOrd="0" presId="urn:microsoft.com/office/officeart/2005/8/layout/list1"/>
    <dgm:cxn modelId="{35C8CA5A-B822-4EF2-83F0-99E13274E0E5}" type="presParOf" srcId="{E011824B-AA4D-4FC7-A6D7-073E7592A087}" destId="{9DEF0611-7885-4972-B239-9F4C83535C50}" srcOrd="7" destOrd="0" presId="urn:microsoft.com/office/officeart/2005/8/layout/list1"/>
    <dgm:cxn modelId="{FD125543-1C4B-450A-B3B9-E433876CF08C}" type="presParOf" srcId="{E011824B-AA4D-4FC7-A6D7-073E7592A087}" destId="{E7AB753D-5E16-49E9-BFB8-B76BE38AC2BE}" srcOrd="8" destOrd="0" presId="urn:microsoft.com/office/officeart/2005/8/layout/list1"/>
    <dgm:cxn modelId="{6978A794-C24C-47CE-A2EF-15AD6E3AC8C1}" type="presParOf" srcId="{E7AB753D-5E16-49E9-BFB8-B76BE38AC2BE}" destId="{24A889B1-38D2-40BD-8FCE-AB47013FD185}" srcOrd="0" destOrd="0" presId="urn:microsoft.com/office/officeart/2005/8/layout/list1"/>
    <dgm:cxn modelId="{DA57FCA1-0FA1-40AB-AD4D-3584245E55C8}" type="presParOf" srcId="{E7AB753D-5E16-49E9-BFB8-B76BE38AC2BE}" destId="{F96942F5-BE10-4E01-83B9-2F2E2720C1DD}" srcOrd="1" destOrd="0" presId="urn:microsoft.com/office/officeart/2005/8/layout/list1"/>
    <dgm:cxn modelId="{9776A356-800F-40A0-9FF5-B01FAFF98282}" type="presParOf" srcId="{E011824B-AA4D-4FC7-A6D7-073E7592A087}" destId="{91EE2E38-D4D6-44FE-A034-BF494E189456}" srcOrd="9" destOrd="0" presId="urn:microsoft.com/office/officeart/2005/8/layout/list1"/>
    <dgm:cxn modelId="{BA900DBE-EFBE-40C3-A190-DFF7D97B648A}" type="presParOf" srcId="{E011824B-AA4D-4FC7-A6D7-073E7592A087}" destId="{7DBB3EF0-FAF3-42BE-8D15-9F3A6CD9747F}"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DE175C-B0F9-429E-9DD8-29B48C2D828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180DBA6-2279-4D17-B179-6B7FADDD269C}">
      <dgm:prSet/>
      <dgm:spPr/>
      <dgm:t>
        <a:bodyPr/>
        <a:lstStyle/>
        <a:p>
          <a:r>
            <a:rPr lang="en-GB"/>
            <a:t>Containers are disposable! </a:t>
          </a:r>
          <a:r>
            <a:rPr lang="en-GB" b="1"/>
            <a:t>Volumes</a:t>
          </a:r>
          <a:r>
            <a:rPr lang="en-GB"/>
            <a:t> give us the ability to persist data when tearing down/running updated containers</a:t>
          </a:r>
          <a:endParaRPr lang="en-US"/>
        </a:p>
      </dgm:t>
    </dgm:pt>
    <dgm:pt modelId="{0CC973F3-94BD-40DB-981A-C7D98D9E5044}" type="parTrans" cxnId="{7D140DC8-8A9C-4C79-B518-453BD8F601E5}">
      <dgm:prSet/>
      <dgm:spPr/>
      <dgm:t>
        <a:bodyPr/>
        <a:lstStyle/>
        <a:p>
          <a:endParaRPr lang="en-US"/>
        </a:p>
      </dgm:t>
    </dgm:pt>
    <dgm:pt modelId="{F001C5FC-DD09-42CF-BFE0-8BBEA03B9C8F}" type="sibTrans" cxnId="{7D140DC8-8A9C-4C79-B518-453BD8F601E5}">
      <dgm:prSet/>
      <dgm:spPr/>
      <dgm:t>
        <a:bodyPr/>
        <a:lstStyle/>
        <a:p>
          <a:endParaRPr lang="en-US"/>
        </a:p>
      </dgm:t>
    </dgm:pt>
    <dgm:pt modelId="{C4984F30-AB61-4074-890C-70AE1189E84B}">
      <dgm:prSet/>
      <dgm:spPr/>
      <dgm:t>
        <a:bodyPr/>
        <a:lstStyle/>
        <a:p>
          <a:r>
            <a:rPr lang="en-GB" b="1"/>
            <a:t>Networks</a:t>
          </a:r>
          <a:r>
            <a:rPr lang="en-GB"/>
            <a:t> define how services talk to one another</a:t>
          </a:r>
          <a:endParaRPr lang="en-US"/>
        </a:p>
      </dgm:t>
    </dgm:pt>
    <dgm:pt modelId="{8BD0C9E7-C0A8-498D-A490-73E93D38CAB4}" type="parTrans" cxnId="{638F505E-585B-4128-8E71-043351ECBD05}">
      <dgm:prSet/>
      <dgm:spPr/>
      <dgm:t>
        <a:bodyPr/>
        <a:lstStyle/>
        <a:p>
          <a:endParaRPr lang="en-US"/>
        </a:p>
      </dgm:t>
    </dgm:pt>
    <dgm:pt modelId="{AF61F022-ABB4-4E3F-8058-453373F1271C}" type="sibTrans" cxnId="{638F505E-585B-4128-8E71-043351ECBD05}">
      <dgm:prSet/>
      <dgm:spPr/>
      <dgm:t>
        <a:bodyPr/>
        <a:lstStyle/>
        <a:p>
          <a:endParaRPr lang="en-US"/>
        </a:p>
      </dgm:t>
    </dgm:pt>
    <dgm:pt modelId="{6CAB7B0B-B672-47A6-9048-F7C963D1F42F}">
      <dgm:prSet/>
      <dgm:spPr/>
      <dgm:t>
        <a:bodyPr/>
        <a:lstStyle/>
        <a:p>
          <a:r>
            <a:rPr lang="en-GB" b="1"/>
            <a:t>Layers</a:t>
          </a:r>
          <a:r>
            <a:rPr lang="en-GB"/>
            <a:t> allow portions of Docker images to be reused – only the surface code changes. This means less to download!</a:t>
          </a:r>
          <a:endParaRPr lang="en-US"/>
        </a:p>
      </dgm:t>
    </dgm:pt>
    <dgm:pt modelId="{8F69872E-829C-4B9C-B709-47A094685F20}" type="parTrans" cxnId="{ED4CC813-3E2A-49CE-AC6B-90CF80622F00}">
      <dgm:prSet/>
      <dgm:spPr/>
      <dgm:t>
        <a:bodyPr/>
        <a:lstStyle/>
        <a:p>
          <a:endParaRPr lang="en-US"/>
        </a:p>
      </dgm:t>
    </dgm:pt>
    <dgm:pt modelId="{5AB73FD6-A178-4230-A5FD-64059CC978FE}" type="sibTrans" cxnId="{ED4CC813-3E2A-49CE-AC6B-90CF80622F00}">
      <dgm:prSet/>
      <dgm:spPr/>
      <dgm:t>
        <a:bodyPr/>
        <a:lstStyle/>
        <a:p>
          <a:endParaRPr lang="en-US"/>
        </a:p>
      </dgm:t>
    </dgm:pt>
    <dgm:pt modelId="{CE6A5C3D-569B-4C46-A1E3-72502EF50F22}" type="pres">
      <dgm:prSet presAssocID="{2ADE175C-B0F9-429E-9DD8-29B48C2D8288}" presName="root" presStyleCnt="0">
        <dgm:presLayoutVars>
          <dgm:dir/>
          <dgm:resizeHandles val="exact"/>
        </dgm:presLayoutVars>
      </dgm:prSet>
      <dgm:spPr/>
    </dgm:pt>
    <dgm:pt modelId="{C5913F0A-FD3F-44CA-96E2-3A374138EAD4}" type="pres">
      <dgm:prSet presAssocID="{9180DBA6-2279-4D17-B179-6B7FADDD269C}" presName="compNode" presStyleCnt="0"/>
      <dgm:spPr/>
    </dgm:pt>
    <dgm:pt modelId="{E950C4A4-5A32-493E-AF55-4C5F6B0D5E47}" type="pres">
      <dgm:prSet presAssocID="{9180DBA6-2279-4D17-B179-6B7FADDD269C}" presName="bgRect" presStyleLbl="bgShp" presStyleIdx="0" presStyleCnt="3"/>
      <dgm:spPr/>
    </dgm:pt>
    <dgm:pt modelId="{77BED5E4-4E44-440B-919F-F36DC216C1F0}" type="pres">
      <dgm:prSet presAssocID="{9180DBA6-2279-4D17-B179-6B7FADDD269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39C415BB-7540-4270-90A1-4DBD5CC223EE}" type="pres">
      <dgm:prSet presAssocID="{9180DBA6-2279-4D17-B179-6B7FADDD269C}" presName="spaceRect" presStyleCnt="0"/>
      <dgm:spPr/>
    </dgm:pt>
    <dgm:pt modelId="{98638E03-76F4-4306-B946-6411A637025B}" type="pres">
      <dgm:prSet presAssocID="{9180DBA6-2279-4D17-B179-6B7FADDD269C}" presName="parTx" presStyleLbl="revTx" presStyleIdx="0" presStyleCnt="3">
        <dgm:presLayoutVars>
          <dgm:chMax val="0"/>
          <dgm:chPref val="0"/>
        </dgm:presLayoutVars>
      </dgm:prSet>
      <dgm:spPr/>
    </dgm:pt>
    <dgm:pt modelId="{4BB82DAB-DA6F-4A11-9D1A-8E6514EA7321}" type="pres">
      <dgm:prSet presAssocID="{F001C5FC-DD09-42CF-BFE0-8BBEA03B9C8F}" presName="sibTrans" presStyleCnt="0"/>
      <dgm:spPr/>
    </dgm:pt>
    <dgm:pt modelId="{E749F56E-0196-4EC4-8E56-228C0F26D06D}" type="pres">
      <dgm:prSet presAssocID="{C4984F30-AB61-4074-890C-70AE1189E84B}" presName="compNode" presStyleCnt="0"/>
      <dgm:spPr/>
    </dgm:pt>
    <dgm:pt modelId="{CB302F81-429C-4AFD-9B09-264558B99344}" type="pres">
      <dgm:prSet presAssocID="{C4984F30-AB61-4074-890C-70AE1189E84B}" presName="bgRect" presStyleLbl="bgShp" presStyleIdx="1" presStyleCnt="3"/>
      <dgm:spPr/>
    </dgm:pt>
    <dgm:pt modelId="{2316A29C-CE91-4A70-843F-4C5DBB74714A}" type="pres">
      <dgm:prSet presAssocID="{C4984F30-AB61-4074-890C-70AE1189E8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8EFFE7A-4C43-4681-AEE7-5522D2417416}" type="pres">
      <dgm:prSet presAssocID="{C4984F30-AB61-4074-890C-70AE1189E84B}" presName="spaceRect" presStyleCnt="0"/>
      <dgm:spPr/>
    </dgm:pt>
    <dgm:pt modelId="{090D295A-6E7C-4E9F-98BE-BD2B2881CC20}" type="pres">
      <dgm:prSet presAssocID="{C4984F30-AB61-4074-890C-70AE1189E84B}" presName="parTx" presStyleLbl="revTx" presStyleIdx="1" presStyleCnt="3">
        <dgm:presLayoutVars>
          <dgm:chMax val="0"/>
          <dgm:chPref val="0"/>
        </dgm:presLayoutVars>
      </dgm:prSet>
      <dgm:spPr/>
    </dgm:pt>
    <dgm:pt modelId="{49261F7F-123F-4D66-A001-3761543D8E23}" type="pres">
      <dgm:prSet presAssocID="{AF61F022-ABB4-4E3F-8058-453373F1271C}" presName="sibTrans" presStyleCnt="0"/>
      <dgm:spPr/>
    </dgm:pt>
    <dgm:pt modelId="{36F00933-45A2-48A1-9262-AD7C23F6A339}" type="pres">
      <dgm:prSet presAssocID="{6CAB7B0B-B672-47A6-9048-F7C963D1F42F}" presName="compNode" presStyleCnt="0"/>
      <dgm:spPr/>
    </dgm:pt>
    <dgm:pt modelId="{7C398E28-E866-4B89-8AE8-3B3BC182DCF7}" type="pres">
      <dgm:prSet presAssocID="{6CAB7B0B-B672-47A6-9048-F7C963D1F42F}" presName="bgRect" presStyleLbl="bgShp" presStyleIdx="2" presStyleCnt="3"/>
      <dgm:spPr/>
    </dgm:pt>
    <dgm:pt modelId="{FB4829AB-1E98-4F48-B448-000B69C1E62D}" type="pres">
      <dgm:prSet presAssocID="{6CAB7B0B-B672-47A6-9048-F7C963D1F42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F1B1F2C3-40D5-4A19-9D25-9425422A05BD}" type="pres">
      <dgm:prSet presAssocID="{6CAB7B0B-B672-47A6-9048-F7C963D1F42F}" presName="spaceRect" presStyleCnt="0"/>
      <dgm:spPr/>
    </dgm:pt>
    <dgm:pt modelId="{AD210D78-AAF6-4C68-814B-24E3C08C396A}" type="pres">
      <dgm:prSet presAssocID="{6CAB7B0B-B672-47A6-9048-F7C963D1F42F}" presName="parTx" presStyleLbl="revTx" presStyleIdx="2" presStyleCnt="3">
        <dgm:presLayoutVars>
          <dgm:chMax val="0"/>
          <dgm:chPref val="0"/>
        </dgm:presLayoutVars>
      </dgm:prSet>
      <dgm:spPr/>
    </dgm:pt>
  </dgm:ptLst>
  <dgm:cxnLst>
    <dgm:cxn modelId="{ED4CC813-3E2A-49CE-AC6B-90CF80622F00}" srcId="{2ADE175C-B0F9-429E-9DD8-29B48C2D8288}" destId="{6CAB7B0B-B672-47A6-9048-F7C963D1F42F}" srcOrd="2" destOrd="0" parTransId="{8F69872E-829C-4B9C-B709-47A094685F20}" sibTransId="{5AB73FD6-A178-4230-A5FD-64059CC978FE}"/>
    <dgm:cxn modelId="{3D51BF36-FED3-4020-A3F8-B962542E4317}" type="presOf" srcId="{2ADE175C-B0F9-429E-9DD8-29B48C2D8288}" destId="{CE6A5C3D-569B-4C46-A1E3-72502EF50F22}" srcOrd="0" destOrd="0" presId="urn:microsoft.com/office/officeart/2018/2/layout/IconVerticalSolidList"/>
    <dgm:cxn modelId="{638F505E-585B-4128-8E71-043351ECBD05}" srcId="{2ADE175C-B0F9-429E-9DD8-29B48C2D8288}" destId="{C4984F30-AB61-4074-890C-70AE1189E84B}" srcOrd="1" destOrd="0" parTransId="{8BD0C9E7-C0A8-498D-A490-73E93D38CAB4}" sibTransId="{AF61F022-ABB4-4E3F-8058-453373F1271C}"/>
    <dgm:cxn modelId="{6790E582-67CF-4325-8687-14AC0879F372}" type="presOf" srcId="{6CAB7B0B-B672-47A6-9048-F7C963D1F42F}" destId="{AD210D78-AAF6-4C68-814B-24E3C08C396A}" srcOrd="0" destOrd="0" presId="urn:microsoft.com/office/officeart/2018/2/layout/IconVerticalSolidList"/>
    <dgm:cxn modelId="{AB2542A4-5B9E-47D5-8179-A74C3B19D929}" type="presOf" srcId="{9180DBA6-2279-4D17-B179-6B7FADDD269C}" destId="{98638E03-76F4-4306-B946-6411A637025B}" srcOrd="0" destOrd="0" presId="urn:microsoft.com/office/officeart/2018/2/layout/IconVerticalSolidList"/>
    <dgm:cxn modelId="{7D140DC8-8A9C-4C79-B518-453BD8F601E5}" srcId="{2ADE175C-B0F9-429E-9DD8-29B48C2D8288}" destId="{9180DBA6-2279-4D17-B179-6B7FADDD269C}" srcOrd="0" destOrd="0" parTransId="{0CC973F3-94BD-40DB-981A-C7D98D9E5044}" sibTransId="{F001C5FC-DD09-42CF-BFE0-8BBEA03B9C8F}"/>
    <dgm:cxn modelId="{9A3605F0-41A7-45E3-B292-B8124623D915}" type="presOf" srcId="{C4984F30-AB61-4074-890C-70AE1189E84B}" destId="{090D295A-6E7C-4E9F-98BE-BD2B2881CC20}" srcOrd="0" destOrd="0" presId="urn:microsoft.com/office/officeart/2018/2/layout/IconVerticalSolidList"/>
    <dgm:cxn modelId="{4D3F0BE1-1077-45F6-BF50-EA96CCCC13DE}" type="presParOf" srcId="{CE6A5C3D-569B-4C46-A1E3-72502EF50F22}" destId="{C5913F0A-FD3F-44CA-96E2-3A374138EAD4}" srcOrd="0" destOrd="0" presId="urn:microsoft.com/office/officeart/2018/2/layout/IconVerticalSolidList"/>
    <dgm:cxn modelId="{3B78ADAA-098C-41B7-B266-70CE88339AC8}" type="presParOf" srcId="{C5913F0A-FD3F-44CA-96E2-3A374138EAD4}" destId="{E950C4A4-5A32-493E-AF55-4C5F6B0D5E47}" srcOrd="0" destOrd="0" presId="urn:microsoft.com/office/officeart/2018/2/layout/IconVerticalSolidList"/>
    <dgm:cxn modelId="{11ED6ED7-4C78-4D2C-BA00-982F9561082E}" type="presParOf" srcId="{C5913F0A-FD3F-44CA-96E2-3A374138EAD4}" destId="{77BED5E4-4E44-440B-919F-F36DC216C1F0}" srcOrd="1" destOrd="0" presId="urn:microsoft.com/office/officeart/2018/2/layout/IconVerticalSolidList"/>
    <dgm:cxn modelId="{92F8F5CD-450B-4260-B37C-BBA87A9DB6C7}" type="presParOf" srcId="{C5913F0A-FD3F-44CA-96E2-3A374138EAD4}" destId="{39C415BB-7540-4270-90A1-4DBD5CC223EE}" srcOrd="2" destOrd="0" presId="urn:microsoft.com/office/officeart/2018/2/layout/IconVerticalSolidList"/>
    <dgm:cxn modelId="{DB2437E7-E414-439A-9CDD-814C7444541C}" type="presParOf" srcId="{C5913F0A-FD3F-44CA-96E2-3A374138EAD4}" destId="{98638E03-76F4-4306-B946-6411A637025B}" srcOrd="3" destOrd="0" presId="urn:microsoft.com/office/officeart/2018/2/layout/IconVerticalSolidList"/>
    <dgm:cxn modelId="{D4DA84EC-A12B-4D24-AF3D-9C6D3FDA743D}" type="presParOf" srcId="{CE6A5C3D-569B-4C46-A1E3-72502EF50F22}" destId="{4BB82DAB-DA6F-4A11-9D1A-8E6514EA7321}" srcOrd="1" destOrd="0" presId="urn:microsoft.com/office/officeart/2018/2/layout/IconVerticalSolidList"/>
    <dgm:cxn modelId="{1AD4CA45-6631-4746-822C-6B137100579A}" type="presParOf" srcId="{CE6A5C3D-569B-4C46-A1E3-72502EF50F22}" destId="{E749F56E-0196-4EC4-8E56-228C0F26D06D}" srcOrd="2" destOrd="0" presId="urn:microsoft.com/office/officeart/2018/2/layout/IconVerticalSolidList"/>
    <dgm:cxn modelId="{486083BD-58F2-42B0-9817-494A7EC8CF11}" type="presParOf" srcId="{E749F56E-0196-4EC4-8E56-228C0F26D06D}" destId="{CB302F81-429C-4AFD-9B09-264558B99344}" srcOrd="0" destOrd="0" presId="urn:microsoft.com/office/officeart/2018/2/layout/IconVerticalSolidList"/>
    <dgm:cxn modelId="{F2E73A18-316E-4F41-B164-93CF31FEF7E0}" type="presParOf" srcId="{E749F56E-0196-4EC4-8E56-228C0F26D06D}" destId="{2316A29C-CE91-4A70-843F-4C5DBB74714A}" srcOrd="1" destOrd="0" presId="urn:microsoft.com/office/officeart/2018/2/layout/IconVerticalSolidList"/>
    <dgm:cxn modelId="{036D965B-9D47-47B4-A48A-52C20C090676}" type="presParOf" srcId="{E749F56E-0196-4EC4-8E56-228C0F26D06D}" destId="{08EFFE7A-4C43-4681-AEE7-5522D2417416}" srcOrd="2" destOrd="0" presId="urn:microsoft.com/office/officeart/2018/2/layout/IconVerticalSolidList"/>
    <dgm:cxn modelId="{339830FB-6AE9-4B58-B418-7B7A71D0FD79}" type="presParOf" srcId="{E749F56E-0196-4EC4-8E56-228C0F26D06D}" destId="{090D295A-6E7C-4E9F-98BE-BD2B2881CC20}" srcOrd="3" destOrd="0" presId="urn:microsoft.com/office/officeart/2018/2/layout/IconVerticalSolidList"/>
    <dgm:cxn modelId="{6763F76F-1568-4EFA-B690-EB4D6E298CED}" type="presParOf" srcId="{CE6A5C3D-569B-4C46-A1E3-72502EF50F22}" destId="{49261F7F-123F-4D66-A001-3761543D8E23}" srcOrd="3" destOrd="0" presId="urn:microsoft.com/office/officeart/2018/2/layout/IconVerticalSolidList"/>
    <dgm:cxn modelId="{56BC1DFE-1106-4BBA-A1C7-7EAD4EF24CAE}" type="presParOf" srcId="{CE6A5C3D-569B-4C46-A1E3-72502EF50F22}" destId="{36F00933-45A2-48A1-9262-AD7C23F6A339}" srcOrd="4" destOrd="0" presId="urn:microsoft.com/office/officeart/2018/2/layout/IconVerticalSolidList"/>
    <dgm:cxn modelId="{CE7049A0-EE95-4953-B821-9DCFC25CB372}" type="presParOf" srcId="{36F00933-45A2-48A1-9262-AD7C23F6A339}" destId="{7C398E28-E866-4B89-8AE8-3B3BC182DCF7}" srcOrd="0" destOrd="0" presId="urn:microsoft.com/office/officeart/2018/2/layout/IconVerticalSolidList"/>
    <dgm:cxn modelId="{06D2CE70-05F1-4346-971D-CDCFE5360453}" type="presParOf" srcId="{36F00933-45A2-48A1-9262-AD7C23F6A339}" destId="{FB4829AB-1E98-4F48-B448-000B69C1E62D}" srcOrd="1" destOrd="0" presId="urn:microsoft.com/office/officeart/2018/2/layout/IconVerticalSolidList"/>
    <dgm:cxn modelId="{40EF9117-BD0F-4DF3-BDF1-EE8C41477948}" type="presParOf" srcId="{36F00933-45A2-48A1-9262-AD7C23F6A339}" destId="{F1B1F2C3-40D5-4A19-9D25-9425422A05BD}" srcOrd="2" destOrd="0" presId="urn:microsoft.com/office/officeart/2018/2/layout/IconVerticalSolidList"/>
    <dgm:cxn modelId="{0EBEF7C4-EB0D-4707-BB6F-18AA2FBD4CA4}" type="presParOf" srcId="{36F00933-45A2-48A1-9262-AD7C23F6A339}" destId="{AD210D78-AAF6-4C68-814B-24E3C08C396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4B1E6B-4F44-43C4-88D5-C75BB8611E3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9DAE79E1-B936-43B3-9CC0-68DFE20BFFD7}">
      <dgm:prSet/>
      <dgm:spPr/>
      <dgm:t>
        <a:bodyPr/>
        <a:lstStyle/>
        <a:p>
          <a:r>
            <a:rPr lang="en-GB">
              <a:hlinkClick xmlns:r="http://schemas.openxmlformats.org/officeDocument/2006/relationships" r:id="rId1"/>
            </a:rPr>
            <a:t>https://docs.docker.com/docker-for-windows/</a:t>
          </a:r>
          <a:endParaRPr lang="en-US"/>
        </a:p>
      </dgm:t>
    </dgm:pt>
    <dgm:pt modelId="{4051B2B7-E1D5-48DA-9767-3A1D52F34CAA}" type="parTrans" cxnId="{DF7FDE84-077C-40C6-8C5B-59F294E4B95C}">
      <dgm:prSet/>
      <dgm:spPr/>
      <dgm:t>
        <a:bodyPr/>
        <a:lstStyle/>
        <a:p>
          <a:endParaRPr lang="en-US"/>
        </a:p>
      </dgm:t>
    </dgm:pt>
    <dgm:pt modelId="{C126EAAF-E72B-4E4D-82CB-CE268FF616D1}" type="sibTrans" cxnId="{DF7FDE84-077C-40C6-8C5B-59F294E4B95C}">
      <dgm:prSet/>
      <dgm:spPr/>
      <dgm:t>
        <a:bodyPr/>
        <a:lstStyle/>
        <a:p>
          <a:endParaRPr lang="en-US"/>
        </a:p>
      </dgm:t>
    </dgm:pt>
    <dgm:pt modelId="{E9EA8441-2FA9-4390-9E1F-86FE76CE8EAF}">
      <dgm:prSet/>
      <dgm:spPr/>
      <dgm:t>
        <a:bodyPr/>
        <a:lstStyle/>
        <a:p>
          <a:r>
            <a:rPr lang="en-GB">
              <a:hlinkClick xmlns:r="http://schemas.openxmlformats.org/officeDocument/2006/relationships" r:id="rId2"/>
            </a:rPr>
            <a:t>https://docs.docker.com/engine/reference/</a:t>
          </a:r>
          <a:endParaRPr lang="en-US"/>
        </a:p>
      </dgm:t>
    </dgm:pt>
    <dgm:pt modelId="{ED12FA39-46A9-47CB-BD62-D1C22658FAF6}" type="parTrans" cxnId="{299FFB90-9CBF-4D97-BEF7-11C888A0282C}">
      <dgm:prSet/>
      <dgm:spPr/>
      <dgm:t>
        <a:bodyPr/>
        <a:lstStyle/>
        <a:p>
          <a:endParaRPr lang="en-US"/>
        </a:p>
      </dgm:t>
    </dgm:pt>
    <dgm:pt modelId="{95C8A6F0-F164-4A34-8016-0C5E1A7D9423}" type="sibTrans" cxnId="{299FFB90-9CBF-4D97-BEF7-11C888A0282C}">
      <dgm:prSet/>
      <dgm:spPr/>
      <dgm:t>
        <a:bodyPr/>
        <a:lstStyle/>
        <a:p>
          <a:endParaRPr lang="en-US"/>
        </a:p>
      </dgm:t>
    </dgm:pt>
    <dgm:pt modelId="{C6247F57-A5A9-47F1-A302-BE699DD5F7CC}">
      <dgm:prSet/>
      <dgm:spPr/>
      <dgm:t>
        <a:bodyPr/>
        <a:lstStyle/>
        <a:p>
          <a:r>
            <a:rPr lang="en-GB">
              <a:hlinkClick xmlns:r="http://schemas.openxmlformats.org/officeDocument/2006/relationships" r:id="rId3"/>
            </a:rPr>
            <a:t>https://docs.docker.com/engine/reference/run/</a:t>
          </a:r>
          <a:endParaRPr lang="en-US"/>
        </a:p>
      </dgm:t>
    </dgm:pt>
    <dgm:pt modelId="{E6CD75DB-BCBC-4F02-B1EB-B0754CB79F82}" type="parTrans" cxnId="{3EE4677A-95A1-490F-B03E-008189CF44B5}">
      <dgm:prSet/>
      <dgm:spPr/>
      <dgm:t>
        <a:bodyPr/>
        <a:lstStyle/>
        <a:p>
          <a:endParaRPr lang="en-US"/>
        </a:p>
      </dgm:t>
    </dgm:pt>
    <dgm:pt modelId="{FF9EA5AA-1F35-44B1-97CC-D1C577DACED4}" type="sibTrans" cxnId="{3EE4677A-95A1-490F-B03E-008189CF44B5}">
      <dgm:prSet/>
      <dgm:spPr/>
      <dgm:t>
        <a:bodyPr/>
        <a:lstStyle/>
        <a:p>
          <a:endParaRPr lang="en-US"/>
        </a:p>
      </dgm:t>
    </dgm:pt>
    <dgm:pt modelId="{C92EF274-256F-4AD7-A957-B2FCB2421651}">
      <dgm:prSet/>
      <dgm:spPr/>
      <dgm:t>
        <a:bodyPr/>
        <a:lstStyle/>
        <a:p>
          <a:r>
            <a:rPr lang="en-GB">
              <a:hlinkClick xmlns:r="http://schemas.openxmlformats.org/officeDocument/2006/relationships" r:id="rId4"/>
            </a:rPr>
            <a:t>https://docs.docker.com/compose/</a:t>
          </a:r>
          <a:endParaRPr lang="en-US"/>
        </a:p>
      </dgm:t>
    </dgm:pt>
    <dgm:pt modelId="{D267B498-4552-42B4-8568-EBD8370D72E2}" type="parTrans" cxnId="{C36E4E15-2716-43AE-8940-FF00A925CC48}">
      <dgm:prSet/>
      <dgm:spPr/>
      <dgm:t>
        <a:bodyPr/>
        <a:lstStyle/>
        <a:p>
          <a:endParaRPr lang="en-US"/>
        </a:p>
      </dgm:t>
    </dgm:pt>
    <dgm:pt modelId="{E90F9C90-9D87-4C50-A30C-DAFE6F697553}" type="sibTrans" cxnId="{C36E4E15-2716-43AE-8940-FF00A925CC48}">
      <dgm:prSet/>
      <dgm:spPr/>
      <dgm:t>
        <a:bodyPr/>
        <a:lstStyle/>
        <a:p>
          <a:endParaRPr lang="en-US"/>
        </a:p>
      </dgm:t>
    </dgm:pt>
    <dgm:pt modelId="{590DAC47-D231-42FC-84FE-4C6E9F50618D}">
      <dgm:prSet/>
      <dgm:spPr/>
      <dgm:t>
        <a:bodyPr/>
        <a:lstStyle/>
        <a:p>
          <a:r>
            <a:rPr lang="en-GB">
              <a:hlinkClick xmlns:r="http://schemas.openxmlformats.org/officeDocument/2006/relationships" r:id="rId5"/>
            </a:rPr>
            <a:t>https://hub.docker.com/</a:t>
          </a:r>
          <a:endParaRPr lang="en-US"/>
        </a:p>
      </dgm:t>
    </dgm:pt>
    <dgm:pt modelId="{BE45F675-7384-48FE-A0AE-3F5D68FABCE2}" type="parTrans" cxnId="{F452DE8E-6940-44D8-BCC3-ED5AD998B371}">
      <dgm:prSet/>
      <dgm:spPr/>
      <dgm:t>
        <a:bodyPr/>
        <a:lstStyle/>
        <a:p>
          <a:endParaRPr lang="en-US"/>
        </a:p>
      </dgm:t>
    </dgm:pt>
    <dgm:pt modelId="{F889335E-6F53-43F2-9119-AA9230945DD5}" type="sibTrans" cxnId="{F452DE8E-6940-44D8-BCC3-ED5AD998B371}">
      <dgm:prSet/>
      <dgm:spPr/>
      <dgm:t>
        <a:bodyPr/>
        <a:lstStyle/>
        <a:p>
          <a:endParaRPr lang="en-US"/>
        </a:p>
      </dgm:t>
    </dgm:pt>
    <dgm:pt modelId="{EBCA4AF6-971E-4BD2-BC61-5BEC4232A104}">
      <dgm:prSet/>
      <dgm:spPr/>
      <dgm:t>
        <a:bodyPr/>
        <a:lstStyle/>
        <a:p>
          <a:r>
            <a:rPr lang="en-GB">
              <a:hlinkClick xmlns:r="http://schemas.openxmlformats.org/officeDocument/2006/relationships" r:id="rId6"/>
            </a:rPr>
            <a:t>https://kubernetes.io/</a:t>
          </a:r>
          <a:endParaRPr lang="en-US"/>
        </a:p>
      </dgm:t>
    </dgm:pt>
    <dgm:pt modelId="{DD288632-E0DE-4A45-991C-D4FF804E888A}" type="parTrans" cxnId="{9BF6E73D-FE24-4AF8-93A6-078CCD85A006}">
      <dgm:prSet/>
      <dgm:spPr/>
      <dgm:t>
        <a:bodyPr/>
        <a:lstStyle/>
        <a:p>
          <a:endParaRPr lang="en-US"/>
        </a:p>
      </dgm:t>
    </dgm:pt>
    <dgm:pt modelId="{B9BE5A59-F490-4DD0-9F0C-090EC9782451}" type="sibTrans" cxnId="{9BF6E73D-FE24-4AF8-93A6-078CCD85A006}">
      <dgm:prSet/>
      <dgm:spPr/>
      <dgm:t>
        <a:bodyPr/>
        <a:lstStyle/>
        <a:p>
          <a:endParaRPr lang="en-US"/>
        </a:p>
      </dgm:t>
    </dgm:pt>
    <dgm:pt modelId="{8CB5911C-173C-48B8-805E-8A3B66B6C014}" type="pres">
      <dgm:prSet presAssocID="{C34B1E6B-4F44-43C4-88D5-C75BB8611E32}" presName="vert0" presStyleCnt="0">
        <dgm:presLayoutVars>
          <dgm:dir/>
          <dgm:animOne val="branch"/>
          <dgm:animLvl val="lvl"/>
        </dgm:presLayoutVars>
      </dgm:prSet>
      <dgm:spPr/>
    </dgm:pt>
    <dgm:pt modelId="{21A464A7-60DA-49C1-B3EC-B1FDF825909A}" type="pres">
      <dgm:prSet presAssocID="{9DAE79E1-B936-43B3-9CC0-68DFE20BFFD7}" presName="thickLine" presStyleLbl="alignNode1" presStyleIdx="0" presStyleCnt="6"/>
      <dgm:spPr/>
    </dgm:pt>
    <dgm:pt modelId="{C33CCBF3-FC49-4911-AC99-3B25E31080F3}" type="pres">
      <dgm:prSet presAssocID="{9DAE79E1-B936-43B3-9CC0-68DFE20BFFD7}" presName="horz1" presStyleCnt="0"/>
      <dgm:spPr/>
    </dgm:pt>
    <dgm:pt modelId="{6113CCF3-6B80-4ADA-9B1A-CE7F25B308AF}" type="pres">
      <dgm:prSet presAssocID="{9DAE79E1-B936-43B3-9CC0-68DFE20BFFD7}" presName="tx1" presStyleLbl="revTx" presStyleIdx="0" presStyleCnt="6"/>
      <dgm:spPr/>
    </dgm:pt>
    <dgm:pt modelId="{81F0767B-1BD9-4EC2-9669-A1F45E7F45AE}" type="pres">
      <dgm:prSet presAssocID="{9DAE79E1-B936-43B3-9CC0-68DFE20BFFD7}" presName="vert1" presStyleCnt="0"/>
      <dgm:spPr/>
    </dgm:pt>
    <dgm:pt modelId="{C4AAFF9B-1586-497F-9F01-E64F29C3567C}" type="pres">
      <dgm:prSet presAssocID="{E9EA8441-2FA9-4390-9E1F-86FE76CE8EAF}" presName="thickLine" presStyleLbl="alignNode1" presStyleIdx="1" presStyleCnt="6"/>
      <dgm:spPr/>
    </dgm:pt>
    <dgm:pt modelId="{3381A48F-3F91-4AF1-AB7D-BF429B0BD7BA}" type="pres">
      <dgm:prSet presAssocID="{E9EA8441-2FA9-4390-9E1F-86FE76CE8EAF}" presName="horz1" presStyleCnt="0"/>
      <dgm:spPr/>
    </dgm:pt>
    <dgm:pt modelId="{04588F31-26D0-4E32-9D34-D31D705CA1FD}" type="pres">
      <dgm:prSet presAssocID="{E9EA8441-2FA9-4390-9E1F-86FE76CE8EAF}" presName="tx1" presStyleLbl="revTx" presStyleIdx="1" presStyleCnt="6"/>
      <dgm:spPr/>
    </dgm:pt>
    <dgm:pt modelId="{4971AEDF-C365-4813-B156-962C38DB1313}" type="pres">
      <dgm:prSet presAssocID="{E9EA8441-2FA9-4390-9E1F-86FE76CE8EAF}" presName="vert1" presStyleCnt="0"/>
      <dgm:spPr/>
    </dgm:pt>
    <dgm:pt modelId="{2595FAFC-0430-4B9D-8000-6A24230EF61B}" type="pres">
      <dgm:prSet presAssocID="{C6247F57-A5A9-47F1-A302-BE699DD5F7CC}" presName="thickLine" presStyleLbl="alignNode1" presStyleIdx="2" presStyleCnt="6"/>
      <dgm:spPr/>
    </dgm:pt>
    <dgm:pt modelId="{6C4CC3A2-9629-448C-B889-AB7D30717E38}" type="pres">
      <dgm:prSet presAssocID="{C6247F57-A5A9-47F1-A302-BE699DD5F7CC}" presName="horz1" presStyleCnt="0"/>
      <dgm:spPr/>
    </dgm:pt>
    <dgm:pt modelId="{CD88C285-75F8-43B6-9E5C-005BCF0B7B34}" type="pres">
      <dgm:prSet presAssocID="{C6247F57-A5A9-47F1-A302-BE699DD5F7CC}" presName="tx1" presStyleLbl="revTx" presStyleIdx="2" presStyleCnt="6"/>
      <dgm:spPr/>
    </dgm:pt>
    <dgm:pt modelId="{EA46C786-E1AF-4F94-81F1-DA0F08002ACE}" type="pres">
      <dgm:prSet presAssocID="{C6247F57-A5A9-47F1-A302-BE699DD5F7CC}" presName="vert1" presStyleCnt="0"/>
      <dgm:spPr/>
    </dgm:pt>
    <dgm:pt modelId="{DFA3F446-F13B-4CEB-8C35-292627F20FAD}" type="pres">
      <dgm:prSet presAssocID="{C92EF274-256F-4AD7-A957-B2FCB2421651}" presName="thickLine" presStyleLbl="alignNode1" presStyleIdx="3" presStyleCnt="6"/>
      <dgm:spPr/>
    </dgm:pt>
    <dgm:pt modelId="{B56FE749-41C7-4028-AEF9-0D790D4F7427}" type="pres">
      <dgm:prSet presAssocID="{C92EF274-256F-4AD7-A957-B2FCB2421651}" presName="horz1" presStyleCnt="0"/>
      <dgm:spPr/>
    </dgm:pt>
    <dgm:pt modelId="{48F28425-311C-4CF7-ABC6-2C92076E8B57}" type="pres">
      <dgm:prSet presAssocID="{C92EF274-256F-4AD7-A957-B2FCB2421651}" presName="tx1" presStyleLbl="revTx" presStyleIdx="3" presStyleCnt="6"/>
      <dgm:spPr/>
    </dgm:pt>
    <dgm:pt modelId="{21E34052-F01D-45D4-BF04-F8EBABD7472D}" type="pres">
      <dgm:prSet presAssocID="{C92EF274-256F-4AD7-A957-B2FCB2421651}" presName="vert1" presStyleCnt="0"/>
      <dgm:spPr/>
    </dgm:pt>
    <dgm:pt modelId="{C46C3FB6-F232-4478-98D0-D4A04D87BBC0}" type="pres">
      <dgm:prSet presAssocID="{590DAC47-D231-42FC-84FE-4C6E9F50618D}" presName="thickLine" presStyleLbl="alignNode1" presStyleIdx="4" presStyleCnt="6"/>
      <dgm:spPr/>
    </dgm:pt>
    <dgm:pt modelId="{661EE381-72D5-4027-954A-AA29038D6A7F}" type="pres">
      <dgm:prSet presAssocID="{590DAC47-D231-42FC-84FE-4C6E9F50618D}" presName="horz1" presStyleCnt="0"/>
      <dgm:spPr/>
    </dgm:pt>
    <dgm:pt modelId="{7C807700-CD0E-4E68-9EEE-14836743FB73}" type="pres">
      <dgm:prSet presAssocID="{590DAC47-D231-42FC-84FE-4C6E9F50618D}" presName="tx1" presStyleLbl="revTx" presStyleIdx="4" presStyleCnt="6"/>
      <dgm:spPr/>
    </dgm:pt>
    <dgm:pt modelId="{DE795EAD-D575-4CD7-ACF5-DE2F4A661B9C}" type="pres">
      <dgm:prSet presAssocID="{590DAC47-D231-42FC-84FE-4C6E9F50618D}" presName="vert1" presStyleCnt="0"/>
      <dgm:spPr/>
    </dgm:pt>
    <dgm:pt modelId="{9E04FC41-7F46-48EE-82FA-7E7EB67561CF}" type="pres">
      <dgm:prSet presAssocID="{EBCA4AF6-971E-4BD2-BC61-5BEC4232A104}" presName="thickLine" presStyleLbl="alignNode1" presStyleIdx="5" presStyleCnt="6"/>
      <dgm:spPr/>
    </dgm:pt>
    <dgm:pt modelId="{2A68F663-19C5-4B77-A201-509BEBBE1802}" type="pres">
      <dgm:prSet presAssocID="{EBCA4AF6-971E-4BD2-BC61-5BEC4232A104}" presName="horz1" presStyleCnt="0"/>
      <dgm:spPr/>
    </dgm:pt>
    <dgm:pt modelId="{4CEC7EEE-B97D-43A0-A19C-BD34CB2BA953}" type="pres">
      <dgm:prSet presAssocID="{EBCA4AF6-971E-4BD2-BC61-5BEC4232A104}" presName="tx1" presStyleLbl="revTx" presStyleIdx="5" presStyleCnt="6"/>
      <dgm:spPr/>
    </dgm:pt>
    <dgm:pt modelId="{2E18484C-49B7-4E0F-A803-27D46DA64D38}" type="pres">
      <dgm:prSet presAssocID="{EBCA4AF6-971E-4BD2-BC61-5BEC4232A104}" presName="vert1" presStyleCnt="0"/>
      <dgm:spPr/>
    </dgm:pt>
  </dgm:ptLst>
  <dgm:cxnLst>
    <dgm:cxn modelId="{DB204315-817F-4689-9B4F-FBB23F61C6BF}" type="presOf" srcId="{590DAC47-D231-42FC-84FE-4C6E9F50618D}" destId="{7C807700-CD0E-4E68-9EEE-14836743FB73}" srcOrd="0" destOrd="0" presId="urn:microsoft.com/office/officeart/2008/layout/LinedList"/>
    <dgm:cxn modelId="{C36E4E15-2716-43AE-8940-FF00A925CC48}" srcId="{C34B1E6B-4F44-43C4-88D5-C75BB8611E32}" destId="{C92EF274-256F-4AD7-A957-B2FCB2421651}" srcOrd="3" destOrd="0" parTransId="{D267B498-4552-42B4-8568-EBD8370D72E2}" sibTransId="{E90F9C90-9D87-4C50-A30C-DAFE6F697553}"/>
    <dgm:cxn modelId="{723E0E31-19AD-4E34-B316-588C462E3610}" type="presOf" srcId="{E9EA8441-2FA9-4390-9E1F-86FE76CE8EAF}" destId="{04588F31-26D0-4E32-9D34-D31D705CA1FD}" srcOrd="0" destOrd="0" presId="urn:microsoft.com/office/officeart/2008/layout/LinedList"/>
    <dgm:cxn modelId="{EE122234-3F82-4563-9EB1-D3C663D4837F}" type="presOf" srcId="{C92EF274-256F-4AD7-A957-B2FCB2421651}" destId="{48F28425-311C-4CF7-ABC6-2C92076E8B57}" srcOrd="0" destOrd="0" presId="urn:microsoft.com/office/officeart/2008/layout/LinedList"/>
    <dgm:cxn modelId="{4F41E036-4C29-405F-B64E-B86CCFDB32D1}" type="presOf" srcId="{EBCA4AF6-971E-4BD2-BC61-5BEC4232A104}" destId="{4CEC7EEE-B97D-43A0-A19C-BD34CB2BA953}" srcOrd="0" destOrd="0" presId="urn:microsoft.com/office/officeart/2008/layout/LinedList"/>
    <dgm:cxn modelId="{9BF6E73D-FE24-4AF8-93A6-078CCD85A006}" srcId="{C34B1E6B-4F44-43C4-88D5-C75BB8611E32}" destId="{EBCA4AF6-971E-4BD2-BC61-5BEC4232A104}" srcOrd="5" destOrd="0" parTransId="{DD288632-E0DE-4A45-991C-D4FF804E888A}" sibTransId="{B9BE5A59-F490-4DD0-9F0C-090EC9782451}"/>
    <dgm:cxn modelId="{3EE4677A-95A1-490F-B03E-008189CF44B5}" srcId="{C34B1E6B-4F44-43C4-88D5-C75BB8611E32}" destId="{C6247F57-A5A9-47F1-A302-BE699DD5F7CC}" srcOrd="2" destOrd="0" parTransId="{E6CD75DB-BCBC-4F02-B1EB-B0754CB79F82}" sibTransId="{FF9EA5AA-1F35-44B1-97CC-D1C577DACED4}"/>
    <dgm:cxn modelId="{9750B984-9C4C-434E-A00B-FA8A49C71ED2}" type="presOf" srcId="{C6247F57-A5A9-47F1-A302-BE699DD5F7CC}" destId="{CD88C285-75F8-43B6-9E5C-005BCF0B7B34}" srcOrd="0" destOrd="0" presId="urn:microsoft.com/office/officeart/2008/layout/LinedList"/>
    <dgm:cxn modelId="{DF7FDE84-077C-40C6-8C5B-59F294E4B95C}" srcId="{C34B1E6B-4F44-43C4-88D5-C75BB8611E32}" destId="{9DAE79E1-B936-43B3-9CC0-68DFE20BFFD7}" srcOrd="0" destOrd="0" parTransId="{4051B2B7-E1D5-48DA-9767-3A1D52F34CAA}" sibTransId="{C126EAAF-E72B-4E4D-82CB-CE268FF616D1}"/>
    <dgm:cxn modelId="{F452DE8E-6940-44D8-BCC3-ED5AD998B371}" srcId="{C34B1E6B-4F44-43C4-88D5-C75BB8611E32}" destId="{590DAC47-D231-42FC-84FE-4C6E9F50618D}" srcOrd="4" destOrd="0" parTransId="{BE45F675-7384-48FE-A0AE-3F5D68FABCE2}" sibTransId="{F889335E-6F53-43F2-9119-AA9230945DD5}"/>
    <dgm:cxn modelId="{299FFB90-9CBF-4D97-BEF7-11C888A0282C}" srcId="{C34B1E6B-4F44-43C4-88D5-C75BB8611E32}" destId="{E9EA8441-2FA9-4390-9E1F-86FE76CE8EAF}" srcOrd="1" destOrd="0" parTransId="{ED12FA39-46A9-47CB-BD62-D1C22658FAF6}" sibTransId="{95C8A6F0-F164-4A34-8016-0C5E1A7D9423}"/>
    <dgm:cxn modelId="{DF0AB6A7-BE29-4BC7-8B66-D6848084DD38}" type="presOf" srcId="{C34B1E6B-4F44-43C4-88D5-C75BB8611E32}" destId="{8CB5911C-173C-48B8-805E-8A3B66B6C014}" srcOrd="0" destOrd="0" presId="urn:microsoft.com/office/officeart/2008/layout/LinedList"/>
    <dgm:cxn modelId="{5F9E0DFD-7994-4306-8A06-015C164FAE8D}" type="presOf" srcId="{9DAE79E1-B936-43B3-9CC0-68DFE20BFFD7}" destId="{6113CCF3-6B80-4ADA-9B1A-CE7F25B308AF}" srcOrd="0" destOrd="0" presId="urn:microsoft.com/office/officeart/2008/layout/LinedList"/>
    <dgm:cxn modelId="{1123F989-5C80-4384-9FA3-20AB2B206C3E}" type="presParOf" srcId="{8CB5911C-173C-48B8-805E-8A3B66B6C014}" destId="{21A464A7-60DA-49C1-B3EC-B1FDF825909A}" srcOrd="0" destOrd="0" presId="urn:microsoft.com/office/officeart/2008/layout/LinedList"/>
    <dgm:cxn modelId="{C3C197E7-1718-4472-919C-C2D73EF24596}" type="presParOf" srcId="{8CB5911C-173C-48B8-805E-8A3B66B6C014}" destId="{C33CCBF3-FC49-4911-AC99-3B25E31080F3}" srcOrd="1" destOrd="0" presId="urn:microsoft.com/office/officeart/2008/layout/LinedList"/>
    <dgm:cxn modelId="{B3E58B83-D762-42CF-BA3B-90B6AB78165D}" type="presParOf" srcId="{C33CCBF3-FC49-4911-AC99-3B25E31080F3}" destId="{6113CCF3-6B80-4ADA-9B1A-CE7F25B308AF}" srcOrd="0" destOrd="0" presId="urn:microsoft.com/office/officeart/2008/layout/LinedList"/>
    <dgm:cxn modelId="{AE61AA24-06BF-496B-9C1C-239413CCD1D1}" type="presParOf" srcId="{C33CCBF3-FC49-4911-AC99-3B25E31080F3}" destId="{81F0767B-1BD9-4EC2-9669-A1F45E7F45AE}" srcOrd="1" destOrd="0" presId="urn:microsoft.com/office/officeart/2008/layout/LinedList"/>
    <dgm:cxn modelId="{A426F153-D904-482D-A886-8A5848E8929C}" type="presParOf" srcId="{8CB5911C-173C-48B8-805E-8A3B66B6C014}" destId="{C4AAFF9B-1586-497F-9F01-E64F29C3567C}" srcOrd="2" destOrd="0" presId="urn:microsoft.com/office/officeart/2008/layout/LinedList"/>
    <dgm:cxn modelId="{CEC7F041-06E1-441B-A6BC-CC8CA55F4BEF}" type="presParOf" srcId="{8CB5911C-173C-48B8-805E-8A3B66B6C014}" destId="{3381A48F-3F91-4AF1-AB7D-BF429B0BD7BA}" srcOrd="3" destOrd="0" presId="urn:microsoft.com/office/officeart/2008/layout/LinedList"/>
    <dgm:cxn modelId="{11477152-7677-41C0-8648-BD4B10AB4CE1}" type="presParOf" srcId="{3381A48F-3F91-4AF1-AB7D-BF429B0BD7BA}" destId="{04588F31-26D0-4E32-9D34-D31D705CA1FD}" srcOrd="0" destOrd="0" presId="urn:microsoft.com/office/officeart/2008/layout/LinedList"/>
    <dgm:cxn modelId="{ADD92FC4-5807-4BE8-82C7-36753E1C47F1}" type="presParOf" srcId="{3381A48F-3F91-4AF1-AB7D-BF429B0BD7BA}" destId="{4971AEDF-C365-4813-B156-962C38DB1313}" srcOrd="1" destOrd="0" presId="urn:microsoft.com/office/officeart/2008/layout/LinedList"/>
    <dgm:cxn modelId="{AD40EA2C-49B9-4590-87D7-142603670B7D}" type="presParOf" srcId="{8CB5911C-173C-48B8-805E-8A3B66B6C014}" destId="{2595FAFC-0430-4B9D-8000-6A24230EF61B}" srcOrd="4" destOrd="0" presId="urn:microsoft.com/office/officeart/2008/layout/LinedList"/>
    <dgm:cxn modelId="{583CBBC2-9284-4BA0-B9DA-3F013C218B40}" type="presParOf" srcId="{8CB5911C-173C-48B8-805E-8A3B66B6C014}" destId="{6C4CC3A2-9629-448C-B889-AB7D30717E38}" srcOrd="5" destOrd="0" presId="urn:microsoft.com/office/officeart/2008/layout/LinedList"/>
    <dgm:cxn modelId="{FCCF90B0-7C7D-432B-8EC4-D31D0107861B}" type="presParOf" srcId="{6C4CC3A2-9629-448C-B889-AB7D30717E38}" destId="{CD88C285-75F8-43B6-9E5C-005BCF0B7B34}" srcOrd="0" destOrd="0" presId="urn:microsoft.com/office/officeart/2008/layout/LinedList"/>
    <dgm:cxn modelId="{85234896-7ADD-47D7-855E-DF3100249A02}" type="presParOf" srcId="{6C4CC3A2-9629-448C-B889-AB7D30717E38}" destId="{EA46C786-E1AF-4F94-81F1-DA0F08002ACE}" srcOrd="1" destOrd="0" presId="urn:microsoft.com/office/officeart/2008/layout/LinedList"/>
    <dgm:cxn modelId="{0AB58863-3ADD-429A-82D6-3A43FD985C75}" type="presParOf" srcId="{8CB5911C-173C-48B8-805E-8A3B66B6C014}" destId="{DFA3F446-F13B-4CEB-8C35-292627F20FAD}" srcOrd="6" destOrd="0" presId="urn:microsoft.com/office/officeart/2008/layout/LinedList"/>
    <dgm:cxn modelId="{9B30B3BA-4920-48BD-8A94-33AE103AE952}" type="presParOf" srcId="{8CB5911C-173C-48B8-805E-8A3B66B6C014}" destId="{B56FE749-41C7-4028-AEF9-0D790D4F7427}" srcOrd="7" destOrd="0" presId="urn:microsoft.com/office/officeart/2008/layout/LinedList"/>
    <dgm:cxn modelId="{EBAB690D-91F5-49CC-B741-CB6B50E9958D}" type="presParOf" srcId="{B56FE749-41C7-4028-AEF9-0D790D4F7427}" destId="{48F28425-311C-4CF7-ABC6-2C92076E8B57}" srcOrd="0" destOrd="0" presId="urn:microsoft.com/office/officeart/2008/layout/LinedList"/>
    <dgm:cxn modelId="{ED71A674-CB58-4051-B288-06260A7E9ABF}" type="presParOf" srcId="{B56FE749-41C7-4028-AEF9-0D790D4F7427}" destId="{21E34052-F01D-45D4-BF04-F8EBABD7472D}" srcOrd="1" destOrd="0" presId="urn:microsoft.com/office/officeart/2008/layout/LinedList"/>
    <dgm:cxn modelId="{7739DD06-13B1-4159-8009-C13E9698432D}" type="presParOf" srcId="{8CB5911C-173C-48B8-805E-8A3B66B6C014}" destId="{C46C3FB6-F232-4478-98D0-D4A04D87BBC0}" srcOrd="8" destOrd="0" presId="urn:microsoft.com/office/officeart/2008/layout/LinedList"/>
    <dgm:cxn modelId="{5CE985D1-06A4-49B4-BC8F-0638252FC14A}" type="presParOf" srcId="{8CB5911C-173C-48B8-805E-8A3B66B6C014}" destId="{661EE381-72D5-4027-954A-AA29038D6A7F}" srcOrd="9" destOrd="0" presId="urn:microsoft.com/office/officeart/2008/layout/LinedList"/>
    <dgm:cxn modelId="{6CFE8655-E6B4-4B1B-A760-ED44D539B49A}" type="presParOf" srcId="{661EE381-72D5-4027-954A-AA29038D6A7F}" destId="{7C807700-CD0E-4E68-9EEE-14836743FB73}" srcOrd="0" destOrd="0" presId="urn:microsoft.com/office/officeart/2008/layout/LinedList"/>
    <dgm:cxn modelId="{95102303-B9E2-47F6-9A80-7CD9FD7EDCE3}" type="presParOf" srcId="{661EE381-72D5-4027-954A-AA29038D6A7F}" destId="{DE795EAD-D575-4CD7-ACF5-DE2F4A661B9C}" srcOrd="1" destOrd="0" presId="urn:microsoft.com/office/officeart/2008/layout/LinedList"/>
    <dgm:cxn modelId="{8F6C9904-2FF4-4DE7-BC4E-59761F2C4AC5}" type="presParOf" srcId="{8CB5911C-173C-48B8-805E-8A3B66B6C014}" destId="{9E04FC41-7F46-48EE-82FA-7E7EB67561CF}" srcOrd="10" destOrd="0" presId="urn:microsoft.com/office/officeart/2008/layout/LinedList"/>
    <dgm:cxn modelId="{D8D59D47-9DDB-43A7-AA36-12F2CA13040A}" type="presParOf" srcId="{8CB5911C-173C-48B8-805E-8A3B66B6C014}" destId="{2A68F663-19C5-4B77-A201-509BEBBE1802}" srcOrd="11" destOrd="0" presId="urn:microsoft.com/office/officeart/2008/layout/LinedList"/>
    <dgm:cxn modelId="{26602993-BCD5-4515-99ED-3CA59DE2A7F5}" type="presParOf" srcId="{2A68F663-19C5-4B77-A201-509BEBBE1802}" destId="{4CEC7EEE-B97D-43A0-A19C-BD34CB2BA953}" srcOrd="0" destOrd="0" presId="urn:microsoft.com/office/officeart/2008/layout/LinedList"/>
    <dgm:cxn modelId="{D73EADD1-D339-4ED1-9200-0FDB34E02F8A}" type="presParOf" srcId="{2A68F663-19C5-4B77-A201-509BEBBE1802}" destId="{2E18484C-49B7-4E0F-A803-27D46DA64D38}"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D793F-7A10-4D45-8ECA-EDC0C962B069}">
      <dsp:nvSpPr>
        <dsp:cNvPr id="0" name=""/>
        <dsp:cNvSpPr/>
      </dsp:nvSpPr>
      <dsp:spPr>
        <a:xfrm>
          <a:off x="0" y="838513"/>
          <a:ext cx="6513603" cy="7956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Docker images provide a standardised, consistent means of deploying containers between environments, small and large</a:t>
          </a:r>
          <a:endParaRPr lang="en-US" sz="2000" kern="1200"/>
        </a:p>
      </dsp:txBody>
      <dsp:txXfrm>
        <a:off x="38838" y="877351"/>
        <a:ext cx="6435927" cy="717924"/>
      </dsp:txXfrm>
    </dsp:sp>
    <dsp:sp modelId="{9C361716-A4F9-4E66-B553-052D2043CF1D}">
      <dsp:nvSpPr>
        <dsp:cNvPr id="0" name=""/>
        <dsp:cNvSpPr/>
      </dsp:nvSpPr>
      <dsp:spPr>
        <a:xfrm>
          <a:off x="0" y="1691713"/>
          <a:ext cx="6513603" cy="7956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dirty="0"/>
            <a:t>This includes load-balanced, big scale services like Google, </a:t>
          </a:r>
          <a:r>
            <a:rPr lang="en-GB" sz="2000" kern="1200" dirty="0" err="1"/>
            <a:t>Paypal</a:t>
          </a:r>
          <a:r>
            <a:rPr lang="en-GB" sz="2000" kern="1200" dirty="0"/>
            <a:t>, VISA and Netflix. Plus Splunk!</a:t>
          </a:r>
          <a:endParaRPr lang="en-US" sz="2000" kern="1200" dirty="0"/>
        </a:p>
      </dsp:txBody>
      <dsp:txXfrm>
        <a:off x="38838" y="1730551"/>
        <a:ext cx="6435927" cy="717924"/>
      </dsp:txXfrm>
    </dsp:sp>
    <dsp:sp modelId="{C87E883D-98D8-415F-93A7-19BC29AA3FF3}">
      <dsp:nvSpPr>
        <dsp:cNvPr id="0" name=""/>
        <dsp:cNvSpPr/>
      </dsp:nvSpPr>
      <dsp:spPr>
        <a:xfrm>
          <a:off x="0" y="2544913"/>
          <a:ext cx="6513603" cy="7956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Run the exact same workload irrespective of underlying platform – AWS, Azure, GCP or on-prem</a:t>
          </a:r>
          <a:endParaRPr lang="en-US" sz="2000" kern="1200"/>
        </a:p>
      </dsp:txBody>
      <dsp:txXfrm>
        <a:off x="38838" y="2583751"/>
        <a:ext cx="6435927" cy="717924"/>
      </dsp:txXfrm>
    </dsp:sp>
    <dsp:sp modelId="{C207888C-5F43-4F9A-ADEB-74F1C0AB32E8}">
      <dsp:nvSpPr>
        <dsp:cNvPr id="0" name=""/>
        <dsp:cNvSpPr/>
      </dsp:nvSpPr>
      <dsp:spPr>
        <a:xfrm>
          <a:off x="0" y="3398113"/>
          <a:ext cx="6513603" cy="7956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Speed and repeatability of installing and running images</a:t>
          </a:r>
          <a:endParaRPr lang="en-US" sz="2000" kern="1200"/>
        </a:p>
      </dsp:txBody>
      <dsp:txXfrm>
        <a:off x="38838" y="3436951"/>
        <a:ext cx="6435927" cy="717924"/>
      </dsp:txXfrm>
    </dsp:sp>
    <dsp:sp modelId="{656655F9-DA28-4A3E-B575-4E1B5C6B1D62}">
      <dsp:nvSpPr>
        <dsp:cNvPr id="0" name=""/>
        <dsp:cNvSpPr/>
      </dsp:nvSpPr>
      <dsp:spPr>
        <a:xfrm>
          <a:off x="0" y="4251313"/>
          <a:ext cx="6513603" cy="7956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GB" sz="2000" kern="1200"/>
            <a:t>No need to patch – update the image (OS or App) drop the container and recreate</a:t>
          </a:r>
          <a:endParaRPr lang="en-US" sz="2000" kern="1200"/>
        </a:p>
      </dsp:txBody>
      <dsp:txXfrm>
        <a:off x="38838" y="4290151"/>
        <a:ext cx="6435927" cy="7179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5DD28-150C-4DAB-8765-992E3E1B3673}">
      <dsp:nvSpPr>
        <dsp:cNvPr id="0" name=""/>
        <dsp:cNvSpPr/>
      </dsp:nvSpPr>
      <dsp:spPr>
        <a:xfrm>
          <a:off x="0" y="408695"/>
          <a:ext cx="6513603" cy="1819125"/>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hlinkClick xmlns:r="http://schemas.openxmlformats.org/officeDocument/2006/relationships" r:id="rId1"/>
            </a:rPr>
            <a:t>https://docs.docker.com/install/linux/docker-ce/ubuntu/</a:t>
          </a:r>
          <a:endParaRPr lang="en-US" sz="2100" kern="1200"/>
        </a:p>
        <a:p>
          <a:pPr marL="228600" lvl="1" indent="-228600" algn="l" defTabSz="933450">
            <a:lnSpc>
              <a:spcPct val="90000"/>
            </a:lnSpc>
            <a:spcBef>
              <a:spcPct val="0"/>
            </a:spcBef>
            <a:spcAft>
              <a:spcPct val="15000"/>
            </a:spcAft>
            <a:buChar char="•"/>
          </a:pPr>
          <a:r>
            <a:rPr lang="en-GB" sz="2100" kern="1200">
              <a:hlinkClick xmlns:r="http://schemas.openxmlformats.org/officeDocument/2006/relationships" r:id="rId2"/>
            </a:rPr>
            <a:t>https://docs.docker.com/install/linux/docker-ce/centos/</a:t>
          </a:r>
          <a:endParaRPr lang="en-US" sz="2100" kern="1200"/>
        </a:p>
      </dsp:txBody>
      <dsp:txXfrm>
        <a:off x="0" y="408695"/>
        <a:ext cx="6513603" cy="1819125"/>
      </dsp:txXfrm>
    </dsp:sp>
    <dsp:sp modelId="{CDDD707C-5FB7-49E6-8878-4D742FFB6CA2}">
      <dsp:nvSpPr>
        <dsp:cNvPr id="0" name=""/>
        <dsp:cNvSpPr/>
      </dsp:nvSpPr>
      <dsp:spPr>
        <a:xfrm>
          <a:off x="325680" y="98735"/>
          <a:ext cx="4559522" cy="6199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en-GB" sz="2100" kern="1200"/>
            <a:t>Linux</a:t>
          </a:r>
          <a:endParaRPr lang="en-US" sz="2100" kern="1200"/>
        </a:p>
      </dsp:txBody>
      <dsp:txXfrm>
        <a:off x="355942" y="128997"/>
        <a:ext cx="4498998" cy="559396"/>
      </dsp:txXfrm>
    </dsp:sp>
    <dsp:sp modelId="{91FE5478-E603-4B16-8BBE-7C204B223CB1}">
      <dsp:nvSpPr>
        <dsp:cNvPr id="0" name=""/>
        <dsp:cNvSpPr/>
      </dsp:nvSpPr>
      <dsp:spPr>
        <a:xfrm>
          <a:off x="0" y="2651180"/>
          <a:ext cx="6513603" cy="1521449"/>
        </a:xfrm>
        <a:prstGeom prst="rect">
          <a:avLst/>
        </a:prstGeom>
        <a:solidFill>
          <a:schemeClr val="lt1">
            <a:alpha val="90000"/>
            <a:hueOff val="0"/>
            <a:satOff val="0"/>
            <a:lumOff val="0"/>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hlinkClick xmlns:r="http://schemas.openxmlformats.org/officeDocument/2006/relationships" r:id="rId3"/>
            </a:rPr>
            <a:t>https://www.docker.com/products/docker-desktop</a:t>
          </a:r>
          <a:endParaRPr lang="en-US" sz="2100" kern="1200"/>
        </a:p>
        <a:p>
          <a:pPr marL="228600" lvl="1" indent="-228600" algn="l" defTabSz="933450">
            <a:lnSpc>
              <a:spcPct val="90000"/>
            </a:lnSpc>
            <a:spcBef>
              <a:spcPct val="0"/>
            </a:spcBef>
            <a:spcAft>
              <a:spcPct val="15000"/>
            </a:spcAft>
            <a:buChar char="•"/>
          </a:pPr>
          <a:r>
            <a:rPr lang="en-GB" sz="2100" kern="1200">
              <a:hlinkClick xmlns:r="http://schemas.openxmlformats.org/officeDocument/2006/relationships" r:id="rId4"/>
            </a:rPr>
            <a:t>https://docs.docker.com/docker-for-mac/install/</a:t>
          </a:r>
          <a:endParaRPr lang="en-US" sz="2100" kern="1200"/>
        </a:p>
      </dsp:txBody>
      <dsp:txXfrm>
        <a:off x="0" y="2651180"/>
        <a:ext cx="6513603" cy="1521449"/>
      </dsp:txXfrm>
    </dsp:sp>
    <dsp:sp modelId="{DFC3BC9F-D16A-415E-9A30-D24561FC2399}">
      <dsp:nvSpPr>
        <dsp:cNvPr id="0" name=""/>
        <dsp:cNvSpPr/>
      </dsp:nvSpPr>
      <dsp:spPr>
        <a:xfrm>
          <a:off x="325680" y="2341220"/>
          <a:ext cx="4559522" cy="61992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en-GB" sz="2100" kern="1200"/>
            <a:t>Windows 10 and Mac OSX</a:t>
          </a:r>
          <a:endParaRPr lang="en-US" sz="2100" kern="1200"/>
        </a:p>
      </dsp:txBody>
      <dsp:txXfrm>
        <a:off x="355942" y="2371482"/>
        <a:ext cx="4498998" cy="559396"/>
      </dsp:txXfrm>
    </dsp:sp>
    <dsp:sp modelId="{7DBB3EF0-FAF3-42BE-8D15-9F3A6CD9747F}">
      <dsp:nvSpPr>
        <dsp:cNvPr id="0" name=""/>
        <dsp:cNvSpPr/>
      </dsp:nvSpPr>
      <dsp:spPr>
        <a:xfrm>
          <a:off x="0" y="4595990"/>
          <a:ext cx="6513603" cy="11907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5528" tIns="437388" rIns="505528" bIns="149352" numCol="1" spcCol="1270" anchor="t" anchorCtr="0">
          <a:noAutofit/>
        </a:bodyPr>
        <a:lstStyle/>
        <a:p>
          <a:pPr marL="228600" lvl="1" indent="-228600" algn="l" defTabSz="933450">
            <a:lnSpc>
              <a:spcPct val="90000"/>
            </a:lnSpc>
            <a:spcBef>
              <a:spcPct val="0"/>
            </a:spcBef>
            <a:spcAft>
              <a:spcPct val="15000"/>
            </a:spcAft>
            <a:buChar char="•"/>
          </a:pPr>
          <a:r>
            <a:rPr lang="en-GB" sz="2100" kern="1200"/>
            <a:t>Docker toolbox – uses Virtual Box to emulate Linux host</a:t>
          </a:r>
          <a:endParaRPr lang="en-US" sz="2100" kern="1200"/>
        </a:p>
      </dsp:txBody>
      <dsp:txXfrm>
        <a:off x="0" y="4595990"/>
        <a:ext cx="6513603" cy="1190700"/>
      </dsp:txXfrm>
    </dsp:sp>
    <dsp:sp modelId="{F96942F5-BE10-4E01-83B9-2F2E2720C1DD}">
      <dsp:nvSpPr>
        <dsp:cNvPr id="0" name=""/>
        <dsp:cNvSpPr/>
      </dsp:nvSpPr>
      <dsp:spPr>
        <a:xfrm>
          <a:off x="325680" y="4286030"/>
          <a:ext cx="4559522" cy="61992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2339" tIns="0" rIns="172339" bIns="0" numCol="1" spcCol="1270" anchor="ctr" anchorCtr="0">
          <a:noAutofit/>
        </a:bodyPr>
        <a:lstStyle/>
        <a:p>
          <a:pPr marL="0" lvl="0" indent="0" algn="l" defTabSz="933450">
            <a:lnSpc>
              <a:spcPct val="90000"/>
            </a:lnSpc>
            <a:spcBef>
              <a:spcPct val="0"/>
            </a:spcBef>
            <a:spcAft>
              <a:spcPct val="35000"/>
            </a:spcAft>
            <a:buNone/>
          </a:pPr>
          <a:r>
            <a:rPr lang="en-GB" sz="2100" kern="1200"/>
            <a:t>Windows 7</a:t>
          </a:r>
          <a:endParaRPr lang="en-US" sz="2100" kern="1200"/>
        </a:p>
      </dsp:txBody>
      <dsp:txXfrm>
        <a:off x="355942" y="4316292"/>
        <a:ext cx="4498998"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50C4A4-5A32-493E-AF55-4C5F6B0D5E47}">
      <dsp:nvSpPr>
        <dsp:cNvPr id="0" name=""/>
        <dsp:cNvSpPr/>
      </dsp:nvSpPr>
      <dsp:spPr>
        <a:xfrm>
          <a:off x="0" y="718"/>
          <a:ext cx="6513603" cy="168113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D5E4-4E44-440B-919F-F36DC216C1F0}">
      <dsp:nvSpPr>
        <dsp:cNvPr id="0" name=""/>
        <dsp:cNvSpPr/>
      </dsp:nvSpPr>
      <dsp:spPr>
        <a:xfrm>
          <a:off x="508544" y="378974"/>
          <a:ext cx="924626" cy="924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638E03-76F4-4306-B946-6411A637025B}">
      <dsp:nvSpPr>
        <dsp:cNvPr id="0" name=""/>
        <dsp:cNvSpPr/>
      </dsp:nvSpPr>
      <dsp:spPr>
        <a:xfrm>
          <a:off x="1941716" y="718"/>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GB" sz="2300" kern="1200"/>
            <a:t>Containers are disposable! </a:t>
          </a:r>
          <a:r>
            <a:rPr lang="en-GB" sz="2300" b="1" kern="1200"/>
            <a:t>Volumes</a:t>
          </a:r>
          <a:r>
            <a:rPr lang="en-GB" sz="2300" kern="1200"/>
            <a:t> give us the ability to persist data when tearing down/running updated containers</a:t>
          </a:r>
          <a:endParaRPr lang="en-US" sz="2300" kern="1200"/>
        </a:p>
      </dsp:txBody>
      <dsp:txXfrm>
        <a:off x="1941716" y="718"/>
        <a:ext cx="4571887" cy="1681139"/>
      </dsp:txXfrm>
    </dsp:sp>
    <dsp:sp modelId="{CB302F81-429C-4AFD-9B09-264558B99344}">
      <dsp:nvSpPr>
        <dsp:cNvPr id="0" name=""/>
        <dsp:cNvSpPr/>
      </dsp:nvSpPr>
      <dsp:spPr>
        <a:xfrm>
          <a:off x="0" y="2102143"/>
          <a:ext cx="6513603" cy="168113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316A29C-CE91-4A70-843F-4C5DBB74714A}">
      <dsp:nvSpPr>
        <dsp:cNvPr id="0" name=""/>
        <dsp:cNvSpPr/>
      </dsp:nvSpPr>
      <dsp:spPr>
        <a:xfrm>
          <a:off x="508544" y="2480399"/>
          <a:ext cx="924626" cy="924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0D295A-6E7C-4E9F-98BE-BD2B2881CC20}">
      <dsp:nvSpPr>
        <dsp:cNvPr id="0" name=""/>
        <dsp:cNvSpPr/>
      </dsp:nvSpPr>
      <dsp:spPr>
        <a:xfrm>
          <a:off x="1941716" y="2102143"/>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GB" sz="2300" b="1" kern="1200"/>
            <a:t>Networks</a:t>
          </a:r>
          <a:r>
            <a:rPr lang="en-GB" sz="2300" kern="1200"/>
            <a:t> define how services talk to one another</a:t>
          </a:r>
          <a:endParaRPr lang="en-US" sz="2300" kern="1200"/>
        </a:p>
      </dsp:txBody>
      <dsp:txXfrm>
        <a:off x="1941716" y="2102143"/>
        <a:ext cx="4571887" cy="1681139"/>
      </dsp:txXfrm>
    </dsp:sp>
    <dsp:sp modelId="{7C398E28-E866-4B89-8AE8-3B3BC182DCF7}">
      <dsp:nvSpPr>
        <dsp:cNvPr id="0" name=""/>
        <dsp:cNvSpPr/>
      </dsp:nvSpPr>
      <dsp:spPr>
        <a:xfrm>
          <a:off x="0" y="4203567"/>
          <a:ext cx="6513603" cy="168113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4829AB-1E98-4F48-B448-000B69C1E62D}">
      <dsp:nvSpPr>
        <dsp:cNvPr id="0" name=""/>
        <dsp:cNvSpPr/>
      </dsp:nvSpPr>
      <dsp:spPr>
        <a:xfrm>
          <a:off x="508544" y="4581824"/>
          <a:ext cx="924626" cy="924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210D78-AAF6-4C68-814B-24E3C08C396A}">
      <dsp:nvSpPr>
        <dsp:cNvPr id="0" name=""/>
        <dsp:cNvSpPr/>
      </dsp:nvSpPr>
      <dsp:spPr>
        <a:xfrm>
          <a:off x="1941716" y="4203567"/>
          <a:ext cx="4571887" cy="16811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921" tIns="177921" rIns="177921" bIns="177921" numCol="1" spcCol="1270" anchor="ctr" anchorCtr="0">
          <a:noAutofit/>
        </a:bodyPr>
        <a:lstStyle/>
        <a:p>
          <a:pPr marL="0" lvl="0" indent="0" algn="l" defTabSz="1022350">
            <a:lnSpc>
              <a:spcPct val="90000"/>
            </a:lnSpc>
            <a:spcBef>
              <a:spcPct val="0"/>
            </a:spcBef>
            <a:spcAft>
              <a:spcPct val="35000"/>
            </a:spcAft>
            <a:buNone/>
          </a:pPr>
          <a:r>
            <a:rPr lang="en-GB" sz="2300" b="1" kern="1200"/>
            <a:t>Layers</a:t>
          </a:r>
          <a:r>
            <a:rPr lang="en-GB" sz="2300" kern="1200"/>
            <a:t> allow portions of Docker images to be reused – only the surface code changes. This means less to download!</a:t>
          </a:r>
          <a:endParaRPr lang="en-US" sz="2300" kern="1200"/>
        </a:p>
      </dsp:txBody>
      <dsp:txXfrm>
        <a:off x="1941716" y="4203567"/>
        <a:ext cx="4571887" cy="16811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464A7-60DA-49C1-B3EC-B1FDF825909A}">
      <dsp:nvSpPr>
        <dsp:cNvPr id="0" name=""/>
        <dsp:cNvSpPr/>
      </dsp:nvSpPr>
      <dsp:spPr>
        <a:xfrm>
          <a:off x="0" y="2492"/>
          <a:ext cx="6492875"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13CCF3-6B80-4ADA-9B1A-CE7F25B308AF}">
      <dsp:nvSpPr>
        <dsp:cNvPr id="0" name=""/>
        <dsp:cNvSpPr/>
      </dsp:nvSpPr>
      <dsp:spPr>
        <a:xfrm>
          <a:off x="0" y="2492"/>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1"/>
            </a:rPr>
            <a:t>https://docs.docker.com/docker-for-windows/</a:t>
          </a:r>
          <a:endParaRPr lang="en-US" sz="2500" kern="1200"/>
        </a:p>
      </dsp:txBody>
      <dsp:txXfrm>
        <a:off x="0" y="2492"/>
        <a:ext cx="6492875" cy="850069"/>
      </dsp:txXfrm>
    </dsp:sp>
    <dsp:sp modelId="{C4AAFF9B-1586-497F-9F01-E64F29C3567C}">
      <dsp:nvSpPr>
        <dsp:cNvPr id="0" name=""/>
        <dsp:cNvSpPr/>
      </dsp:nvSpPr>
      <dsp:spPr>
        <a:xfrm>
          <a:off x="0" y="852561"/>
          <a:ext cx="6492875" cy="0"/>
        </a:xfrm>
        <a:prstGeom prst="line">
          <a:avLst/>
        </a:prstGeom>
        <a:solidFill>
          <a:schemeClr val="accent2">
            <a:hueOff val="-291073"/>
            <a:satOff val="-16786"/>
            <a:lumOff val="1726"/>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588F31-26D0-4E32-9D34-D31D705CA1FD}">
      <dsp:nvSpPr>
        <dsp:cNvPr id="0" name=""/>
        <dsp:cNvSpPr/>
      </dsp:nvSpPr>
      <dsp:spPr>
        <a:xfrm>
          <a:off x="0" y="852561"/>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2"/>
            </a:rPr>
            <a:t>https://docs.docker.com/engine/reference/</a:t>
          </a:r>
          <a:endParaRPr lang="en-US" sz="2500" kern="1200"/>
        </a:p>
      </dsp:txBody>
      <dsp:txXfrm>
        <a:off x="0" y="852561"/>
        <a:ext cx="6492875" cy="850069"/>
      </dsp:txXfrm>
    </dsp:sp>
    <dsp:sp modelId="{2595FAFC-0430-4B9D-8000-6A24230EF61B}">
      <dsp:nvSpPr>
        <dsp:cNvPr id="0" name=""/>
        <dsp:cNvSpPr/>
      </dsp:nvSpPr>
      <dsp:spPr>
        <a:xfrm>
          <a:off x="0" y="1702630"/>
          <a:ext cx="6492875" cy="0"/>
        </a:xfrm>
        <a:prstGeom prst="line">
          <a:avLst/>
        </a:prstGeom>
        <a:solidFill>
          <a:schemeClr val="accent2">
            <a:hueOff val="-582145"/>
            <a:satOff val="-33571"/>
            <a:lumOff val="3451"/>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88C285-75F8-43B6-9E5C-005BCF0B7B34}">
      <dsp:nvSpPr>
        <dsp:cNvPr id="0" name=""/>
        <dsp:cNvSpPr/>
      </dsp:nvSpPr>
      <dsp:spPr>
        <a:xfrm>
          <a:off x="0" y="1702630"/>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3"/>
            </a:rPr>
            <a:t>https://docs.docker.com/engine/reference/run/</a:t>
          </a:r>
          <a:endParaRPr lang="en-US" sz="2500" kern="1200"/>
        </a:p>
      </dsp:txBody>
      <dsp:txXfrm>
        <a:off x="0" y="1702630"/>
        <a:ext cx="6492875" cy="850069"/>
      </dsp:txXfrm>
    </dsp:sp>
    <dsp:sp modelId="{DFA3F446-F13B-4CEB-8C35-292627F20FAD}">
      <dsp:nvSpPr>
        <dsp:cNvPr id="0" name=""/>
        <dsp:cNvSpPr/>
      </dsp:nvSpPr>
      <dsp:spPr>
        <a:xfrm>
          <a:off x="0" y="2552699"/>
          <a:ext cx="6492875" cy="0"/>
        </a:xfrm>
        <a:prstGeom prst="line">
          <a:avLst/>
        </a:prstGeom>
        <a:solidFill>
          <a:schemeClr val="accent2">
            <a:hueOff val="-873218"/>
            <a:satOff val="-50357"/>
            <a:lumOff val="5177"/>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8F28425-311C-4CF7-ABC6-2C92076E8B57}">
      <dsp:nvSpPr>
        <dsp:cNvPr id="0" name=""/>
        <dsp:cNvSpPr/>
      </dsp:nvSpPr>
      <dsp:spPr>
        <a:xfrm>
          <a:off x="0" y="255269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4"/>
            </a:rPr>
            <a:t>https://docs.docker.com/compose/</a:t>
          </a:r>
          <a:endParaRPr lang="en-US" sz="2500" kern="1200"/>
        </a:p>
      </dsp:txBody>
      <dsp:txXfrm>
        <a:off x="0" y="2552699"/>
        <a:ext cx="6492875" cy="850069"/>
      </dsp:txXfrm>
    </dsp:sp>
    <dsp:sp modelId="{C46C3FB6-F232-4478-98D0-D4A04D87BBC0}">
      <dsp:nvSpPr>
        <dsp:cNvPr id="0" name=""/>
        <dsp:cNvSpPr/>
      </dsp:nvSpPr>
      <dsp:spPr>
        <a:xfrm>
          <a:off x="0" y="3402769"/>
          <a:ext cx="6492875" cy="0"/>
        </a:xfrm>
        <a:prstGeom prst="line">
          <a:avLst/>
        </a:prstGeom>
        <a:solidFill>
          <a:schemeClr val="accent2">
            <a:hueOff val="-1164290"/>
            <a:satOff val="-67142"/>
            <a:lumOff val="6902"/>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807700-CD0E-4E68-9EEE-14836743FB73}">
      <dsp:nvSpPr>
        <dsp:cNvPr id="0" name=""/>
        <dsp:cNvSpPr/>
      </dsp:nvSpPr>
      <dsp:spPr>
        <a:xfrm>
          <a:off x="0" y="3402769"/>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5"/>
            </a:rPr>
            <a:t>https://hub.docker.com/</a:t>
          </a:r>
          <a:endParaRPr lang="en-US" sz="2500" kern="1200"/>
        </a:p>
      </dsp:txBody>
      <dsp:txXfrm>
        <a:off x="0" y="3402769"/>
        <a:ext cx="6492875" cy="850069"/>
      </dsp:txXfrm>
    </dsp:sp>
    <dsp:sp modelId="{9E04FC41-7F46-48EE-82FA-7E7EB67561CF}">
      <dsp:nvSpPr>
        <dsp:cNvPr id="0" name=""/>
        <dsp:cNvSpPr/>
      </dsp:nvSpPr>
      <dsp:spPr>
        <a:xfrm>
          <a:off x="0" y="4252838"/>
          <a:ext cx="6492875" cy="0"/>
        </a:xfrm>
        <a:prstGeom prst="line">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EC7EEE-B97D-43A0-A19C-BD34CB2BA953}">
      <dsp:nvSpPr>
        <dsp:cNvPr id="0" name=""/>
        <dsp:cNvSpPr/>
      </dsp:nvSpPr>
      <dsp:spPr>
        <a:xfrm>
          <a:off x="0" y="4252838"/>
          <a:ext cx="6492875" cy="850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GB" sz="2500" kern="1200">
              <a:hlinkClick xmlns:r="http://schemas.openxmlformats.org/officeDocument/2006/relationships" r:id="rId6"/>
            </a:rPr>
            <a:t>https://kubernetes.io/</a:t>
          </a:r>
          <a:endParaRPr lang="en-US" sz="2500" kern="1200"/>
        </a:p>
      </dsp:txBody>
      <dsp:txXfrm>
        <a:off x="0" y="4252838"/>
        <a:ext cx="6492875" cy="85006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6D9CF-6D91-4B47-BA0C-94E3AF84BB52}" type="datetimeFigureOut">
              <a:rPr lang="en-GB" smtClean="0"/>
              <a:t>18/07/2019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53238-344E-4E46-91FA-78293F018DE1}" type="slidenum">
              <a:rPr lang="en-GB" smtClean="0"/>
              <a:t>‹#›</a:t>
            </a:fld>
            <a:endParaRPr lang="en-GB"/>
          </a:p>
        </p:txBody>
      </p:sp>
    </p:spTree>
    <p:extLst>
      <p:ext uri="{BB962C8B-B14F-4D97-AF65-F5344CB8AC3E}">
        <p14:creationId xmlns:p14="http://schemas.microsoft.com/office/powerpoint/2010/main" val="3608219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docker.com/why-docker"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eregister.co.uk/2014/05/23/google_containerization_two_bill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medium.com/netflix-techblog/the-evolution-of-container-usage-at-netflix-3abfc096781b"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docker.com/resources/what-container"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Cgroups</a:t>
            </a:r>
            <a:r>
              <a:rPr lang="en-GB" dirty="0"/>
              <a:t> = Control Groups (collection of processes)</a:t>
            </a:r>
          </a:p>
          <a:p>
            <a:endParaRPr lang="en-GB" dirty="0"/>
          </a:p>
          <a:p>
            <a:r>
              <a:rPr lang="en-GB" dirty="0"/>
              <a:t>Docker didn’t invent containers – but they did create great tooling around the computing concepts of isolated namespaces</a:t>
            </a:r>
          </a:p>
          <a:p>
            <a:r>
              <a:rPr lang="en-GB" dirty="0">
                <a:hlinkClick r:id="rId3"/>
              </a:rPr>
              <a:t>https://www.docker.com/why-docker</a:t>
            </a: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2</a:t>
            </a:fld>
            <a:endParaRPr lang="en-GB"/>
          </a:p>
        </p:txBody>
      </p:sp>
    </p:spTree>
    <p:extLst>
      <p:ext uri="{BB962C8B-B14F-4D97-AF65-F5344CB8AC3E}">
        <p14:creationId xmlns:p14="http://schemas.microsoft.com/office/powerpoint/2010/main" val="1285820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Dockerfiles</a:t>
            </a:r>
            <a:r>
              <a:rPr lang="en-GB" dirty="0"/>
              <a:t> are a DSL for setting up docker images</a:t>
            </a:r>
          </a:p>
          <a:p>
            <a:endParaRPr lang="en-GB" dirty="0"/>
          </a:p>
          <a:p>
            <a:r>
              <a:rPr lang="en-GB" dirty="0"/>
              <a:t>These instruction sets provide consistency between environments</a:t>
            </a:r>
          </a:p>
        </p:txBody>
      </p:sp>
      <p:sp>
        <p:nvSpPr>
          <p:cNvPr id="4" name="Slide Number Placeholder 3"/>
          <p:cNvSpPr>
            <a:spLocks noGrp="1"/>
          </p:cNvSpPr>
          <p:nvPr>
            <p:ph type="sldNum" sz="quarter" idx="5"/>
          </p:nvPr>
        </p:nvSpPr>
        <p:spPr/>
        <p:txBody>
          <a:bodyPr/>
          <a:lstStyle/>
          <a:p>
            <a:fld id="{6AB53238-344E-4E46-91FA-78293F018DE1}" type="slidenum">
              <a:rPr lang="en-GB" smtClean="0"/>
              <a:t>13</a:t>
            </a:fld>
            <a:endParaRPr lang="en-GB"/>
          </a:p>
        </p:txBody>
      </p:sp>
    </p:spTree>
    <p:extLst>
      <p:ext uri="{BB962C8B-B14F-4D97-AF65-F5344CB8AC3E}">
        <p14:creationId xmlns:p14="http://schemas.microsoft.com/office/powerpoint/2010/main" val="1532210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Tree is available from the </a:t>
            </a:r>
            <a:r>
              <a:rPr lang="en-GB" dirty="0" err="1"/>
              <a:t>aptoide</a:t>
            </a:r>
            <a:r>
              <a:rPr lang="en-GB" dirty="0"/>
              <a:t> repository, so we can use apt-get install tree (once we’ve run an </a:t>
            </a:r>
            <a:r>
              <a:rPr lang="en-GB" dirty="0" err="1"/>
              <a:t>aptoide</a:t>
            </a:r>
            <a:r>
              <a:rPr lang="en-GB" dirty="0"/>
              <a:t> update)</a:t>
            </a:r>
          </a:p>
        </p:txBody>
      </p:sp>
      <p:sp>
        <p:nvSpPr>
          <p:cNvPr id="4" name="Slide Number Placeholder 3"/>
          <p:cNvSpPr>
            <a:spLocks noGrp="1"/>
          </p:cNvSpPr>
          <p:nvPr>
            <p:ph type="sldNum" sz="quarter" idx="5"/>
          </p:nvPr>
        </p:nvSpPr>
        <p:spPr/>
        <p:txBody>
          <a:bodyPr/>
          <a:lstStyle/>
          <a:p>
            <a:fld id="{6AB53238-344E-4E46-91FA-78293F018DE1}" type="slidenum">
              <a:rPr lang="en-GB" smtClean="0"/>
              <a:t>14</a:t>
            </a:fld>
            <a:endParaRPr lang="en-GB"/>
          </a:p>
        </p:txBody>
      </p:sp>
    </p:spTree>
    <p:extLst>
      <p:ext uri="{BB962C8B-B14F-4D97-AF65-F5344CB8AC3E}">
        <p14:creationId xmlns:p14="http://schemas.microsoft.com/office/powerpoint/2010/main" val="1389016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Azure Container Instances allow you to run a single container. Or install docker on a server (Linux or Windows 2016+)</a:t>
            </a:r>
          </a:p>
          <a:p>
            <a:endParaRPr lang="en-GB" dirty="0"/>
          </a:p>
          <a:p>
            <a:r>
              <a:rPr lang="en-GB" dirty="0"/>
              <a:t>For “real” horizontal scaling Kubernetes and Swarm are container orchestration engines with their own tooling and training sessions!</a:t>
            </a:r>
          </a:p>
          <a:p>
            <a:endParaRPr lang="en-GB" dirty="0"/>
          </a:p>
          <a:p>
            <a:r>
              <a:rPr lang="en-GB" dirty="0"/>
              <a:t>Kubernetes from Google and Swarm from Docker both can be configured to:</a:t>
            </a:r>
          </a:p>
          <a:p>
            <a:pPr marL="171450" indent="-171450">
              <a:buFont typeface="Arial" panose="020B0604020202020204" pitchFamily="34" charset="0"/>
              <a:buChar char="•"/>
            </a:pPr>
            <a:r>
              <a:rPr lang="en-GB" dirty="0"/>
              <a:t>Connect to a container registry and update themselves</a:t>
            </a:r>
          </a:p>
          <a:p>
            <a:pPr marL="171450" indent="-171450">
              <a:buFont typeface="Arial" panose="020B0604020202020204" pitchFamily="34" charset="0"/>
              <a:buChar char="•"/>
            </a:pPr>
            <a:r>
              <a:rPr lang="en-GB" dirty="0"/>
              <a:t>Self repair if a container is deemed “unhealthy”</a:t>
            </a:r>
          </a:p>
          <a:p>
            <a:pPr marL="171450" indent="-171450">
              <a:buFont typeface="Arial" panose="020B0604020202020204" pitchFamily="34" charset="0"/>
              <a:buChar char="•"/>
            </a:pPr>
            <a:r>
              <a:rPr lang="en-GB" dirty="0"/>
              <a:t>Have </a:t>
            </a:r>
            <a:r>
              <a:rPr lang="en-GB" dirty="0" err="1"/>
              <a:t>autoscale</a:t>
            </a:r>
            <a:r>
              <a:rPr lang="en-GB" dirty="0"/>
              <a:t> features and add additional containers based on usage (e.g. high CPU, RAM)</a:t>
            </a:r>
          </a:p>
          <a:p>
            <a:pPr marL="171450" indent="-171450">
              <a:buFont typeface="Arial" panose="020B0604020202020204" pitchFamily="34" charset="0"/>
              <a:buChar char="•"/>
            </a:pPr>
            <a:r>
              <a:rPr lang="en-GB" dirty="0"/>
              <a:t>Scale groups of containers (Pods) without scaling the </a:t>
            </a:r>
            <a:r>
              <a:rPr lang="en-GB"/>
              <a:t>whole application</a:t>
            </a:r>
            <a:endParaRPr lang="en-GB" dirty="0"/>
          </a:p>
          <a:p>
            <a:pPr marL="171450" indent="-171450">
              <a:buFont typeface="Arial" panose="020B0604020202020204" pitchFamily="34" charset="0"/>
              <a:buChar char="•"/>
            </a:pPr>
            <a:r>
              <a:rPr lang="en-GB" dirty="0"/>
              <a:t>Can implement loading balancing across containers in a cluster</a:t>
            </a:r>
          </a:p>
          <a:p>
            <a:pPr marL="171450" indent="-171450">
              <a:buFont typeface="Arial" panose="020B0604020202020204" pitchFamily="34" charset="0"/>
              <a:buChar char="•"/>
            </a:pPr>
            <a:r>
              <a:rPr lang="en-GB" dirty="0"/>
              <a:t>Allow for blue/green releases or canary deployments</a:t>
            </a:r>
          </a:p>
          <a:p>
            <a:endParaRPr lang="en-GB" dirty="0"/>
          </a:p>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19</a:t>
            </a:fld>
            <a:endParaRPr lang="en-GB"/>
          </a:p>
        </p:txBody>
      </p:sp>
    </p:spTree>
    <p:extLst>
      <p:ext uri="{BB962C8B-B14F-4D97-AF65-F5344CB8AC3E}">
        <p14:creationId xmlns:p14="http://schemas.microsoft.com/office/powerpoint/2010/main" val="3789917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20</a:t>
            </a:fld>
            <a:endParaRPr lang="en-GB"/>
          </a:p>
        </p:txBody>
      </p:sp>
    </p:spTree>
    <p:extLst>
      <p:ext uri="{BB962C8B-B14F-4D97-AF65-F5344CB8AC3E}">
        <p14:creationId xmlns:p14="http://schemas.microsoft.com/office/powerpoint/2010/main" val="2818469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Plus a really strong set of docs and community support</a:t>
            </a:r>
          </a:p>
          <a:p>
            <a:endParaRPr lang="en-GB" dirty="0"/>
          </a:p>
          <a:p>
            <a:r>
              <a:rPr lang="en-GB" dirty="0"/>
              <a:t>Docker has become the </a:t>
            </a:r>
            <a:r>
              <a:rPr lang="en-GB" dirty="0" err="1"/>
              <a:t>defacto</a:t>
            </a:r>
            <a:r>
              <a:rPr lang="en-GB" dirty="0"/>
              <a:t> standard for containerisation!</a:t>
            </a:r>
          </a:p>
        </p:txBody>
      </p:sp>
      <p:sp>
        <p:nvSpPr>
          <p:cNvPr id="4" name="Slide Number Placeholder 3"/>
          <p:cNvSpPr>
            <a:spLocks noGrp="1"/>
          </p:cNvSpPr>
          <p:nvPr>
            <p:ph type="sldNum" sz="quarter" idx="5"/>
          </p:nvPr>
        </p:nvSpPr>
        <p:spPr/>
        <p:txBody>
          <a:bodyPr/>
          <a:lstStyle/>
          <a:p>
            <a:fld id="{6AB53238-344E-4E46-91FA-78293F018DE1}" type="slidenum">
              <a:rPr lang="en-GB" smtClean="0"/>
              <a:t>3</a:t>
            </a:fld>
            <a:endParaRPr lang="en-GB"/>
          </a:p>
        </p:txBody>
      </p:sp>
    </p:spTree>
    <p:extLst>
      <p:ext uri="{BB962C8B-B14F-4D97-AF65-F5344CB8AC3E}">
        <p14:creationId xmlns:p14="http://schemas.microsoft.com/office/powerpoint/2010/main" val="2851760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hlinkClick r:id="rId3"/>
              </a:rPr>
              <a:t>https://www.theregister.co.uk/2014/05/23/google_containerization_two_billion/</a:t>
            </a:r>
            <a:endParaRPr lang="en-GB" dirty="0"/>
          </a:p>
          <a:p>
            <a:r>
              <a:rPr lang="en-GB" dirty="0">
                <a:hlinkClick r:id="rId4"/>
              </a:rPr>
              <a:t>https://medium.com/netflix-techblog/the-evolution-of-container-usage-at-netflix-3abfc096781b</a:t>
            </a:r>
            <a:endParaRPr lang="en-GB" dirty="0"/>
          </a:p>
          <a:p>
            <a:endParaRPr lang="en-GB" dirty="0"/>
          </a:p>
          <a:p>
            <a:endParaRPr lang="en-GB" dirty="0"/>
          </a:p>
          <a:p>
            <a:r>
              <a:rPr lang="en-GB" dirty="0"/>
              <a:t>Also, kernel virtualisation means guest OS’s aren’t replicated on a host – allowing for greater guest density on the same hypervisor =&gt; reduced infrastructure costs on prem</a:t>
            </a:r>
          </a:p>
          <a:p>
            <a:endParaRPr lang="en-GB" dirty="0"/>
          </a:p>
          <a:p>
            <a:r>
              <a:rPr lang="en-GB" dirty="0"/>
              <a:t>“Cattle not pets”</a:t>
            </a:r>
          </a:p>
        </p:txBody>
      </p:sp>
      <p:sp>
        <p:nvSpPr>
          <p:cNvPr id="4" name="Slide Number Placeholder 3"/>
          <p:cNvSpPr>
            <a:spLocks noGrp="1"/>
          </p:cNvSpPr>
          <p:nvPr>
            <p:ph type="sldNum" sz="quarter" idx="5"/>
          </p:nvPr>
        </p:nvSpPr>
        <p:spPr/>
        <p:txBody>
          <a:bodyPr/>
          <a:lstStyle/>
          <a:p>
            <a:fld id="{6AB53238-344E-4E46-91FA-78293F018DE1}" type="slidenum">
              <a:rPr lang="en-GB" smtClean="0"/>
              <a:t>5</a:t>
            </a:fld>
            <a:endParaRPr lang="en-GB"/>
          </a:p>
        </p:txBody>
      </p:sp>
    </p:spTree>
    <p:extLst>
      <p:ext uri="{BB962C8B-B14F-4D97-AF65-F5344CB8AC3E}">
        <p14:creationId xmlns:p14="http://schemas.microsoft.com/office/powerpoint/2010/main" val="1172505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container is a standard unit of software that packages up code and all its dependencies so the application runs quickly and reliably from one computing environment to another. A Docker container image is a lightweight, standalone, executable package of software that includes everything needed to run an application: code, runtime, system tools, system libraries and settings.”</a:t>
            </a:r>
          </a:p>
          <a:p>
            <a:r>
              <a:rPr lang="en-US" sz="1200" b="0" i="0" kern="1200" dirty="0">
                <a:solidFill>
                  <a:schemeClr val="tx1"/>
                </a:solidFill>
                <a:effectLst/>
                <a:latin typeface="+mn-lt"/>
                <a:ea typeface="+mn-ea"/>
                <a:cs typeface="+mn-cs"/>
              </a:rPr>
              <a:t>Source: </a:t>
            </a:r>
            <a:r>
              <a:rPr lang="en-GB" dirty="0">
                <a:hlinkClick r:id="rId3"/>
              </a:rPr>
              <a:t>https://www.docker.com/resources/what-container</a:t>
            </a:r>
            <a:endParaRPr lang="en-GB" dirty="0"/>
          </a:p>
          <a:p>
            <a:endParaRPr lang="en-GB" dirty="0"/>
          </a:p>
          <a:p>
            <a:r>
              <a:rPr lang="en-US" sz="1200" b="1" i="0" kern="1200" dirty="0">
                <a:solidFill>
                  <a:schemeClr val="tx1"/>
                </a:solidFill>
                <a:effectLst/>
                <a:latin typeface="+mn-lt"/>
                <a:ea typeface="+mn-ea"/>
                <a:cs typeface="+mn-cs"/>
              </a:rPr>
              <a:t>“Secure:</a:t>
            </a:r>
            <a:r>
              <a:rPr lang="en-US" sz="1200" b="0" i="0" kern="1200" dirty="0">
                <a:solidFill>
                  <a:schemeClr val="tx1"/>
                </a:solidFill>
                <a:effectLst/>
                <a:latin typeface="+mn-lt"/>
                <a:ea typeface="+mn-ea"/>
                <a:cs typeface="+mn-cs"/>
              </a:rPr>
              <a:t> Applications are safer in containers and Docker provides the strongest default isolation capabilities in the industry”</a:t>
            </a:r>
          </a:p>
          <a:p>
            <a:r>
              <a:rPr lang="en-US" sz="1200" b="0" i="0" kern="1200" dirty="0">
                <a:solidFill>
                  <a:schemeClr val="tx1"/>
                </a:solidFill>
                <a:effectLst/>
                <a:latin typeface="+mn-lt"/>
                <a:ea typeface="+mn-ea"/>
                <a:cs typeface="+mn-cs"/>
              </a:rPr>
              <a:t>Source: </a:t>
            </a:r>
            <a:r>
              <a:rPr lang="en-GB" dirty="0">
                <a:hlinkClick r:id="rId3"/>
              </a:rPr>
              <a:t>https://www.docker.com/resources/what-container</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r>
              <a:rPr lang="en-GB" dirty="0"/>
              <a:t>Compared to VMS running on the same tin, running a VM per app would mean 6 copies of guest OS files, and guest OS resources when running. Containers therefore need less resources</a:t>
            </a:r>
          </a:p>
          <a:p>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6</a:t>
            </a:fld>
            <a:endParaRPr lang="en-GB"/>
          </a:p>
        </p:txBody>
      </p:sp>
    </p:spTree>
    <p:extLst>
      <p:ext uri="{BB962C8B-B14F-4D97-AF65-F5344CB8AC3E}">
        <p14:creationId xmlns:p14="http://schemas.microsoft.com/office/powerpoint/2010/main" val="151821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7</a:t>
            </a:fld>
            <a:endParaRPr lang="en-GB"/>
          </a:p>
        </p:txBody>
      </p:sp>
    </p:spTree>
    <p:extLst>
      <p:ext uri="{BB962C8B-B14F-4D97-AF65-F5344CB8AC3E}">
        <p14:creationId xmlns:p14="http://schemas.microsoft.com/office/powerpoint/2010/main" val="1374145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guest app has access to an isolated portion of the host Kernel </a:t>
            </a:r>
            <a:r>
              <a:rPr lang="en-US" b="1" dirty="0"/>
              <a:t>but</a:t>
            </a:r>
            <a:r>
              <a:rPr lang="en-US" dirty="0"/>
              <a:t> unlike VMs doesn’t need a copy of the entire OS</a:t>
            </a:r>
          </a:p>
          <a:p>
            <a:endParaRPr lang="en-GB" dirty="0"/>
          </a:p>
          <a:p>
            <a:r>
              <a:rPr lang="en-US" sz="1200" b="0" i="0" kern="1200" dirty="0">
                <a:solidFill>
                  <a:schemeClr val="tx1"/>
                </a:solidFill>
                <a:effectLst/>
                <a:latin typeface="+mn-lt"/>
                <a:ea typeface="+mn-ea"/>
                <a:cs typeface="+mn-cs"/>
              </a:rPr>
              <a:t>CONTAINERS</a:t>
            </a:r>
          </a:p>
          <a:p>
            <a:r>
              <a:rPr lang="en-US" sz="1200" b="0" i="0" kern="1200" dirty="0">
                <a:solidFill>
                  <a:schemeClr val="tx1"/>
                </a:solidFill>
                <a:effectLst/>
                <a:latin typeface="+mn-lt"/>
                <a:ea typeface="+mn-ea"/>
                <a:cs typeface="+mn-cs"/>
              </a:rPr>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can handle more applications and require fewer VMs and Operating systems.</a:t>
            </a:r>
          </a:p>
          <a:p>
            <a:endParaRPr lang="en-GB" dirty="0"/>
          </a:p>
          <a:p>
            <a:r>
              <a:rPr lang="en-US" sz="1200" b="0" i="0" kern="1200" dirty="0">
                <a:solidFill>
                  <a:schemeClr val="tx1"/>
                </a:solidFill>
                <a:effectLst/>
                <a:latin typeface="+mn-lt"/>
                <a:ea typeface="+mn-ea"/>
                <a:cs typeface="+mn-cs"/>
              </a:rPr>
              <a:t>VIRTUAL MACHINES</a:t>
            </a:r>
          </a:p>
          <a:p>
            <a:r>
              <a:rPr lang="en-US" sz="1200" b="0" i="0" kern="1200" dirty="0">
                <a:solidFill>
                  <a:schemeClr val="tx1"/>
                </a:solidFill>
                <a:effectLst/>
                <a:latin typeface="+mn-lt"/>
                <a:ea typeface="+mn-ea"/>
                <a:cs typeface="+mn-cs"/>
              </a:rPr>
              <a:t>Virtual machines (VMs) are an abstraction of physical hardware turning one server into many servers. The hypervisor allows multiple VMs to run on a single machine. Each VM includes a full copy of an operating system, the application, necessary binaries and libraries - taking up tens of GBs. VMs can also be slow to boot.</a:t>
            </a:r>
          </a:p>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8</a:t>
            </a:fld>
            <a:endParaRPr lang="en-GB"/>
          </a:p>
        </p:txBody>
      </p:sp>
    </p:spTree>
    <p:extLst>
      <p:ext uri="{BB962C8B-B14F-4D97-AF65-F5344CB8AC3E}">
        <p14:creationId xmlns:p14="http://schemas.microsoft.com/office/powerpoint/2010/main" val="1775643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example imagine steps 1-7 of these instructions create the base for a Lego jeep, car and truck</a:t>
            </a:r>
          </a:p>
        </p:txBody>
      </p:sp>
      <p:sp>
        <p:nvSpPr>
          <p:cNvPr id="4" name="Slide Number Placeholder 3"/>
          <p:cNvSpPr>
            <a:spLocks noGrp="1"/>
          </p:cNvSpPr>
          <p:nvPr>
            <p:ph type="sldNum" sz="quarter" idx="5"/>
          </p:nvPr>
        </p:nvSpPr>
        <p:spPr/>
        <p:txBody>
          <a:bodyPr/>
          <a:lstStyle/>
          <a:p>
            <a:fld id="{6AB53238-344E-4E46-91FA-78293F018DE1}" type="slidenum">
              <a:rPr lang="en-GB" smtClean="0"/>
              <a:t>10</a:t>
            </a:fld>
            <a:endParaRPr lang="en-GB"/>
          </a:p>
        </p:txBody>
      </p:sp>
    </p:spTree>
    <p:extLst>
      <p:ext uri="{BB962C8B-B14F-4D97-AF65-F5344CB8AC3E}">
        <p14:creationId xmlns:p14="http://schemas.microsoft.com/office/powerpoint/2010/main" val="351149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AB53238-344E-4E46-91FA-78293F018DE1}" type="slidenum">
              <a:rPr lang="en-GB" smtClean="0"/>
              <a:t>11</a:t>
            </a:fld>
            <a:endParaRPr lang="en-GB"/>
          </a:p>
        </p:txBody>
      </p:sp>
    </p:spTree>
    <p:extLst>
      <p:ext uri="{BB962C8B-B14F-4D97-AF65-F5344CB8AC3E}">
        <p14:creationId xmlns:p14="http://schemas.microsoft.com/office/powerpoint/2010/main" val="2372923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posh</a:t>
            </a:r>
          </a:p>
          <a:p>
            <a:endParaRPr lang="en-GB" dirty="0"/>
          </a:p>
          <a:p>
            <a:pPr marL="171450" indent="-171450">
              <a:buFont typeface="Wingdings" panose="05000000000000000000" pitchFamily="2" charset="2"/>
              <a:buChar char="Ø"/>
            </a:pPr>
            <a:r>
              <a:rPr lang="en-GB" dirty="0"/>
              <a:t>docker run –it ubuntu /bin/bash</a:t>
            </a:r>
          </a:p>
          <a:p>
            <a:pPr marL="171450" indent="-171450">
              <a:buFont typeface="Wingdings" panose="05000000000000000000" pitchFamily="2" charset="2"/>
              <a:buChar char="Ø"/>
            </a:pPr>
            <a:r>
              <a:rPr lang="en-GB" dirty="0"/>
              <a:t>apt update</a:t>
            </a:r>
          </a:p>
          <a:p>
            <a:pPr marL="171450" indent="-171450">
              <a:buFont typeface="Wingdings" panose="05000000000000000000" pitchFamily="2" charset="2"/>
              <a:buChar char="Ø"/>
            </a:pPr>
            <a:r>
              <a:rPr lang="en-GB" dirty="0"/>
              <a:t>apt install tree</a:t>
            </a:r>
          </a:p>
          <a:p>
            <a:pPr marL="171450" indent="-171450">
              <a:buFont typeface="Wingdings" panose="05000000000000000000" pitchFamily="2" charset="2"/>
              <a:buChar char="Ø"/>
            </a:pPr>
            <a:r>
              <a:rPr lang="en-GB" dirty="0"/>
              <a:t>cd /</a:t>
            </a:r>
            <a:r>
              <a:rPr lang="en-GB" dirty="0" err="1"/>
              <a:t>usr</a:t>
            </a:r>
            <a:r>
              <a:rPr lang="en-GB" dirty="0"/>
              <a:t>/local</a:t>
            </a:r>
          </a:p>
          <a:p>
            <a:pPr marL="171450" indent="-171450">
              <a:buFont typeface="Wingdings" panose="05000000000000000000" pitchFamily="2" charset="2"/>
              <a:buChar char="Ø"/>
            </a:pPr>
            <a:r>
              <a:rPr lang="en-GB" dirty="0"/>
              <a:t>tree</a:t>
            </a:r>
          </a:p>
        </p:txBody>
      </p:sp>
      <p:sp>
        <p:nvSpPr>
          <p:cNvPr id="4" name="Slide Number Placeholder 3"/>
          <p:cNvSpPr>
            <a:spLocks noGrp="1"/>
          </p:cNvSpPr>
          <p:nvPr>
            <p:ph type="sldNum" sz="quarter" idx="5"/>
          </p:nvPr>
        </p:nvSpPr>
        <p:spPr/>
        <p:txBody>
          <a:bodyPr/>
          <a:lstStyle/>
          <a:p>
            <a:fld id="{6AB53238-344E-4E46-91FA-78293F018DE1}" type="slidenum">
              <a:rPr lang="en-GB" smtClean="0"/>
              <a:t>12</a:t>
            </a:fld>
            <a:endParaRPr lang="en-GB"/>
          </a:p>
        </p:txBody>
      </p:sp>
    </p:spTree>
    <p:extLst>
      <p:ext uri="{BB962C8B-B14F-4D97-AF65-F5344CB8AC3E}">
        <p14:creationId xmlns:p14="http://schemas.microsoft.com/office/powerpoint/2010/main" val="293966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4E9E-EF71-45D0-83BD-8066B2A66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1468DF6-B3E8-4652-8311-1F130CF43F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F48E9B0-9BC4-4A53-A1A6-11D3AFA91558}"/>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55AF759C-2925-45BC-9A2E-EE8F33825B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324348-EBD9-4B20-A6B6-89C4A363EAF0}"/>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2385942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FF34-4EBF-465C-A222-F8D02B03A1F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7826EC-0C23-46FF-A42A-6FFCD79EDF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66BB3C-056D-4694-83EE-53F7EEBFFECF}"/>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C69D1782-F148-438C-A091-52ECB793F7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51B63E1-2481-49C7-B4DC-FC51AC6DA529}"/>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99607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9333B9-D2F6-4C67-B705-17CAADA4CD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4B36F85-96A2-4B71-BBE5-DD8CC67994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79AB07A-B6FB-485A-BBB6-EFEDAA2AAED4}"/>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26D7406D-7030-4E2C-AAF5-C0B622DFBD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B96C3E-24AF-495A-9B9F-077055530A5B}"/>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169601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BB53-F498-49B5-9961-3B9FF7B7E05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5226284-C48B-4F80-9D20-229588C42E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C4E32-60AB-4FBF-949A-A3F60E556B26}"/>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5DEFCA47-54DC-43B1-B331-093B2F6148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9CA7E0-4AD3-458E-989F-490CA501FF01}"/>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264368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532B-3BF9-4E27-9EDA-80201C5C49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9BBA08F-91C0-4367-B21D-664A5EE399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F59851-45AE-4DB3-AB43-5F09408B619E}"/>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2674891E-D109-4CDF-8A9E-0C48C40A00F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47C0FB-885E-4E69-92C4-4CFA8B5CFC33}"/>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2540991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3B94C-5DEA-460A-9BD1-F5F3A9C2337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064DA9-DF1C-4D2B-93BC-75407AA424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4AB4A6C-50A1-4A5A-91BE-172AD7AA6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DF1740E-70D5-45D3-AEFF-2FA93084322F}"/>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6" name="Footer Placeholder 5">
            <a:extLst>
              <a:ext uri="{FF2B5EF4-FFF2-40B4-BE49-F238E27FC236}">
                <a16:creationId xmlns:a16="http://schemas.microsoft.com/office/drawing/2014/main" id="{28F369F2-F310-4E4D-9115-3DA6471368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5F98550-9EF9-42BF-BE04-CC1484CDE437}"/>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6205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22829-0754-4096-A5D4-79A3929E1A3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111E9F2-CD9D-43F6-8E37-B20CC561F6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2B392F-C738-45CF-9A2B-11CAEEED2C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A40A6C8-7F79-4CC6-87B1-2494E652D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43E98D-12FD-4746-871B-C7FF912749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C50FB8-1CA3-4E6D-92E2-CE94D094DEAD}"/>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8" name="Footer Placeholder 7">
            <a:extLst>
              <a:ext uri="{FF2B5EF4-FFF2-40B4-BE49-F238E27FC236}">
                <a16:creationId xmlns:a16="http://schemas.microsoft.com/office/drawing/2014/main" id="{9DB11C44-070C-40CD-B3A6-1709A4859C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6E11C47-4DD3-430A-AFE8-5F9F36CC941C}"/>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458124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C362A-A1E9-4FD8-9EF5-245F5B2EE1B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D81FEB-3497-4D33-9525-0E26B498A613}"/>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4" name="Footer Placeholder 3">
            <a:extLst>
              <a:ext uri="{FF2B5EF4-FFF2-40B4-BE49-F238E27FC236}">
                <a16:creationId xmlns:a16="http://schemas.microsoft.com/office/drawing/2014/main" id="{488F4E68-8411-4123-AFF7-603393A236B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6D0FE7B-EB42-4DD8-BA5F-C3B3525540DB}"/>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4264625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4DB9D-663E-449E-A0D9-C0E372C6A533}"/>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3" name="Footer Placeholder 2">
            <a:extLst>
              <a:ext uri="{FF2B5EF4-FFF2-40B4-BE49-F238E27FC236}">
                <a16:creationId xmlns:a16="http://schemas.microsoft.com/office/drawing/2014/main" id="{7CE5F66C-5D74-4C69-9887-DFF3D56644A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A79D983-7D25-4F26-B6F2-9FA52B6ED437}"/>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4193340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9ECE-3E55-4E7B-8448-363D1D9A24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8A234B8-3AD0-45EA-919E-8646EAD297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7E56631-80BA-4EDE-9CD4-BA3BE9247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F530DC-8F58-46DC-9978-FF9323DF3972}"/>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6" name="Footer Placeholder 5">
            <a:extLst>
              <a:ext uri="{FF2B5EF4-FFF2-40B4-BE49-F238E27FC236}">
                <a16:creationId xmlns:a16="http://schemas.microsoft.com/office/drawing/2014/main" id="{93163BFC-C9B3-423E-BE24-1500B280F35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CA401D8-1749-4571-9E83-D1DEDF609282}"/>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67137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BE38-1D07-4D05-B055-1976E7CE8B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4796ECB-E12E-4DA9-AB24-1EF9FCB0E7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03B1013-E20B-48A9-9CEF-0B92205ACA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7A292E-36B5-4558-AEE1-359FF56F665E}"/>
              </a:ext>
            </a:extLst>
          </p:cNvPr>
          <p:cNvSpPr>
            <a:spLocks noGrp="1"/>
          </p:cNvSpPr>
          <p:nvPr>
            <p:ph type="dt" sz="half" idx="10"/>
          </p:nvPr>
        </p:nvSpPr>
        <p:spPr/>
        <p:txBody>
          <a:bodyPr/>
          <a:lstStyle/>
          <a:p>
            <a:fld id="{74CE08CC-5D33-49D4-819F-5868E4FBADBC}" type="datetimeFigureOut">
              <a:rPr lang="en-GB" smtClean="0"/>
              <a:t>18/07/2019</a:t>
            </a:fld>
            <a:endParaRPr lang="en-GB"/>
          </a:p>
        </p:txBody>
      </p:sp>
      <p:sp>
        <p:nvSpPr>
          <p:cNvPr id="6" name="Footer Placeholder 5">
            <a:extLst>
              <a:ext uri="{FF2B5EF4-FFF2-40B4-BE49-F238E27FC236}">
                <a16:creationId xmlns:a16="http://schemas.microsoft.com/office/drawing/2014/main" id="{695231BF-D5F9-4B8A-AA09-6F94D82666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64C9EF-BF52-4B99-90FA-DA4929E54917}"/>
              </a:ext>
            </a:extLst>
          </p:cNvPr>
          <p:cNvSpPr>
            <a:spLocks noGrp="1"/>
          </p:cNvSpPr>
          <p:nvPr>
            <p:ph type="sldNum" sz="quarter" idx="12"/>
          </p:nvPr>
        </p:nvSpPr>
        <p:spPr/>
        <p:txBody>
          <a:bodyPr/>
          <a:lstStyle/>
          <a:p>
            <a:fld id="{E518A3AE-9569-4860-BC61-D2B560DD7E72}" type="slidenum">
              <a:rPr lang="en-GB" smtClean="0"/>
              <a:t>‹#›</a:t>
            </a:fld>
            <a:endParaRPr lang="en-GB"/>
          </a:p>
        </p:txBody>
      </p:sp>
    </p:spTree>
    <p:extLst>
      <p:ext uri="{BB962C8B-B14F-4D97-AF65-F5344CB8AC3E}">
        <p14:creationId xmlns:p14="http://schemas.microsoft.com/office/powerpoint/2010/main" val="198945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C105A-510D-45F6-94CB-0BD2E0BE93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6339252-17B9-40CD-997C-803A627FE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D2D66A3-F1A3-4B8E-9A38-0480D901DE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CE08CC-5D33-49D4-819F-5868E4FBADBC}" type="datetimeFigureOut">
              <a:rPr lang="en-GB" smtClean="0"/>
              <a:t>18/07/2019</a:t>
            </a:fld>
            <a:endParaRPr lang="en-GB"/>
          </a:p>
        </p:txBody>
      </p:sp>
      <p:sp>
        <p:nvSpPr>
          <p:cNvPr id="5" name="Footer Placeholder 4">
            <a:extLst>
              <a:ext uri="{FF2B5EF4-FFF2-40B4-BE49-F238E27FC236}">
                <a16:creationId xmlns:a16="http://schemas.microsoft.com/office/drawing/2014/main" id="{ADA5F88F-3910-42DE-B027-B2F131930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72E7F43-246A-4983-904D-3DCDECACE7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18A3AE-9569-4860-BC61-D2B560DD7E72}" type="slidenum">
              <a:rPr lang="en-GB" smtClean="0"/>
              <a:t>‹#›</a:t>
            </a:fld>
            <a:endParaRPr lang="en-GB"/>
          </a:p>
        </p:txBody>
      </p:sp>
    </p:spTree>
    <p:extLst>
      <p:ext uri="{BB962C8B-B14F-4D97-AF65-F5344CB8AC3E}">
        <p14:creationId xmlns:p14="http://schemas.microsoft.com/office/powerpoint/2010/main" val="655852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hub.docker.c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5555856-9970-4BC3-9AA9-6A917F53A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9972" y="0"/>
            <a:ext cx="6421721"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F487851-BFAF-46D8-A1ED-50CAD6E46F5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E58B718D-F000-4BD3-A536-AC3528D62BBD}"/>
              </a:ext>
            </a:extLst>
          </p:cNvPr>
          <p:cNvSpPr>
            <a:spLocks noGrp="1"/>
          </p:cNvSpPr>
          <p:nvPr>
            <p:ph type="ctrTitle"/>
          </p:nvPr>
        </p:nvSpPr>
        <p:spPr>
          <a:xfrm>
            <a:off x="804484" y="4267832"/>
            <a:ext cx="4805996" cy="1297115"/>
          </a:xfrm>
        </p:spPr>
        <p:txBody>
          <a:bodyPr anchor="t">
            <a:normAutofit/>
          </a:bodyPr>
          <a:lstStyle/>
          <a:p>
            <a:pPr algn="l"/>
            <a:r>
              <a:rPr lang="en-GB" sz="4400">
                <a:solidFill>
                  <a:srgbClr val="000000"/>
                </a:solidFill>
              </a:rPr>
              <a:t>Introducing Docker</a:t>
            </a:r>
          </a:p>
        </p:txBody>
      </p:sp>
      <p:sp>
        <p:nvSpPr>
          <p:cNvPr id="3" name="Subtitle 2">
            <a:extLst>
              <a:ext uri="{FF2B5EF4-FFF2-40B4-BE49-F238E27FC236}">
                <a16:creationId xmlns:a16="http://schemas.microsoft.com/office/drawing/2014/main" id="{66D21D2B-2220-4BB7-BF02-420828431B0A}"/>
              </a:ext>
            </a:extLst>
          </p:cNvPr>
          <p:cNvSpPr>
            <a:spLocks noGrp="1"/>
          </p:cNvSpPr>
          <p:nvPr>
            <p:ph type="subTitle" idx="1"/>
          </p:nvPr>
        </p:nvSpPr>
        <p:spPr>
          <a:xfrm>
            <a:off x="804788" y="3428999"/>
            <a:ext cx="4805691" cy="838831"/>
          </a:xfrm>
        </p:spPr>
        <p:txBody>
          <a:bodyPr anchor="b">
            <a:normAutofit/>
          </a:bodyPr>
          <a:lstStyle/>
          <a:p>
            <a:pPr algn="l"/>
            <a:r>
              <a:rPr lang="en-GB" sz="1800">
                <a:solidFill>
                  <a:srgbClr val="000000"/>
                </a:solidFill>
              </a:rPr>
              <a:t>Simon Stride July 2019</a:t>
            </a:r>
          </a:p>
        </p:txBody>
      </p:sp>
      <p:sp>
        <p:nvSpPr>
          <p:cNvPr id="14" name="Freeform 50">
            <a:extLst>
              <a:ext uri="{FF2B5EF4-FFF2-40B4-BE49-F238E27FC236}">
                <a16:creationId xmlns:a16="http://schemas.microsoft.com/office/drawing/2014/main" id="{13722DD7-BA73-4776-93A3-94491FEF7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7121" y="581159"/>
            <a:ext cx="5464879" cy="6276841"/>
          </a:xfrm>
          <a:custGeom>
            <a:avLst/>
            <a:gdLst>
              <a:gd name="connsiteX0" fmla="*/ 3299930 w 5464879"/>
              <a:gd name="connsiteY0" fmla="*/ 0 h 6276841"/>
              <a:gd name="connsiteX1" fmla="*/ 5398992 w 5464879"/>
              <a:gd name="connsiteY1" fmla="*/ 753544 h 6276841"/>
              <a:gd name="connsiteX2" fmla="*/ 5464879 w 5464879"/>
              <a:gd name="connsiteY2" fmla="*/ 813426 h 6276841"/>
              <a:gd name="connsiteX3" fmla="*/ 5464879 w 5464879"/>
              <a:gd name="connsiteY3" fmla="*/ 5786434 h 6276841"/>
              <a:gd name="connsiteX4" fmla="*/ 5398992 w 5464879"/>
              <a:gd name="connsiteY4" fmla="*/ 5846317 h 6276841"/>
              <a:gd name="connsiteX5" fmla="*/ 4872873 w 5464879"/>
              <a:gd name="connsiteY5" fmla="*/ 6201577 h 6276841"/>
              <a:gd name="connsiteX6" fmla="*/ 4716632 w 5464879"/>
              <a:gd name="connsiteY6" fmla="*/ 6276841 h 6276841"/>
              <a:gd name="connsiteX7" fmla="*/ 1883227 w 5464879"/>
              <a:gd name="connsiteY7" fmla="*/ 6276841 h 6276841"/>
              <a:gd name="connsiteX8" fmla="*/ 1726987 w 5464879"/>
              <a:gd name="connsiteY8" fmla="*/ 6201577 h 6276841"/>
              <a:gd name="connsiteX9" fmla="*/ 0 w 5464879"/>
              <a:gd name="connsiteY9" fmla="*/ 3299930 h 6276841"/>
              <a:gd name="connsiteX10" fmla="*/ 3299930 w 5464879"/>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64879" h="6276841">
                <a:moveTo>
                  <a:pt x="3299930" y="0"/>
                </a:moveTo>
                <a:cubicBezTo>
                  <a:pt x="4097274" y="0"/>
                  <a:pt x="4828569" y="282789"/>
                  <a:pt x="5398992" y="753544"/>
                </a:cubicBezTo>
                <a:lnTo>
                  <a:pt x="5464879" y="813426"/>
                </a:lnTo>
                <a:lnTo>
                  <a:pt x="5464879" y="5786434"/>
                </a:lnTo>
                <a:lnTo>
                  <a:pt x="5398992" y="5846317"/>
                </a:lnTo>
                <a:cubicBezTo>
                  <a:pt x="5236014" y="5980818"/>
                  <a:pt x="5059904" y="6099975"/>
                  <a:pt x="4872873" y="6201577"/>
                </a:cubicBezTo>
                <a:lnTo>
                  <a:pt x="4716632" y="6276841"/>
                </a:lnTo>
                <a:lnTo>
                  <a:pt x="1883227" y="6276841"/>
                </a:lnTo>
                <a:lnTo>
                  <a:pt x="1726987" y="6201577"/>
                </a:lnTo>
                <a:cubicBezTo>
                  <a:pt x="698316" y="5642769"/>
                  <a:pt x="0" y="4552900"/>
                  <a:pt x="0" y="3299930"/>
                </a:cubicBezTo>
                <a:cubicBezTo>
                  <a:pt x="0" y="1477429"/>
                  <a:pt x="1477429" y="0"/>
                  <a:pt x="3299930"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close up of a sign&#10;&#10;Description automatically generated">
            <a:extLst>
              <a:ext uri="{FF2B5EF4-FFF2-40B4-BE49-F238E27FC236}">
                <a16:creationId xmlns:a16="http://schemas.microsoft.com/office/drawing/2014/main" id="{0F83D471-1C4A-4253-B554-3B834605BD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9770" y="2117323"/>
            <a:ext cx="4141760" cy="3537753"/>
          </a:xfrm>
          <a:prstGeom prst="rect">
            <a:avLst/>
          </a:prstGeom>
        </p:spPr>
      </p:pic>
    </p:spTree>
    <p:extLst>
      <p:ext uri="{BB962C8B-B14F-4D97-AF65-F5344CB8AC3E}">
        <p14:creationId xmlns:p14="http://schemas.microsoft.com/office/powerpoint/2010/main" val="187741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21445-821C-4325-B8A0-E1911B286981}"/>
              </a:ext>
            </a:extLst>
          </p:cNvPr>
          <p:cNvSpPr>
            <a:spLocks noGrp="1"/>
          </p:cNvSpPr>
          <p:nvPr>
            <p:ph type="title"/>
          </p:nvPr>
        </p:nvSpPr>
        <p:spPr>
          <a:xfrm>
            <a:off x="838200" y="365125"/>
            <a:ext cx="10515600" cy="1325563"/>
          </a:xfrm>
        </p:spPr>
        <p:txBody>
          <a:bodyPr>
            <a:normAutofit/>
          </a:bodyPr>
          <a:lstStyle/>
          <a:p>
            <a:r>
              <a:rPr lang="en-GB" dirty="0"/>
              <a:t>Images</a:t>
            </a:r>
          </a:p>
        </p:txBody>
      </p:sp>
      <p:sp>
        <p:nvSpPr>
          <p:cNvPr id="3" name="Content Placeholder 2">
            <a:extLst>
              <a:ext uri="{FF2B5EF4-FFF2-40B4-BE49-F238E27FC236}">
                <a16:creationId xmlns:a16="http://schemas.microsoft.com/office/drawing/2014/main" id="{55965FE4-4511-40E3-A42C-C0156AAE3035}"/>
              </a:ext>
            </a:extLst>
          </p:cNvPr>
          <p:cNvSpPr>
            <a:spLocks noGrp="1"/>
          </p:cNvSpPr>
          <p:nvPr>
            <p:ph idx="1"/>
          </p:nvPr>
        </p:nvSpPr>
        <p:spPr>
          <a:xfrm>
            <a:off x="838200" y="1825625"/>
            <a:ext cx="3797807" cy="4351338"/>
          </a:xfrm>
        </p:spPr>
        <p:txBody>
          <a:bodyPr>
            <a:normAutofit/>
          </a:bodyPr>
          <a:lstStyle/>
          <a:p>
            <a:r>
              <a:rPr lang="en-GB" sz="2000" dirty="0"/>
              <a:t>In Docker, an Image is the </a:t>
            </a:r>
            <a:r>
              <a:rPr lang="en-GB" sz="2000" b="1" dirty="0"/>
              <a:t>blueprint</a:t>
            </a:r>
            <a:r>
              <a:rPr lang="en-GB" sz="2000" dirty="0"/>
              <a:t>, or instruction set for building a running container</a:t>
            </a:r>
          </a:p>
          <a:p>
            <a:r>
              <a:rPr lang="en-GB" sz="2000" dirty="0"/>
              <a:t>When run, the image is used to create a running instance of the image, aka a </a:t>
            </a:r>
            <a:r>
              <a:rPr lang="en-GB" sz="2000" b="1" dirty="0"/>
              <a:t>Container</a:t>
            </a:r>
          </a:p>
          <a:p>
            <a:r>
              <a:rPr lang="en-GB" sz="2000" b="1" dirty="0"/>
              <a:t>If the same set of instructions is run on a different host, you get the same output</a:t>
            </a:r>
          </a:p>
          <a:p>
            <a:r>
              <a:rPr lang="en-GB" sz="2000" dirty="0"/>
              <a:t>Images can take another image as a starting point, meaning you don’t have to start from scratch</a:t>
            </a:r>
          </a:p>
        </p:txBody>
      </p:sp>
      <p:pic>
        <p:nvPicPr>
          <p:cNvPr id="5" name="Picture 4">
            <a:extLst>
              <a:ext uri="{FF2B5EF4-FFF2-40B4-BE49-F238E27FC236}">
                <a16:creationId xmlns:a16="http://schemas.microsoft.com/office/drawing/2014/main" id="{107C5C35-EAE9-4564-A37F-C74FEEBC809A}"/>
              </a:ext>
            </a:extLst>
          </p:cNvPr>
          <p:cNvPicPr>
            <a:picLocks noChangeAspect="1"/>
          </p:cNvPicPr>
          <p:nvPr/>
        </p:nvPicPr>
        <p:blipFill rotWithShape="1">
          <a:blip r:embed="rId3">
            <a:extLst>
              <a:ext uri="{28A0092B-C50C-407E-A947-70E740481C1C}">
                <a14:useLocalDpi xmlns:a14="http://schemas.microsoft.com/office/drawing/2010/main" val="0"/>
              </a:ext>
            </a:extLst>
          </a:blip>
          <a:srcRect t="487" r="2" b="6173"/>
          <a:stretch/>
        </p:blipFill>
        <p:spPr>
          <a:xfrm>
            <a:off x="5120640" y="1904281"/>
            <a:ext cx="6233160" cy="4272681"/>
          </a:xfrm>
          <a:prstGeom prst="rect">
            <a:avLst/>
          </a:prstGeom>
        </p:spPr>
      </p:pic>
    </p:spTree>
    <p:extLst>
      <p:ext uri="{BB962C8B-B14F-4D97-AF65-F5344CB8AC3E}">
        <p14:creationId xmlns:p14="http://schemas.microsoft.com/office/powerpoint/2010/main" val="676850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E521F-F8E2-4F2B-B009-C4A819729259}"/>
              </a:ext>
            </a:extLst>
          </p:cNvPr>
          <p:cNvSpPr>
            <a:spLocks noGrp="1"/>
          </p:cNvSpPr>
          <p:nvPr>
            <p:ph type="title"/>
          </p:nvPr>
        </p:nvSpPr>
        <p:spPr/>
        <p:txBody>
          <a:bodyPr/>
          <a:lstStyle/>
          <a:p>
            <a:r>
              <a:rPr lang="en-GB" dirty="0"/>
              <a:t>Docker Demo</a:t>
            </a:r>
          </a:p>
        </p:txBody>
      </p:sp>
      <p:pic>
        <p:nvPicPr>
          <p:cNvPr id="4" name="Content Placeholder 3">
            <a:extLst>
              <a:ext uri="{FF2B5EF4-FFF2-40B4-BE49-F238E27FC236}">
                <a16:creationId xmlns:a16="http://schemas.microsoft.com/office/drawing/2014/main" id="{393869E9-C7B3-4A51-97B7-A8735A916592}"/>
              </a:ext>
            </a:extLst>
          </p:cNvPr>
          <p:cNvPicPr>
            <a:picLocks noGrp="1" noChangeAspect="1"/>
          </p:cNvPicPr>
          <p:nvPr>
            <p:ph idx="1"/>
          </p:nvPr>
        </p:nvPicPr>
        <p:blipFill>
          <a:blip r:embed="rId3"/>
          <a:stretch>
            <a:fillRect/>
          </a:stretch>
        </p:blipFill>
        <p:spPr>
          <a:xfrm>
            <a:off x="2734787" y="1825625"/>
            <a:ext cx="6722426" cy="4351338"/>
          </a:xfrm>
          <a:prstGeom prst="rect">
            <a:avLst/>
          </a:prstGeom>
        </p:spPr>
      </p:pic>
    </p:spTree>
    <p:extLst>
      <p:ext uri="{BB962C8B-B14F-4D97-AF65-F5344CB8AC3E}">
        <p14:creationId xmlns:p14="http://schemas.microsoft.com/office/powerpoint/2010/main" val="31912961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F656C-5451-4942-A2DE-A2D400527E6F}"/>
              </a:ext>
            </a:extLst>
          </p:cNvPr>
          <p:cNvSpPr>
            <a:spLocks noGrp="1"/>
          </p:cNvSpPr>
          <p:nvPr>
            <p:ph type="title"/>
          </p:nvPr>
        </p:nvSpPr>
        <p:spPr/>
        <p:txBody>
          <a:bodyPr/>
          <a:lstStyle/>
          <a:p>
            <a:r>
              <a:rPr lang="en-GB" dirty="0"/>
              <a:t>Demo – running ubuntu </a:t>
            </a:r>
            <a:r>
              <a:rPr lang="en-GB" dirty="0" err="1"/>
              <a:t>linux</a:t>
            </a:r>
            <a:r>
              <a:rPr lang="en-GB" dirty="0"/>
              <a:t> on Windows</a:t>
            </a:r>
          </a:p>
        </p:txBody>
      </p:sp>
      <p:pic>
        <p:nvPicPr>
          <p:cNvPr id="4" name="Content Placeholder 3">
            <a:extLst>
              <a:ext uri="{FF2B5EF4-FFF2-40B4-BE49-F238E27FC236}">
                <a16:creationId xmlns:a16="http://schemas.microsoft.com/office/drawing/2014/main" id="{2080F90C-2A0F-4AC1-803B-5A07E6F66B82}"/>
              </a:ext>
            </a:extLst>
          </p:cNvPr>
          <p:cNvPicPr>
            <a:picLocks noGrp="1" noChangeAspect="1"/>
          </p:cNvPicPr>
          <p:nvPr>
            <p:ph idx="1"/>
          </p:nvPr>
        </p:nvPicPr>
        <p:blipFill>
          <a:blip r:embed="rId3"/>
          <a:stretch>
            <a:fillRect/>
          </a:stretch>
        </p:blipFill>
        <p:spPr>
          <a:xfrm>
            <a:off x="3641053" y="1825625"/>
            <a:ext cx="4909894" cy="4351338"/>
          </a:xfrm>
          <a:prstGeom prst="rect">
            <a:avLst/>
          </a:prstGeom>
        </p:spPr>
      </p:pic>
    </p:spTree>
    <p:extLst>
      <p:ext uri="{BB962C8B-B14F-4D97-AF65-F5344CB8AC3E}">
        <p14:creationId xmlns:p14="http://schemas.microsoft.com/office/powerpoint/2010/main" val="119133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77A5-502D-4BFC-97D8-DA097C7EEB69}"/>
              </a:ext>
            </a:extLst>
          </p:cNvPr>
          <p:cNvSpPr>
            <a:spLocks noGrp="1"/>
          </p:cNvSpPr>
          <p:nvPr>
            <p:ph type="title"/>
          </p:nvPr>
        </p:nvSpPr>
        <p:spPr>
          <a:xfrm>
            <a:off x="960100" y="978102"/>
            <a:ext cx="10588434" cy="1062644"/>
          </a:xfrm>
        </p:spPr>
        <p:txBody>
          <a:bodyPr anchor="b">
            <a:normAutofit/>
          </a:bodyPr>
          <a:lstStyle/>
          <a:p>
            <a:r>
              <a:rPr lang="en-GB" dirty="0" err="1"/>
              <a:t>Dockerfile</a:t>
            </a:r>
            <a:endParaRPr lang="en-GB" dirty="0"/>
          </a:p>
        </p:txBody>
      </p:sp>
      <p:cxnSp>
        <p:nvCxnSpPr>
          <p:cNvPr id="9" name="Straight Connector 8">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F241E1C-3C59-4EE3-BF89-0D8BECD9E0D2}"/>
              </a:ext>
            </a:extLst>
          </p:cNvPr>
          <p:cNvPicPr>
            <a:picLocks noChangeAspect="1"/>
          </p:cNvPicPr>
          <p:nvPr/>
        </p:nvPicPr>
        <p:blipFill>
          <a:blip r:embed="rId3"/>
          <a:stretch>
            <a:fillRect/>
          </a:stretch>
        </p:blipFill>
        <p:spPr>
          <a:xfrm>
            <a:off x="1114023" y="2811104"/>
            <a:ext cx="3366480" cy="2491195"/>
          </a:xfrm>
          <a:prstGeom prst="rect">
            <a:avLst/>
          </a:prstGeom>
        </p:spPr>
      </p:pic>
      <p:sp>
        <p:nvSpPr>
          <p:cNvPr id="3" name="Content Placeholder 2">
            <a:extLst>
              <a:ext uri="{FF2B5EF4-FFF2-40B4-BE49-F238E27FC236}">
                <a16:creationId xmlns:a16="http://schemas.microsoft.com/office/drawing/2014/main" id="{A6D8C530-7E6A-4523-A33C-25135AA4F723}"/>
              </a:ext>
            </a:extLst>
          </p:cNvPr>
          <p:cNvSpPr>
            <a:spLocks noGrp="1"/>
          </p:cNvSpPr>
          <p:nvPr>
            <p:ph idx="1"/>
          </p:nvPr>
        </p:nvSpPr>
        <p:spPr>
          <a:xfrm>
            <a:off x="4955354" y="2682433"/>
            <a:ext cx="6282169" cy="3215749"/>
          </a:xfrm>
        </p:spPr>
        <p:txBody>
          <a:bodyPr>
            <a:normAutofit/>
          </a:bodyPr>
          <a:lstStyle/>
          <a:p>
            <a:r>
              <a:rPr lang="en-GB" sz="1900"/>
              <a:t>Dockerfiles allow us to persist configuration settings, copy in code, run commands and prep our custom images</a:t>
            </a:r>
          </a:p>
          <a:p>
            <a:endParaRPr lang="en-GB" sz="1900"/>
          </a:p>
          <a:p>
            <a:r>
              <a:rPr lang="en-GB" sz="1900"/>
              <a:t>Dockerfiles must be “built” using the “docker build” command, which will execute the instructions in the dockerfile</a:t>
            </a:r>
          </a:p>
          <a:p>
            <a:endParaRPr lang="en-GB" sz="1900"/>
          </a:p>
          <a:p>
            <a:r>
              <a:rPr lang="en-GB" sz="1900"/>
              <a:t>Dockerfiles build on existing base images – can be an OS image e.g. Ubuntu or can be an OS plus other software e.g. Node</a:t>
            </a:r>
          </a:p>
        </p:txBody>
      </p:sp>
    </p:spTree>
    <p:extLst>
      <p:ext uri="{BB962C8B-B14F-4D97-AF65-F5344CB8AC3E}">
        <p14:creationId xmlns:p14="http://schemas.microsoft.com/office/powerpoint/2010/main" val="97929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D4D16C-7216-408E-B89D-723E9F0814CC}"/>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Demo – simple dockerfile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65380BE-FEA7-4CB3-AA81-75024FA34DFE}"/>
              </a:ext>
            </a:extLst>
          </p:cNvPr>
          <p:cNvSpPr>
            <a:spLocks noGrp="1"/>
          </p:cNvSpPr>
          <p:nvPr>
            <p:ph idx="1"/>
          </p:nvPr>
        </p:nvSpPr>
        <p:spPr>
          <a:xfrm>
            <a:off x="4976031" y="963877"/>
            <a:ext cx="6377769" cy="4930246"/>
          </a:xfrm>
        </p:spPr>
        <p:txBody>
          <a:bodyPr anchor="ctr">
            <a:normAutofit/>
          </a:bodyPr>
          <a:lstStyle/>
          <a:p>
            <a:pPr marL="0" indent="0">
              <a:buNone/>
            </a:pPr>
            <a:r>
              <a:rPr lang="en-GB" sz="2400"/>
              <a:t>Create a ubuntu image that already has tree installed when we run it</a:t>
            </a:r>
          </a:p>
        </p:txBody>
      </p:sp>
    </p:spTree>
    <p:extLst>
      <p:ext uri="{BB962C8B-B14F-4D97-AF65-F5344CB8AC3E}">
        <p14:creationId xmlns:p14="http://schemas.microsoft.com/office/powerpoint/2010/main" val="1179669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E56353-DCBA-48F9-B384-AB086D009BA2}"/>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Demo - More dockerfiles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B6F59B-FD9E-4211-9D2E-1ADE3586F0AC}"/>
              </a:ext>
            </a:extLst>
          </p:cNvPr>
          <p:cNvSpPr>
            <a:spLocks noGrp="1"/>
          </p:cNvSpPr>
          <p:nvPr>
            <p:ph idx="1"/>
          </p:nvPr>
        </p:nvSpPr>
        <p:spPr>
          <a:xfrm>
            <a:off x="4976031" y="963877"/>
            <a:ext cx="6377769" cy="4930246"/>
          </a:xfrm>
        </p:spPr>
        <p:txBody>
          <a:bodyPr anchor="ctr">
            <a:normAutofit/>
          </a:bodyPr>
          <a:lstStyle/>
          <a:p>
            <a:r>
              <a:rPr lang="en-GB" sz="2400"/>
              <a:t>Bringing up SQL Server with Adventureworks</a:t>
            </a:r>
          </a:p>
        </p:txBody>
      </p:sp>
    </p:spTree>
    <p:extLst>
      <p:ext uri="{BB962C8B-B14F-4D97-AF65-F5344CB8AC3E}">
        <p14:creationId xmlns:p14="http://schemas.microsoft.com/office/powerpoint/2010/main" val="841148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6CA3D5-9506-408A-B44B-39BEA36D9652}"/>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Docker Compose</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7C31435E-CEEC-4F85-9612-6D531742357D}"/>
              </a:ext>
            </a:extLst>
          </p:cNvPr>
          <p:cNvSpPr>
            <a:spLocks noGrp="1"/>
          </p:cNvSpPr>
          <p:nvPr>
            <p:ph idx="1"/>
          </p:nvPr>
        </p:nvSpPr>
        <p:spPr>
          <a:xfrm>
            <a:off x="4976031" y="963877"/>
            <a:ext cx="6377769" cy="4930246"/>
          </a:xfrm>
        </p:spPr>
        <p:txBody>
          <a:bodyPr anchor="ctr">
            <a:normAutofit/>
          </a:bodyPr>
          <a:lstStyle/>
          <a:p>
            <a:r>
              <a:rPr lang="en-GB" sz="2400"/>
              <a:t>Docker compose combines your dockerfiles with the switches from command line plus the ability to run multiple services</a:t>
            </a:r>
          </a:p>
          <a:p>
            <a:endParaRPr lang="en-GB" sz="2400"/>
          </a:p>
          <a:p>
            <a:r>
              <a:rPr lang="en-GB" sz="2400"/>
              <a:t>…best illustrated with a demo!</a:t>
            </a:r>
          </a:p>
        </p:txBody>
      </p:sp>
    </p:spTree>
    <p:extLst>
      <p:ext uri="{BB962C8B-B14F-4D97-AF65-F5344CB8AC3E}">
        <p14:creationId xmlns:p14="http://schemas.microsoft.com/office/powerpoint/2010/main" val="3882981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662795" y="-3745097"/>
            <a:ext cx="1354979" cy="10750169"/>
          </a:xfrm>
          <a:prstGeom prst="downArrow">
            <a:avLst>
              <a:gd name="adj1" fmla="val 100000"/>
              <a:gd name="adj2" fmla="val 22582"/>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53911B-D31B-49CB-BD97-849B4D8C5024}"/>
              </a:ext>
            </a:extLst>
          </p:cNvPr>
          <p:cNvSpPr>
            <a:spLocks noGrp="1"/>
          </p:cNvSpPr>
          <p:nvPr>
            <p:ph type="title"/>
          </p:nvPr>
        </p:nvSpPr>
        <p:spPr>
          <a:xfrm>
            <a:off x="1286932" y="1204109"/>
            <a:ext cx="10023398" cy="857894"/>
          </a:xfrm>
        </p:spPr>
        <p:txBody>
          <a:bodyPr>
            <a:normAutofit/>
          </a:bodyPr>
          <a:lstStyle/>
          <a:p>
            <a:r>
              <a:rPr lang="en-GB" sz="4000">
                <a:solidFill>
                  <a:srgbClr val="FFFFFF"/>
                </a:solidFill>
              </a:rPr>
              <a:t>Container Registries</a:t>
            </a:r>
          </a:p>
        </p:txBody>
      </p:sp>
      <p:sp>
        <p:nvSpPr>
          <p:cNvPr id="3" name="Content Placeholder 2">
            <a:extLst>
              <a:ext uri="{FF2B5EF4-FFF2-40B4-BE49-F238E27FC236}">
                <a16:creationId xmlns:a16="http://schemas.microsoft.com/office/drawing/2014/main" id="{079996A8-5805-4417-9F30-143329C38764}"/>
              </a:ext>
            </a:extLst>
          </p:cNvPr>
          <p:cNvSpPr>
            <a:spLocks noGrp="1"/>
          </p:cNvSpPr>
          <p:nvPr>
            <p:ph idx="1"/>
          </p:nvPr>
        </p:nvSpPr>
        <p:spPr>
          <a:xfrm>
            <a:off x="1286930" y="2962451"/>
            <a:ext cx="4052499" cy="2820012"/>
          </a:xfrm>
        </p:spPr>
        <p:txBody>
          <a:bodyPr>
            <a:normAutofit/>
          </a:bodyPr>
          <a:lstStyle/>
          <a:p>
            <a:r>
              <a:rPr lang="en-GB" sz="1800" dirty="0"/>
              <a:t>Container Registries provide a means of storing your docker images</a:t>
            </a:r>
          </a:p>
          <a:p>
            <a:r>
              <a:rPr lang="en-GB" sz="1800" dirty="0"/>
              <a:t>Can be public or private</a:t>
            </a:r>
          </a:p>
          <a:p>
            <a:r>
              <a:rPr lang="en-GB" sz="1800" dirty="0"/>
              <a:t>Docker Hub is the most commonly used public Container Registry</a:t>
            </a:r>
          </a:p>
          <a:p>
            <a:pPr lvl="1"/>
            <a:r>
              <a:rPr lang="en-GB" sz="1800" dirty="0">
                <a:hlinkClick r:id="rId2"/>
              </a:rPr>
              <a:t>https://hub.docker.com</a:t>
            </a:r>
            <a:endParaRPr lang="en-GB" sz="1800" dirty="0"/>
          </a:p>
          <a:p>
            <a:r>
              <a:rPr lang="en-GB" sz="1800" dirty="0"/>
              <a:t>Create your own private registry using Azure, AWS, GCP</a:t>
            </a:r>
          </a:p>
        </p:txBody>
      </p:sp>
      <p:pic>
        <p:nvPicPr>
          <p:cNvPr id="4" name="Picture 3">
            <a:extLst>
              <a:ext uri="{FF2B5EF4-FFF2-40B4-BE49-F238E27FC236}">
                <a16:creationId xmlns:a16="http://schemas.microsoft.com/office/drawing/2014/main" id="{8224D0FB-DD45-4D02-BA3D-E1585CB3B4DE}"/>
              </a:ext>
            </a:extLst>
          </p:cNvPr>
          <p:cNvPicPr>
            <a:picLocks noChangeAspect="1"/>
          </p:cNvPicPr>
          <p:nvPr/>
        </p:nvPicPr>
        <p:blipFill>
          <a:blip r:embed="rId3"/>
          <a:stretch>
            <a:fillRect/>
          </a:stretch>
        </p:blipFill>
        <p:spPr>
          <a:xfrm>
            <a:off x="6088195" y="3486420"/>
            <a:ext cx="5141701" cy="1772074"/>
          </a:xfrm>
          <a:prstGeom prst="rect">
            <a:avLst/>
          </a:prstGeom>
        </p:spPr>
      </p:pic>
    </p:spTree>
    <p:extLst>
      <p:ext uri="{BB962C8B-B14F-4D97-AF65-F5344CB8AC3E}">
        <p14:creationId xmlns:p14="http://schemas.microsoft.com/office/powerpoint/2010/main" val="2274589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6D511FC-392B-4631-AE26-89A90B04B48A}"/>
              </a:ext>
            </a:extLst>
          </p:cNvPr>
          <p:cNvSpPr>
            <a:spLocks noGrp="1"/>
          </p:cNvSpPr>
          <p:nvPr>
            <p:ph type="title"/>
          </p:nvPr>
        </p:nvSpPr>
        <p:spPr>
          <a:xfrm>
            <a:off x="863029" y="1012004"/>
            <a:ext cx="3416158" cy="4795408"/>
          </a:xfrm>
        </p:spPr>
        <p:txBody>
          <a:bodyPr>
            <a:normAutofit/>
          </a:bodyPr>
          <a:lstStyle/>
          <a:p>
            <a:r>
              <a:rPr lang="en-GB">
                <a:solidFill>
                  <a:srgbClr val="FFFFFF"/>
                </a:solidFill>
              </a:rPr>
              <a:t>And there’s more!</a:t>
            </a:r>
          </a:p>
        </p:txBody>
      </p:sp>
      <p:graphicFrame>
        <p:nvGraphicFramePr>
          <p:cNvPr id="5" name="Content Placeholder 2">
            <a:extLst>
              <a:ext uri="{FF2B5EF4-FFF2-40B4-BE49-F238E27FC236}">
                <a16:creationId xmlns:a16="http://schemas.microsoft.com/office/drawing/2014/main" id="{94C50F5D-05B2-4263-B69D-688AA384FE17}"/>
              </a:ext>
            </a:extLst>
          </p:cNvPr>
          <p:cNvGraphicFramePr>
            <a:graphicFrameLocks noGrp="1"/>
          </p:cNvGraphicFramePr>
          <p:nvPr>
            <p:ph idx="1"/>
            <p:extLst>
              <p:ext uri="{D42A27DB-BD31-4B8C-83A1-F6EECF244321}">
                <p14:modId xmlns:p14="http://schemas.microsoft.com/office/powerpoint/2010/main" val="4128953391"/>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2145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FE4C6B-5631-4CF0-9022-E46F11FD22DD}"/>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a:solidFill>
                  <a:srgbClr val="FFFFFF"/>
                </a:solidFill>
              </a:rPr>
              <a:t>Production Orchestration</a:t>
            </a:r>
          </a:p>
        </p:txBody>
      </p:sp>
      <p:sp>
        <p:nvSpPr>
          <p:cNvPr id="3" name="Content Placeholder 2">
            <a:extLst>
              <a:ext uri="{FF2B5EF4-FFF2-40B4-BE49-F238E27FC236}">
                <a16:creationId xmlns:a16="http://schemas.microsoft.com/office/drawing/2014/main" id="{0A516F2A-9DE8-4263-913D-BC4AAA42AF54}"/>
              </a:ext>
            </a:extLst>
          </p:cNvPr>
          <p:cNvSpPr>
            <a:spLocks noGrp="1"/>
          </p:cNvSpPr>
          <p:nvPr>
            <p:ph idx="1"/>
          </p:nvPr>
        </p:nvSpPr>
        <p:spPr>
          <a:xfrm>
            <a:off x="1544278" y="1645723"/>
            <a:ext cx="9144000" cy="420001"/>
          </a:xfrm>
        </p:spPr>
        <p:txBody>
          <a:bodyPr vert="horz" lIns="91440" tIns="45720" rIns="91440" bIns="45720" rtlCol="0">
            <a:normAutofit/>
          </a:bodyPr>
          <a:lstStyle/>
          <a:p>
            <a:pPr marL="0" indent="0" algn="ctr">
              <a:buNone/>
            </a:pPr>
            <a:r>
              <a:rPr lang="en-US" sz="2000">
                <a:solidFill>
                  <a:srgbClr val="0682FE"/>
                </a:solidFill>
              </a:rPr>
              <a:t>Docker Desktop is great for developing… But what about production workloads?</a:t>
            </a:r>
          </a:p>
        </p:txBody>
      </p:sp>
      <p:cxnSp>
        <p:nvCxnSpPr>
          <p:cNvPr id="23" name="Straight Connector 2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61602675-79AB-4EBB-9C44-C59CB13E36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8401" y="2426818"/>
            <a:ext cx="2922249" cy="3997637"/>
          </a:xfrm>
          <a:prstGeom prst="rect">
            <a:avLst/>
          </a:prstGeom>
        </p:spPr>
      </p:pic>
      <p:cxnSp>
        <p:nvCxnSpPr>
          <p:cNvPr id="25" name="Straight Connector 2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04EDD9B-7775-4649-876D-76BEB96ED1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5073" y="3061657"/>
            <a:ext cx="5455917" cy="2727958"/>
          </a:xfrm>
          <a:prstGeom prst="rect">
            <a:avLst/>
          </a:prstGeom>
        </p:spPr>
      </p:pic>
    </p:spTree>
    <p:extLst>
      <p:ext uri="{BB962C8B-B14F-4D97-AF65-F5344CB8AC3E}">
        <p14:creationId xmlns:p14="http://schemas.microsoft.com/office/powerpoint/2010/main" val="332316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E63B0-FB85-492F-A9AC-9B9D9D2CA43E}"/>
              </a:ext>
            </a:extLst>
          </p:cNvPr>
          <p:cNvSpPr>
            <a:spLocks noGrp="1"/>
          </p:cNvSpPr>
          <p:nvPr>
            <p:ph type="title"/>
          </p:nvPr>
        </p:nvSpPr>
        <p:spPr>
          <a:xfrm>
            <a:off x="960100" y="978102"/>
            <a:ext cx="10588434" cy="1062644"/>
          </a:xfrm>
        </p:spPr>
        <p:txBody>
          <a:bodyPr anchor="b">
            <a:normAutofit/>
          </a:bodyPr>
          <a:lstStyle/>
          <a:p>
            <a:r>
              <a:rPr lang="en-GB" dirty="0"/>
              <a:t>What is Docker?</a:t>
            </a:r>
          </a:p>
        </p:txBody>
      </p:sp>
      <p:cxnSp>
        <p:nvCxnSpPr>
          <p:cNvPr id="10" name="Straight Connector 9">
            <a:extLst>
              <a:ext uri="{FF2B5EF4-FFF2-40B4-BE49-F238E27FC236}">
                <a16:creationId xmlns:a16="http://schemas.microsoft.com/office/drawing/2014/main" id="{39B7FDC9-F0CE-43A7-9F2A-83DD09DC34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7624" y="2265037"/>
            <a:ext cx="10125012" cy="0"/>
          </a:xfrm>
          <a:prstGeom prst="line">
            <a:avLst/>
          </a:prstGeom>
          <a:ln w="158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pic>
        <p:nvPicPr>
          <p:cNvPr id="5" name="Picture 4" descr="A close up of a screen&#10;&#10;Description automatically generated">
            <a:extLst>
              <a:ext uri="{FF2B5EF4-FFF2-40B4-BE49-F238E27FC236}">
                <a16:creationId xmlns:a16="http://schemas.microsoft.com/office/drawing/2014/main" id="{E6808ACE-5E10-449F-8DD0-0EA2B0D366C9}"/>
              </a:ext>
            </a:extLst>
          </p:cNvPr>
          <p:cNvPicPr>
            <a:picLocks noChangeAspect="1"/>
          </p:cNvPicPr>
          <p:nvPr/>
        </p:nvPicPr>
        <p:blipFill rotWithShape="1">
          <a:blip r:embed="rId3">
            <a:extLst>
              <a:ext uri="{28A0092B-C50C-407E-A947-70E740481C1C}">
                <a14:useLocalDpi xmlns:a14="http://schemas.microsoft.com/office/drawing/2010/main" val="0"/>
              </a:ext>
            </a:extLst>
          </a:blip>
          <a:srcRect t="8113" r="1" b="9051"/>
          <a:stretch/>
        </p:blipFill>
        <p:spPr>
          <a:xfrm>
            <a:off x="1114023" y="2811104"/>
            <a:ext cx="3366480" cy="2307637"/>
          </a:xfrm>
          <a:prstGeom prst="rect">
            <a:avLst/>
          </a:prstGeom>
        </p:spPr>
      </p:pic>
      <p:sp>
        <p:nvSpPr>
          <p:cNvPr id="3" name="Content Placeholder 2">
            <a:extLst>
              <a:ext uri="{FF2B5EF4-FFF2-40B4-BE49-F238E27FC236}">
                <a16:creationId xmlns:a16="http://schemas.microsoft.com/office/drawing/2014/main" id="{CFFFEB58-D088-4609-95EE-3D9EAC216672}"/>
              </a:ext>
            </a:extLst>
          </p:cNvPr>
          <p:cNvSpPr>
            <a:spLocks noGrp="1"/>
          </p:cNvSpPr>
          <p:nvPr>
            <p:ph idx="1"/>
          </p:nvPr>
        </p:nvSpPr>
        <p:spPr>
          <a:xfrm>
            <a:off x="4955354" y="2682433"/>
            <a:ext cx="6282169" cy="3215749"/>
          </a:xfrm>
        </p:spPr>
        <p:txBody>
          <a:bodyPr>
            <a:normAutofit/>
          </a:bodyPr>
          <a:lstStyle/>
          <a:p>
            <a:r>
              <a:rPr lang="en-GB" sz="2200"/>
              <a:t>Docker is an open source, Developer-centric containerisation technology created in 2013</a:t>
            </a:r>
          </a:p>
          <a:p>
            <a:endParaRPr lang="en-GB" sz="2200"/>
          </a:p>
          <a:p>
            <a:r>
              <a:rPr lang="en-GB" sz="2200"/>
              <a:t>The Docker Engine creates isolated cgroups and namespaces,</a:t>
            </a:r>
          </a:p>
          <a:p>
            <a:endParaRPr lang="en-GB" sz="2200"/>
          </a:p>
          <a:p>
            <a:r>
              <a:rPr lang="en-GB" sz="2200"/>
              <a:t>Originally on Linux hosts but now includes Windows</a:t>
            </a:r>
          </a:p>
        </p:txBody>
      </p:sp>
    </p:spTree>
    <p:extLst>
      <p:ext uri="{BB962C8B-B14F-4D97-AF65-F5344CB8AC3E}">
        <p14:creationId xmlns:p14="http://schemas.microsoft.com/office/powerpoint/2010/main" val="1500814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2" name="Title 1">
            <a:extLst>
              <a:ext uri="{FF2B5EF4-FFF2-40B4-BE49-F238E27FC236}">
                <a16:creationId xmlns:a16="http://schemas.microsoft.com/office/drawing/2014/main" id="{60A6E6A9-60C7-4745-921B-153C6CB4C9EC}"/>
              </a:ext>
            </a:extLst>
          </p:cNvPr>
          <p:cNvSpPr>
            <a:spLocks noGrp="1"/>
          </p:cNvSpPr>
          <p:nvPr>
            <p:ph type="title"/>
          </p:nvPr>
        </p:nvSpPr>
        <p:spPr>
          <a:xfrm>
            <a:off x="535020" y="685800"/>
            <a:ext cx="2780271" cy="5105400"/>
          </a:xfrm>
        </p:spPr>
        <p:txBody>
          <a:bodyPr>
            <a:normAutofit/>
          </a:bodyPr>
          <a:lstStyle/>
          <a:p>
            <a:r>
              <a:rPr lang="en-GB" sz="4000" dirty="0">
                <a:solidFill>
                  <a:srgbClr val="FFFFFF"/>
                </a:solidFill>
              </a:rPr>
              <a:t>Further Resources</a:t>
            </a:r>
          </a:p>
        </p:txBody>
      </p:sp>
      <p:graphicFrame>
        <p:nvGraphicFramePr>
          <p:cNvPr id="5" name="Content Placeholder 2">
            <a:extLst>
              <a:ext uri="{FF2B5EF4-FFF2-40B4-BE49-F238E27FC236}">
                <a16:creationId xmlns:a16="http://schemas.microsoft.com/office/drawing/2014/main" id="{F511838E-1E80-4282-906A-93BA59EE92DF}"/>
              </a:ext>
            </a:extLst>
          </p:cNvPr>
          <p:cNvGraphicFramePr>
            <a:graphicFrameLocks noGrp="1"/>
          </p:cNvGraphicFramePr>
          <p:nvPr>
            <p:ph idx="1"/>
            <p:extLst>
              <p:ext uri="{D42A27DB-BD31-4B8C-83A1-F6EECF244321}">
                <p14:modId xmlns:p14="http://schemas.microsoft.com/office/powerpoint/2010/main" val="3392703564"/>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3985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91A85-A659-4BFB-B0D5-BA1302BDD7CD}"/>
              </a:ext>
            </a:extLst>
          </p:cNvPr>
          <p:cNvSpPr>
            <a:spLocks noGrp="1"/>
          </p:cNvSpPr>
          <p:nvPr>
            <p:ph type="title"/>
          </p:nvPr>
        </p:nvSpPr>
        <p:spPr>
          <a:xfrm>
            <a:off x="838200" y="319405"/>
            <a:ext cx="10515600" cy="1325563"/>
          </a:xfrm>
        </p:spPr>
        <p:txBody>
          <a:bodyPr>
            <a:normAutofit/>
          </a:bodyPr>
          <a:lstStyle/>
          <a:p>
            <a:r>
              <a:rPr lang="en-GB" dirty="0"/>
              <a:t>Why do developers like Docker?</a:t>
            </a:r>
          </a:p>
        </p:txBody>
      </p:sp>
      <p:pic>
        <p:nvPicPr>
          <p:cNvPr id="5" name="Picture 4" descr="A person looking at the camera&#10;&#10;Description automatically generated">
            <a:extLst>
              <a:ext uri="{FF2B5EF4-FFF2-40B4-BE49-F238E27FC236}">
                <a16:creationId xmlns:a16="http://schemas.microsoft.com/office/drawing/2014/main" id="{C092D199-DBF6-490D-ADBE-8957A3BE0C9D}"/>
              </a:ext>
            </a:extLst>
          </p:cNvPr>
          <p:cNvPicPr>
            <a:picLocks noChangeAspect="1"/>
          </p:cNvPicPr>
          <p:nvPr/>
        </p:nvPicPr>
        <p:blipFill rotWithShape="1">
          <a:blip r:embed="rId3">
            <a:extLst>
              <a:ext uri="{28A0092B-C50C-407E-A947-70E740481C1C}">
                <a14:useLocalDpi xmlns:a14="http://schemas.microsoft.com/office/drawing/2010/main" val="0"/>
              </a:ext>
            </a:extLst>
          </a:blip>
          <a:srcRect l="5274" r="6468" b="2"/>
          <a:stretch/>
        </p:blipFill>
        <p:spPr>
          <a:xfrm>
            <a:off x="838200" y="1904281"/>
            <a:ext cx="6233160" cy="4272681"/>
          </a:xfrm>
          <a:prstGeom prst="rect">
            <a:avLst/>
          </a:prstGeom>
        </p:spPr>
      </p:pic>
      <p:sp>
        <p:nvSpPr>
          <p:cNvPr id="3" name="Content Placeholder 2">
            <a:extLst>
              <a:ext uri="{FF2B5EF4-FFF2-40B4-BE49-F238E27FC236}">
                <a16:creationId xmlns:a16="http://schemas.microsoft.com/office/drawing/2014/main" id="{00C5E241-C44E-4919-884B-3B335B26257E}"/>
              </a:ext>
            </a:extLst>
          </p:cNvPr>
          <p:cNvSpPr>
            <a:spLocks noGrp="1"/>
          </p:cNvSpPr>
          <p:nvPr>
            <p:ph idx="1"/>
          </p:nvPr>
        </p:nvSpPr>
        <p:spPr>
          <a:xfrm>
            <a:off x="7243354" y="1825625"/>
            <a:ext cx="4872446" cy="4351338"/>
          </a:xfrm>
        </p:spPr>
        <p:txBody>
          <a:bodyPr>
            <a:normAutofit/>
          </a:bodyPr>
          <a:lstStyle/>
          <a:p>
            <a:r>
              <a:rPr lang="en-GB" sz="2000" dirty="0"/>
              <a:t>Consistency</a:t>
            </a:r>
          </a:p>
          <a:p>
            <a:r>
              <a:rPr lang="en-GB" sz="2000" dirty="0"/>
              <a:t>Repeatability</a:t>
            </a:r>
          </a:p>
          <a:p>
            <a:r>
              <a:rPr lang="en-GB" sz="2000" dirty="0"/>
              <a:t>Isolation</a:t>
            </a:r>
          </a:p>
          <a:p>
            <a:endParaRPr lang="en-GB" sz="2000" dirty="0"/>
          </a:p>
          <a:p>
            <a:r>
              <a:rPr lang="en-GB" sz="2000" dirty="0"/>
              <a:t>Dev Tooling (Docker Desktop)</a:t>
            </a:r>
          </a:p>
          <a:p>
            <a:r>
              <a:rPr lang="en-GB" sz="2000" dirty="0"/>
              <a:t>Production Tooling (Swarm, Kubernetes)</a:t>
            </a:r>
          </a:p>
          <a:p>
            <a:endParaRPr lang="en-GB" sz="2000" dirty="0"/>
          </a:p>
          <a:p>
            <a:r>
              <a:rPr lang="en-GB" sz="2000" dirty="0"/>
              <a:t>Quick to install new software</a:t>
            </a:r>
          </a:p>
          <a:p>
            <a:r>
              <a:rPr lang="en-GB" sz="2000" dirty="0"/>
              <a:t>No unwanted installers, traces, registry keys after uninstall</a:t>
            </a:r>
          </a:p>
          <a:p>
            <a:endParaRPr lang="en-GB" sz="2000" dirty="0"/>
          </a:p>
        </p:txBody>
      </p:sp>
    </p:spTree>
    <p:extLst>
      <p:ext uri="{BB962C8B-B14F-4D97-AF65-F5344CB8AC3E}">
        <p14:creationId xmlns:p14="http://schemas.microsoft.com/office/powerpoint/2010/main" val="9764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A3A8C415-AE3B-4639-B0A2-8AF2FF58BDCC}"/>
              </a:ext>
            </a:extLst>
          </p:cNvPr>
          <p:cNvPicPr>
            <a:picLocks noChangeAspect="1"/>
          </p:cNvPicPr>
          <p:nvPr/>
        </p:nvPicPr>
        <p:blipFill rotWithShape="1">
          <a:blip r:embed="rId3">
            <a:extLst>
              <a:ext uri="{28A0092B-C50C-407E-A947-70E740481C1C}">
                <a14:useLocalDpi xmlns:a14="http://schemas.microsoft.com/office/drawing/2010/main" val="0"/>
              </a:ext>
            </a:extLst>
          </a:blip>
          <a:srcRect t="487" r="2" b="6173"/>
          <a:stretch/>
        </p:blipFill>
        <p:spPr>
          <a:xfrm>
            <a:off x="429349" y="2184044"/>
            <a:ext cx="3661831" cy="2510110"/>
          </a:xfrm>
          <a:prstGeom prst="rect">
            <a:avLst/>
          </a:prstGeom>
        </p:spPr>
      </p:pic>
      <p:sp>
        <p:nvSpPr>
          <p:cNvPr id="3" name="Content Placeholder 2">
            <a:extLst>
              <a:ext uri="{FF2B5EF4-FFF2-40B4-BE49-F238E27FC236}">
                <a16:creationId xmlns:a16="http://schemas.microsoft.com/office/drawing/2014/main" id="{618D6424-0066-4E40-9D1E-E2221C6E0695}"/>
              </a:ext>
            </a:extLst>
          </p:cNvPr>
          <p:cNvSpPr>
            <a:spLocks noGrp="1"/>
          </p:cNvSpPr>
          <p:nvPr>
            <p:ph idx="1"/>
          </p:nvPr>
        </p:nvSpPr>
        <p:spPr>
          <a:xfrm>
            <a:off x="6096000" y="738619"/>
            <a:ext cx="4977578" cy="1053038"/>
          </a:xfrm>
        </p:spPr>
        <p:txBody>
          <a:bodyPr anchor="ctr">
            <a:normAutofit fontScale="92500"/>
          </a:bodyPr>
          <a:lstStyle/>
          <a:p>
            <a:pPr marL="0" indent="0">
              <a:buNone/>
            </a:pPr>
            <a:r>
              <a:rPr lang="en-GB" sz="3200" dirty="0">
                <a:solidFill>
                  <a:srgbClr val="000000"/>
                </a:solidFill>
              </a:rPr>
              <a:t>All Developers using the same image get the same output.</a:t>
            </a:r>
          </a:p>
        </p:txBody>
      </p:sp>
      <p:pic>
        <p:nvPicPr>
          <p:cNvPr id="13" name="Picture 12">
            <a:extLst>
              <a:ext uri="{FF2B5EF4-FFF2-40B4-BE49-F238E27FC236}">
                <a16:creationId xmlns:a16="http://schemas.microsoft.com/office/drawing/2014/main" id="{C4C830EF-B960-4ACF-B139-427951D9A3E9}"/>
              </a:ext>
            </a:extLst>
          </p:cNvPr>
          <p:cNvPicPr>
            <a:picLocks noChangeAspect="1"/>
          </p:cNvPicPr>
          <p:nvPr/>
        </p:nvPicPr>
        <p:blipFill rotWithShape="1">
          <a:blip r:embed="rId3">
            <a:extLst>
              <a:ext uri="{28A0092B-C50C-407E-A947-70E740481C1C}">
                <a14:useLocalDpi xmlns:a14="http://schemas.microsoft.com/office/drawing/2010/main" val="0"/>
              </a:ext>
            </a:extLst>
          </a:blip>
          <a:srcRect t="17313" r="75624" b="59857"/>
          <a:stretch/>
        </p:blipFill>
        <p:spPr>
          <a:xfrm>
            <a:off x="6044224" y="2135777"/>
            <a:ext cx="2829824" cy="1946365"/>
          </a:xfrm>
          <a:prstGeom prst="rect">
            <a:avLst/>
          </a:prstGeom>
        </p:spPr>
      </p:pic>
      <p:pic>
        <p:nvPicPr>
          <p:cNvPr id="15" name="Picture 14">
            <a:extLst>
              <a:ext uri="{FF2B5EF4-FFF2-40B4-BE49-F238E27FC236}">
                <a16:creationId xmlns:a16="http://schemas.microsoft.com/office/drawing/2014/main" id="{2DB1EA22-0326-4B3F-9215-BB5AE7EE2EFB}"/>
              </a:ext>
            </a:extLst>
          </p:cNvPr>
          <p:cNvPicPr>
            <a:picLocks noChangeAspect="1"/>
          </p:cNvPicPr>
          <p:nvPr/>
        </p:nvPicPr>
        <p:blipFill rotWithShape="1">
          <a:blip r:embed="rId3">
            <a:extLst>
              <a:ext uri="{28A0092B-C50C-407E-A947-70E740481C1C}">
                <a14:useLocalDpi xmlns:a14="http://schemas.microsoft.com/office/drawing/2010/main" val="0"/>
              </a:ext>
            </a:extLst>
          </a:blip>
          <a:srcRect t="17313" r="75624" b="59857"/>
          <a:stretch/>
        </p:blipFill>
        <p:spPr>
          <a:xfrm>
            <a:off x="9118112" y="3030582"/>
            <a:ext cx="2829824" cy="1946365"/>
          </a:xfrm>
          <a:prstGeom prst="rect">
            <a:avLst/>
          </a:prstGeom>
        </p:spPr>
      </p:pic>
      <p:pic>
        <p:nvPicPr>
          <p:cNvPr id="16" name="Picture 15">
            <a:extLst>
              <a:ext uri="{FF2B5EF4-FFF2-40B4-BE49-F238E27FC236}">
                <a16:creationId xmlns:a16="http://schemas.microsoft.com/office/drawing/2014/main" id="{7D7AF402-E416-4BF5-BB74-D42ABB92EB26}"/>
              </a:ext>
            </a:extLst>
          </p:cNvPr>
          <p:cNvPicPr>
            <a:picLocks noChangeAspect="1"/>
          </p:cNvPicPr>
          <p:nvPr/>
        </p:nvPicPr>
        <p:blipFill rotWithShape="1">
          <a:blip r:embed="rId3">
            <a:extLst>
              <a:ext uri="{28A0092B-C50C-407E-A947-70E740481C1C}">
                <a14:useLocalDpi xmlns:a14="http://schemas.microsoft.com/office/drawing/2010/main" val="0"/>
              </a:ext>
            </a:extLst>
          </a:blip>
          <a:srcRect t="17313" r="75624" b="59857"/>
          <a:stretch/>
        </p:blipFill>
        <p:spPr>
          <a:xfrm>
            <a:off x="6044224" y="4426262"/>
            <a:ext cx="2829824" cy="1946365"/>
          </a:xfrm>
          <a:prstGeom prst="rect">
            <a:avLst/>
          </a:prstGeom>
        </p:spPr>
      </p:pic>
    </p:spTree>
    <p:extLst>
      <p:ext uri="{BB962C8B-B14F-4D97-AF65-F5344CB8AC3E}">
        <p14:creationId xmlns:p14="http://schemas.microsoft.com/office/powerpoint/2010/main" val="254858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B45A142-4255-493C-8284-5D566C121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21177"/>
            <a:ext cx="4332307" cy="6179552"/>
          </a:xfrm>
          <a:prstGeom prst="rect">
            <a:avLst/>
          </a:prstGeom>
          <a:solidFill>
            <a:srgbClr val="404040">
              <a:alpha val="89804"/>
            </a:srgbClr>
          </a:solidFill>
          <a:ln w="127000" cap="sq" cmpd="thinThick">
            <a:solidFill>
              <a:srgbClr val="595959">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DC4404-FDF8-4AFD-BD19-0449CD07FCAF}"/>
              </a:ext>
            </a:extLst>
          </p:cNvPr>
          <p:cNvSpPr>
            <a:spLocks noGrp="1"/>
          </p:cNvSpPr>
          <p:nvPr>
            <p:ph type="title"/>
          </p:nvPr>
        </p:nvSpPr>
        <p:spPr>
          <a:xfrm>
            <a:off x="674237" y="914400"/>
            <a:ext cx="3657600" cy="2887579"/>
          </a:xfrm>
        </p:spPr>
        <p:txBody>
          <a:bodyPr vert="horz" lIns="91440" tIns="45720" rIns="91440" bIns="45720" rtlCol="0" anchor="b">
            <a:normAutofit/>
          </a:bodyPr>
          <a:lstStyle/>
          <a:p>
            <a:pPr algn="ctr"/>
            <a:r>
              <a:rPr lang="en-US" sz="4800" kern="1200">
                <a:solidFill>
                  <a:srgbClr val="FFFFFF"/>
                </a:solidFill>
                <a:latin typeface="+mj-lt"/>
                <a:ea typeface="+mj-ea"/>
                <a:cs typeface="+mj-cs"/>
              </a:rPr>
              <a:t>Why do DevOps folks love Docker?</a:t>
            </a:r>
          </a:p>
        </p:txBody>
      </p:sp>
      <p:cxnSp>
        <p:nvCxnSpPr>
          <p:cNvPr id="20" name="Straight Connector 16">
            <a:extLst>
              <a:ext uri="{FF2B5EF4-FFF2-40B4-BE49-F238E27FC236}">
                <a16:creationId xmlns:a16="http://schemas.microsoft.com/office/drawing/2014/main" id="{38FB9660-F42F-4313-BBC4-47C007FE48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1126" y="3910267"/>
            <a:ext cx="258679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8F5FDC5-E469-4755-8BBE-064C53BDCC45}"/>
              </a:ext>
            </a:extLst>
          </p:cNvPr>
          <p:cNvGraphicFramePr>
            <a:graphicFrameLocks noGrp="1"/>
          </p:cNvGraphicFramePr>
          <p:nvPr>
            <p:ph idx="1"/>
            <p:extLst>
              <p:ext uri="{D42A27DB-BD31-4B8C-83A1-F6EECF244321}">
                <p14:modId xmlns:p14="http://schemas.microsoft.com/office/powerpoint/2010/main" val="4277267810"/>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0950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18">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20">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22"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6"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3"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4"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5"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6"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7"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38"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39"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4" name="Group 43">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45" name="Rectangle 44">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6"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Rectangle 46">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a:extLst>
              <a:ext uri="{FF2B5EF4-FFF2-40B4-BE49-F238E27FC236}">
                <a16:creationId xmlns:a16="http://schemas.microsoft.com/office/drawing/2014/main" id="{DDE30408-0391-4E1D-AA84-08948717BA61}"/>
              </a:ext>
            </a:extLst>
          </p:cNvPr>
          <p:cNvSpPr>
            <a:spLocks noGrp="1"/>
          </p:cNvSpPr>
          <p:nvPr>
            <p:ph type="title"/>
          </p:nvPr>
        </p:nvSpPr>
        <p:spPr>
          <a:xfrm>
            <a:off x="904877" y="2415322"/>
            <a:ext cx="3451730" cy="2399869"/>
          </a:xfrm>
        </p:spPr>
        <p:txBody>
          <a:bodyPr vert="horz" lIns="91440" tIns="45720" rIns="91440" bIns="45720" rtlCol="0">
            <a:normAutofit/>
          </a:bodyPr>
          <a:lstStyle/>
          <a:p>
            <a:pPr algn="ctr"/>
            <a:r>
              <a:rPr lang="en-US" sz="4000">
                <a:solidFill>
                  <a:srgbClr val="FFFFFF"/>
                </a:solidFill>
              </a:rPr>
              <a:t>What are Containers?</a:t>
            </a:r>
          </a:p>
        </p:txBody>
      </p:sp>
      <p:sp>
        <p:nvSpPr>
          <p:cNvPr id="7" name="Content Placeholder 6">
            <a:extLst>
              <a:ext uri="{FF2B5EF4-FFF2-40B4-BE49-F238E27FC236}">
                <a16:creationId xmlns:a16="http://schemas.microsoft.com/office/drawing/2014/main" id="{0E7B65D3-AA9B-4EE9-930B-482C76A2510B}"/>
              </a:ext>
            </a:extLst>
          </p:cNvPr>
          <p:cNvSpPr>
            <a:spLocks noGrp="1"/>
          </p:cNvSpPr>
          <p:nvPr>
            <p:ph idx="1"/>
          </p:nvPr>
        </p:nvSpPr>
        <p:spPr>
          <a:xfrm>
            <a:off x="5120640" y="804672"/>
            <a:ext cx="6281928" cy="5248656"/>
          </a:xfrm>
        </p:spPr>
        <p:txBody>
          <a:bodyPr anchor="ctr">
            <a:normAutofit/>
          </a:bodyPr>
          <a:lstStyle/>
          <a:p>
            <a:pPr marL="285750">
              <a:spcAft>
                <a:spcPts val="600"/>
              </a:spcAft>
            </a:pPr>
            <a:r>
              <a:rPr lang="en-US" sz="2000"/>
              <a:t>Containers are a self-contained unit of software, including the OS namespaces</a:t>
            </a:r>
          </a:p>
          <a:p>
            <a:pPr marL="285750">
              <a:spcAft>
                <a:spcPts val="600"/>
              </a:spcAft>
            </a:pPr>
            <a:r>
              <a:rPr lang="en-US" sz="2000"/>
              <a:t>The guest OS doesn’t have any “awareness” of the host or other containers (unless you specially tell it) =&gt; security</a:t>
            </a:r>
            <a:endParaRPr lang="en-GB" sz="2000"/>
          </a:p>
          <a:p>
            <a:pPr marL="285750">
              <a:spcAft>
                <a:spcPts val="600"/>
              </a:spcAft>
            </a:pPr>
            <a:r>
              <a:rPr lang="en-GB" sz="2000"/>
              <a:t>It might help to think of contains a bit like a VM – but with an explicit instruction manual defined by the developer</a:t>
            </a:r>
            <a:endParaRPr lang="en-US" sz="2000"/>
          </a:p>
        </p:txBody>
      </p:sp>
    </p:spTree>
    <p:extLst>
      <p:ext uri="{BB962C8B-B14F-4D97-AF65-F5344CB8AC3E}">
        <p14:creationId xmlns:p14="http://schemas.microsoft.com/office/powerpoint/2010/main" val="3110434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9A7B46-DE8D-4137-A920-43FE2BA4165D}"/>
              </a:ext>
            </a:extLst>
          </p:cNvPr>
          <p:cNvSpPr>
            <a:spLocks noGrp="1"/>
          </p:cNvSpPr>
          <p:nvPr>
            <p:ph type="title"/>
          </p:nvPr>
        </p:nvSpPr>
        <p:spPr>
          <a:xfrm>
            <a:off x="838200" y="963877"/>
            <a:ext cx="3494362" cy="4930246"/>
          </a:xfrm>
        </p:spPr>
        <p:txBody>
          <a:bodyPr>
            <a:normAutofit/>
          </a:bodyPr>
          <a:lstStyle/>
          <a:p>
            <a:pPr algn="r"/>
            <a:r>
              <a:rPr lang="en-GB">
                <a:solidFill>
                  <a:schemeClr val="accent1"/>
                </a:solidFill>
              </a:rPr>
              <a:t>Demo – Run MongoDb</a:t>
            </a:r>
          </a:p>
        </p:txBody>
      </p:sp>
      <p:cxnSp>
        <p:nvCxnSpPr>
          <p:cNvPr id="15" name="Straight Connector 14">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6B9BEFE-97EB-4238-9767-110DBAE13646}"/>
              </a:ext>
            </a:extLst>
          </p:cNvPr>
          <p:cNvSpPr>
            <a:spLocks noGrp="1"/>
          </p:cNvSpPr>
          <p:nvPr>
            <p:ph idx="1"/>
          </p:nvPr>
        </p:nvSpPr>
        <p:spPr>
          <a:xfrm>
            <a:off x="4976031" y="963877"/>
            <a:ext cx="6377769" cy="4930246"/>
          </a:xfrm>
        </p:spPr>
        <p:txBody>
          <a:bodyPr anchor="ctr">
            <a:normAutofit/>
          </a:bodyPr>
          <a:lstStyle/>
          <a:p>
            <a:pPr marL="0" indent="0">
              <a:buNone/>
            </a:pPr>
            <a:endParaRPr lang="en-US" sz="2400"/>
          </a:p>
          <a:p>
            <a:pPr marL="0" indent="0">
              <a:buNone/>
            </a:pPr>
            <a:r>
              <a:rPr lang="en-US" sz="2400"/>
              <a:t>docker run -d -p 27017:27017 mongo</a:t>
            </a:r>
            <a:endParaRPr lang="en-GB" sz="2400"/>
          </a:p>
        </p:txBody>
      </p:sp>
    </p:spTree>
    <p:extLst>
      <p:ext uri="{BB962C8B-B14F-4D97-AF65-F5344CB8AC3E}">
        <p14:creationId xmlns:p14="http://schemas.microsoft.com/office/powerpoint/2010/main" val="1718115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23AC064-BC96-4F32-8AE1-B2FD3875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96882" y="280374"/>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1DBD6-4905-4657-A303-E7C086C56941}"/>
              </a:ext>
            </a:extLst>
          </p:cNvPr>
          <p:cNvSpPr>
            <a:spLocks noGrp="1"/>
          </p:cNvSpPr>
          <p:nvPr>
            <p:ph type="title"/>
          </p:nvPr>
        </p:nvSpPr>
        <p:spPr>
          <a:xfrm>
            <a:off x="546351" y="433545"/>
            <a:ext cx="11139854" cy="930447"/>
          </a:xfrm>
        </p:spPr>
        <p:txBody>
          <a:bodyPr vert="horz" lIns="91440" tIns="45720" rIns="91440" bIns="45720" rtlCol="0" anchor="b">
            <a:normAutofit/>
          </a:bodyPr>
          <a:lstStyle/>
          <a:p>
            <a:pPr algn="ctr"/>
            <a:r>
              <a:rPr lang="en-US" sz="5400" dirty="0">
                <a:solidFill>
                  <a:srgbClr val="FFFFFF"/>
                </a:solidFill>
              </a:rPr>
              <a:t>Containers vs Virtual Machines</a:t>
            </a:r>
          </a:p>
        </p:txBody>
      </p:sp>
      <p:cxnSp>
        <p:nvCxnSpPr>
          <p:cNvPr id="13" name="Straight Connector 12">
            <a:extLst>
              <a:ext uri="{FF2B5EF4-FFF2-40B4-BE49-F238E27FC236}">
                <a16:creationId xmlns:a16="http://schemas.microsoft.com/office/drawing/2014/main" id="{7E7C77BC-7138-40B1-A15B-20F57A4946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30078" y="1522292"/>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pic>
        <p:nvPicPr>
          <p:cNvPr id="6" name="Content Placeholder 4" descr="A screen shot of a monitor&#10;&#10;Description automatically generated">
            <a:extLst>
              <a:ext uri="{FF2B5EF4-FFF2-40B4-BE49-F238E27FC236}">
                <a16:creationId xmlns:a16="http://schemas.microsoft.com/office/drawing/2014/main" id="{A6D16D86-4928-476C-881C-B03EF211E1FF}"/>
              </a:ext>
            </a:extLst>
          </p:cNvPr>
          <p:cNvPicPr>
            <a:picLocks noChangeAspect="1"/>
          </p:cNvPicPr>
          <p:nvPr/>
        </p:nvPicPr>
        <p:blipFill rotWithShape="1">
          <a:blip r:embed="rId3">
            <a:extLst>
              <a:ext uri="{28A0092B-C50C-407E-A947-70E740481C1C}">
                <a14:useLocalDpi xmlns:a14="http://schemas.microsoft.com/office/drawing/2010/main" val="0"/>
              </a:ext>
            </a:extLst>
          </a:blip>
          <a:srcRect l="2246" r="2490" b="1"/>
          <a:stretch/>
        </p:blipFill>
        <p:spPr>
          <a:xfrm>
            <a:off x="858169" y="2426818"/>
            <a:ext cx="4402713" cy="3997637"/>
          </a:xfrm>
          <a:prstGeom prst="rect">
            <a:avLst/>
          </a:prstGeom>
        </p:spPr>
      </p:pic>
      <p:cxnSp>
        <p:nvCxnSpPr>
          <p:cNvPr id="15" name="Straight Connector 14">
            <a:extLst>
              <a:ext uri="{FF2B5EF4-FFF2-40B4-BE49-F238E27FC236}">
                <a16:creationId xmlns:a16="http://schemas.microsoft.com/office/drawing/2014/main" id="{DB146403-F3D6-484B-B2ED-97F9565D03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16278" y="2596836"/>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screenshot of a cell phone&#10;&#10;Description automatically generated">
            <a:extLst>
              <a:ext uri="{FF2B5EF4-FFF2-40B4-BE49-F238E27FC236}">
                <a16:creationId xmlns:a16="http://schemas.microsoft.com/office/drawing/2014/main" id="{65A8DDB2-653B-44C9-819E-806CD387A1D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674508" y="2426818"/>
            <a:ext cx="4997047" cy="3997637"/>
          </a:xfrm>
          <a:prstGeom prst="rect">
            <a:avLst/>
          </a:prstGeom>
        </p:spPr>
      </p:pic>
    </p:spTree>
    <p:extLst>
      <p:ext uri="{BB962C8B-B14F-4D97-AF65-F5344CB8AC3E}">
        <p14:creationId xmlns:p14="http://schemas.microsoft.com/office/powerpoint/2010/main" val="1006225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548AB3B-F36C-424C-B58A-4FF1C630DCB4}"/>
              </a:ext>
            </a:extLst>
          </p:cNvPr>
          <p:cNvSpPr>
            <a:spLocks noGrp="1"/>
          </p:cNvSpPr>
          <p:nvPr>
            <p:ph type="title"/>
          </p:nvPr>
        </p:nvSpPr>
        <p:spPr>
          <a:xfrm>
            <a:off x="863029" y="1012004"/>
            <a:ext cx="3416158" cy="4795408"/>
          </a:xfrm>
        </p:spPr>
        <p:txBody>
          <a:bodyPr>
            <a:normAutofit/>
          </a:bodyPr>
          <a:lstStyle/>
          <a:p>
            <a:r>
              <a:rPr lang="en-GB">
                <a:solidFill>
                  <a:srgbClr val="FFFFFF"/>
                </a:solidFill>
              </a:rPr>
              <a:t>Docker Installation For Developers</a:t>
            </a:r>
          </a:p>
        </p:txBody>
      </p:sp>
      <p:graphicFrame>
        <p:nvGraphicFramePr>
          <p:cNvPr id="5" name="Content Placeholder 2">
            <a:extLst>
              <a:ext uri="{FF2B5EF4-FFF2-40B4-BE49-F238E27FC236}">
                <a16:creationId xmlns:a16="http://schemas.microsoft.com/office/drawing/2014/main" id="{80FCE16C-D59A-4CBE-A7F6-A350B137DE03}"/>
              </a:ext>
            </a:extLst>
          </p:cNvPr>
          <p:cNvGraphicFramePr>
            <a:graphicFrameLocks noGrp="1"/>
          </p:cNvGraphicFramePr>
          <p:nvPr>
            <p:ph idx="1"/>
            <p:extLst>
              <p:ext uri="{D42A27DB-BD31-4B8C-83A1-F6EECF244321}">
                <p14:modId xmlns:p14="http://schemas.microsoft.com/office/powerpoint/2010/main" val="2249590724"/>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3419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1290</Words>
  <Application>Microsoft Office PowerPoint</Application>
  <PresentationFormat>Widescreen</PresentationFormat>
  <Paragraphs>147</Paragraphs>
  <Slides>20</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vt:lpstr>
      <vt:lpstr>Office Theme</vt:lpstr>
      <vt:lpstr>Introducing Docker</vt:lpstr>
      <vt:lpstr>What is Docker?</vt:lpstr>
      <vt:lpstr>Why do developers like Docker?</vt:lpstr>
      <vt:lpstr>PowerPoint Presentation</vt:lpstr>
      <vt:lpstr>Why do DevOps folks love Docker?</vt:lpstr>
      <vt:lpstr>What are Containers?</vt:lpstr>
      <vt:lpstr>Demo – Run MongoDb</vt:lpstr>
      <vt:lpstr>Containers vs Virtual Machines</vt:lpstr>
      <vt:lpstr>Docker Installation For Developers</vt:lpstr>
      <vt:lpstr>Images</vt:lpstr>
      <vt:lpstr>Docker Demo</vt:lpstr>
      <vt:lpstr>Demo – running ubuntu linux on Windows</vt:lpstr>
      <vt:lpstr>Dockerfile</vt:lpstr>
      <vt:lpstr>Demo – simple dockerfile</vt:lpstr>
      <vt:lpstr>Demo - More dockerfiles</vt:lpstr>
      <vt:lpstr>Docker Compose</vt:lpstr>
      <vt:lpstr>Container Registries</vt:lpstr>
      <vt:lpstr>And there’s more!</vt:lpstr>
      <vt:lpstr>Production Orchestration</vt:lpstr>
      <vt:lpstr>Further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Docker</dc:title>
  <dc:creator>Stride, Simon</dc:creator>
  <cp:lastModifiedBy>Stride, Simon</cp:lastModifiedBy>
  <cp:revision>1</cp:revision>
  <dcterms:created xsi:type="dcterms:W3CDTF">2019-07-18T13:15:11Z</dcterms:created>
  <dcterms:modified xsi:type="dcterms:W3CDTF">2019-07-18T13:19:23Z</dcterms:modified>
</cp:coreProperties>
</file>