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83" r:id="rId3"/>
    <p:sldId id="258" r:id="rId4"/>
    <p:sldId id="289" r:id="rId5"/>
    <p:sldId id="292" r:id="rId6"/>
    <p:sldId id="290" r:id="rId7"/>
    <p:sldId id="293" r:id="rId8"/>
    <p:sldId id="277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740000"/>
    <a:srgbClr val="EC615E"/>
    <a:srgbClr val="CD2525"/>
    <a:srgbClr val="D92F2F"/>
    <a:srgbClr val="DA3736"/>
    <a:srgbClr val="CE3836"/>
    <a:srgbClr val="E83A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46" autoAdjust="0"/>
    <p:restoredTop sz="94643"/>
  </p:normalViewPr>
  <p:slideViewPr>
    <p:cSldViewPr snapToGrid="0">
      <p:cViewPr varScale="1">
        <p:scale>
          <a:sx n="83" d="100"/>
          <a:sy n="83" d="100"/>
        </p:scale>
        <p:origin x="232" y="9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9A3CFB-399F-42E3-B012-981A607770AB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15CA43-4EB2-4E0D-A4C1-1DE2AAF495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32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Relationship Id="rId3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29EA-DF5D-406A-97F9-7464D78C92F3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E7410-38F6-47F2-A9D7-7C04384053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869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709157" y="498410"/>
            <a:ext cx="3021106" cy="443787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29EA-DF5D-406A-97F9-7464D78C92F3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E7410-38F6-47F2-A9D7-7C04384053C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1075074">
            <a:off x="7101868" y="902121"/>
            <a:ext cx="1256791" cy="407608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4340345" y="334685"/>
            <a:ext cx="261334" cy="771239"/>
          </a:xfrm>
          <a:prstGeom prst="rect">
            <a:avLst/>
          </a:prstGeom>
          <a:solidFill>
            <a:srgbClr val="E83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688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432297" y="869745"/>
            <a:ext cx="5219700" cy="4914452"/>
            <a:chOff x="3432297" y="1029149"/>
            <a:chExt cx="5219700" cy="4914452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84921" y="1029149"/>
              <a:ext cx="4914452" cy="4914452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3432297" y="2700450"/>
              <a:ext cx="5219700" cy="1643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0" y="6473880"/>
            <a:ext cx="12192000" cy="413147"/>
            <a:chOff x="0" y="6444852"/>
            <a:chExt cx="12192000" cy="413147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6444852"/>
              <a:ext cx="6610350" cy="413147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3"/>
            <a:srcRect r="13256"/>
            <a:stretch/>
          </p:blipFill>
          <p:spPr>
            <a:xfrm>
              <a:off x="6457950" y="6444852"/>
              <a:ext cx="5734050" cy="413147"/>
            </a:xfrm>
            <a:prstGeom prst="rect">
              <a:avLst/>
            </a:prstGeom>
          </p:spPr>
        </p:pic>
      </p:grp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25500" y="478593"/>
            <a:ext cx="2764226" cy="148083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63857" y="4343850"/>
            <a:ext cx="2055406" cy="110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537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0" y="6473880"/>
            <a:ext cx="12192000" cy="413147"/>
            <a:chOff x="0" y="6444852"/>
            <a:chExt cx="12192000" cy="413147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444852"/>
              <a:ext cx="6610350" cy="413147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2"/>
            <a:srcRect r="13256"/>
            <a:stretch/>
          </p:blipFill>
          <p:spPr>
            <a:xfrm>
              <a:off x="6457950" y="6444852"/>
              <a:ext cx="5734050" cy="413147"/>
            </a:xfrm>
            <a:prstGeom prst="rect">
              <a:avLst/>
            </a:prstGeom>
          </p:spPr>
        </p:pic>
      </p:grp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21075074">
            <a:off x="7101868" y="902121"/>
            <a:ext cx="1256791" cy="407608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>
          <a:xfrm>
            <a:off x="4340345" y="334685"/>
            <a:ext cx="261334" cy="771239"/>
          </a:xfrm>
          <a:prstGeom prst="rect">
            <a:avLst/>
          </a:prstGeom>
          <a:solidFill>
            <a:srgbClr val="E83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878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>
            <a:off x="0" y="6473880"/>
            <a:ext cx="12192000" cy="413147"/>
            <a:chOff x="0" y="6444852"/>
            <a:chExt cx="12192000" cy="413147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444852"/>
              <a:ext cx="6610350" cy="413147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2"/>
            <a:srcRect r="13256"/>
            <a:stretch/>
          </p:blipFill>
          <p:spPr>
            <a:xfrm>
              <a:off x="6457950" y="6444852"/>
              <a:ext cx="5734050" cy="413147"/>
            </a:xfrm>
            <a:prstGeom prst="rect">
              <a:avLst/>
            </a:prstGeom>
          </p:spPr>
        </p:pic>
      </p:grp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43700" y="1964493"/>
            <a:ext cx="3956000" cy="2119285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3305175" y="2414535"/>
            <a:ext cx="3848100" cy="1219200"/>
          </a:xfrm>
          <a:prstGeom prst="rect">
            <a:avLst/>
          </a:prstGeom>
          <a:gradFill flip="none" rotWithShape="1">
            <a:gsLst>
              <a:gs pos="0">
                <a:srgbClr val="FF0000">
                  <a:alpha val="0"/>
                </a:srgbClr>
              </a:gs>
              <a:gs pos="66000">
                <a:srgbClr val="E83A37"/>
              </a:gs>
              <a:gs pos="86000">
                <a:srgbClr val="E83A37"/>
              </a:gs>
              <a:gs pos="100000">
                <a:srgbClr val="CE383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871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634058"/>
            <a:ext cx="7756296" cy="5480992"/>
          </a:xfrm>
          <a:prstGeom prst="rect">
            <a:avLst/>
          </a:prstGeom>
        </p:spPr>
      </p:pic>
      <p:grpSp>
        <p:nvGrpSpPr>
          <p:cNvPr id="7" name="组合 6"/>
          <p:cNvGrpSpPr/>
          <p:nvPr userDrawn="1"/>
        </p:nvGrpSpPr>
        <p:grpSpPr>
          <a:xfrm>
            <a:off x="0" y="6473880"/>
            <a:ext cx="12192000" cy="413147"/>
            <a:chOff x="0" y="6444852"/>
            <a:chExt cx="12192000" cy="413147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6444852"/>
              <a:ext cx="6610350" cy="413147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3"/>
            <a:srcRect r="13256"/>
            <a:stretch/>
          </p:blipFill>
          <p:spPr>
            <a:xfrm>
              <a:off x="6457950" y="6444852"/>
              <a:ext cx="5734050" cy="4131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7436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29EA-DF5D-406A-97F9-7464D78C92F3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E7410-38F6-47F2-A9D7-7C04384053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345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E29EA-DF5D-406A-97F9-7464D78C92F3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E7410-38F6-47F2-A9D7-7C04384053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655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1.emf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432297" y="869745"/>
            <a:ext cx="5219700" cy="4914452"/>
            <a:chOff x="3432297" y="1029149"/>
            <a:chExt cx="5219700" cy="491445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84921" y="1029149"/>
              <a:ext cx="4914452" cy="4914452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3432297" y="2700450"/>
              <a:ext cx="5219700" cy="1643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3696062" y="2599894"/>
            <a:ext cx="4692170" cy="1311124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4400" b="1" dirty="0" smtClean="0">
                <a:solidFill>
                  <a:srgbClr val="FF0000"/>
                </a:solidFill>
              </a:rPr>
              <a:t>Freeman</a:t>
            </a:r>
            <a:r>
              <a:rPr kumimoji="1" lang="zh-CN" altLang="en-US" sz="44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4400" b="1" dirty="0" smtClean="0">
                <a:solidFill>
                  <a:srgbClr val="FF0000"/>
                </a:solidFill>
              </a:rPr>
              <a:t>Chain</a:t>
            </a:r>
          </a:p>
          <a:p>
            <a:pPr algn="ctr">
              <a:lnSpc>
                <a:spcPct val="90000"/>
              </a:lnSpc>
            </a:pPr>
            <a:r>
              <a:rPr kumimoji="1" lang="en-US" altLang="zh-CN" sz="4400" b="1" dirty="0" smtClean="0">
                <a:solidFill>
                  <a:srgbClr val="FF0000"/>
                </a:solidFill>
              </a:rPr>
              <a:t>(Image</a:t>
            </a:r>
            <a:r>
              <a:rPr kumimoji="1" lang="zh-CN" altLang="en-US" sz="44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4400" b="1" dirty="0" smtClean="0">
                <a:solidFill>
                  <a:srgbClr val="FF0000"/>
                </a:solidFill>
              </a:rPr>
              <a:t>processing)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0" y="6473880"/>
            <a:ext cx="12192000" cy="413147"/>
            <a:chOff x="0" y="6444852"/>
            <a:chExt cx="12192000" cy="413147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6444852"/>
              <a:ext cx="6610350" cy="413147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3"/>
            <a:srcRect r="13256"/>
            <a:stretch/>
          </p:blipFill>
          <p:spPr>
            <a:xfrm>
              <a:off x="6457950" y="6444852"/>
              <a:ext cx="5734050" cy="413147"/>
            </a:xfrm>
            <a:prstGeom prst="rect">
              <a:avLst/>
            </a:prstGeom>
          </p:spPr>
        </p:pic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500" y="478593"/>
            <a:ext cx="2764226" cy="148083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3857" y="4343850"/>
            <a:ext cx="2055406" cy="110111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3696062" y="5784197"/>
            <a:ext cx="4692169" cy="689683"/>
          </a:xfrm>
          <a:prstGeom prst="rect">
            <a:avLst/>
          </a:prstGeom>
          <a:solidFill>
            <a:srgbClr val="E83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 smtClean="0"/>
              <a:t>PRESENTED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BY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ZHI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SU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AND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ZHIWEI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ZHANG</a:t>
            </a:r>
            <a:endParaRPr kumimoji="1" lang="zh-CN" altLang="en-US" sz="20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200" y="81912"/>
            <a:ext cx="43688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97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6473880"/>
            <a:ext cx="12192000" cy="413147"/>
            <a:chOff x="0" y="6444852"/>
            <a:chExt cx="12192000" cy="413147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444852"/>
              <a:ext cx="6610350" cy="413147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/>
            <a:srcRect r="13256"/>
            <a:stretch/>
          </p:blipFill>
          <p:spPr>
            <a:xfrm>
              <a:off x="6457950" y="6444852"/>
              <a:ext cx="5734050" cy="413147"/>
            </a:xfrm>
            <a:prstGeom prst="rect">
              <a:avLst/>
            </a:prstGeom>
          </p:spPr>
        </p:pic>
      </p:grpSp>
      <p:sp>
        <p:nvSpPr>
          <p:cNvPr id="9" name="TextBox 31"/>
          <p:cNvSpPr txBox="1"/>
          <p:nvPr/>
        </p:nvSpPr>
        <p:spPr>
          <a:xfrm>
            <a:off x="4784203" y="333819"/>
            <a:ext cx="4495801" cy="584773"/>
          </a:xfrm>
          <a:prstGeom prst="rect">
            <a:avLst/>
          </a:prstGeom>
          <a:noFill/>
          <a:effectLst/>
        </p:spPr>
        <p:txBody>
          <a:bodyPr wrap="square" lIns="91438" tIns="45719" rIns="91438" bIns="45719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algn="l" defTabSz="914378"/>
            <a:r>
              <a:rPr lang="en-US" altLang="zh-CN" sz="3200" b="1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OUTLINE</a:t>
            </a:r>
            <a:endParaRPr lang="en-US" altLang="zh-CN" sz="3200" b="1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340345" y="334685"/>
            <a:ext cx="261334" cy="771239"/>
          </a:xfrm>
          <a:prstGeom prst="rect">
            <a:avLst/>
          </a:prstGeom>
          <a:solidFill>
            <a:srgbClr val="E83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1691" y="4155855"/>
            <a:ext cx="1888674" cy="101179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584" y="2823567"/>
            <a:ext cx="2233506" cy="119652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20" y="1671680"/>
            <a:ext cx="2345471" cy="125650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874220" y="1807221"/>
            <a:ext cx="6912967" cy="1385827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179996" indent="-171446" algn="just" defTabSz="914378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Introduction of the project</a:t>
            </a:r>
          </a:p>
          <a:p>
            <a:pPr marL="179996" indent="-171446" algn="just" defTabSz="914378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961089" y="2899921"/>
            <a:ext cx="6142030" cy="66255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179996" indent="-171446" algn="just" defTabSz="914378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What we have done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866565" y="4175476"/>
            <a:ext cx="6338710" cy="66255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179996" indent="-171446" algn="just" defTabSz="914378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Future work 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977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6473880"/>
            <a:ext cx="12192000" cy="413147"/>
            <a:chOff x="0" y="6444852"/>
            <a:chExt cx="12192000" cy="413147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444852"/>
              <a:ext cx="6610350" cy="413147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/>
            <a:srcRect r="13256"/>
            <a:stretch/>
          </p:blipFill>
          <p:spPr>
            <a:xfrm>
              <a:off x="6457950" y="6444852"/>
              <a:ext cx="5734050" cy="413147"/>
            </a:xfrm>
            <a:prstGeom prst="rect">
              <a:avLst/>
            </a:prstGeom>
          </p:spPr>
        </p:pic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95" y="1664718"/>
            <a:ext cx="1975044" cy="121717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8000" y="5437294"/>
            <a:ext cx="1141200" cy="703298"/>
          </a:xfrm>
          <a:prstGeom prst="rect">
            <a:avLst/>
          </a:prstGeom>
        </p:spPr>
      </p:pic>
      <p:sp>
        <p:nvSpPr>
          <p:cNvPr id="14" name="TextBox 31"/>
          <p:cNvSpPr txBox="1"/>
          <p:nvPr/>
        </p:nvSpPr>
        <p:spPr>
          <a:xfrm>
            <a:off x="5029200" y="1977861"/>
            <a:ext cx="5873858" cy="461663"/>
          </a:xfrm>
          <a:prstGeom prst="rect">
            <a:avLst/>
          </a:prstGeom>
          <a:noFill/>
          <a:effectLst/>
        </p:spPr>
        <p:txBody>
          <a:bodyPr wrap="square" lIns="91438" tIns="45719" rIns="91438" bIns="45719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algn="l" defTabSz="914378"/>
            <a:r>
              <a:rPr lang="en-US" altLang="zh-CN" sz="2400" b="1" dirty="0" smtClean="0">
                <a:solidFill>
                  <a:srgbClr val="E83A37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What </a:t>
            </a:r>
            <a:r>
              <a:rPr lang="en-US" altLang="zh-CN" sz="2400" b="1" smtClean="0">
                <a:solidFill>
                  <a:srgbClr val="E83A37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is Chain code or Freeman chain</a:t>
            </a:r>
            <a:endParaRPr lang="zh-CN" altLang="en-US" sz="2400" b="1" dirty="0">
              <a:solidFill>
                <a:srgbClr val="E83A37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176434" y="3256770"/>
            <a:ext cx="6044339" cy="1631214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algn="just"/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A chain code is a lossless compression algorithm for monochrome images. </a:t>
            </a:r>
            <a:endParaRPr lang="en-US" altLang="zh-CN" sz="2000" dirty="0" smtClean="0">
              <a:latin typeface="Arial" charset="0"/>
              <a:ea typeface="Arial" charset="0"/>
              <a:cs typeface="Arial" charset="0"/>
            </a:endParaRPr>
          </a:p>
          <a:p>
            <a:pPr algn="just"/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The project is aiming to process an image so that we could </a:t>
            </a:r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compress (RGB to binary) it from 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for </a:t>
            </a:r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transmission 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or storage.</a:t>
            </a:r>
            <a:endParaRPr lang="en-US" altLang="zh-CN" sz="2000" dirty="0" smtClean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075074">
            <a:off x="7101868" y="902121"/>
            <a:ext cx="1256791" cy="407608"/>
          </a:xfrm>
          <a:prstGeom prst="rect">
            <a:avLst/>
          </a:prstGeom>
        </p:spPr>
      </p:pic>
      <p:sp>
        <p:nvSpPr>
          <p:cNvPr id="19" name="TextBox 31"/>
          <p:cNvSpPr txBox="1"/>
          <p:nvPr/>
        </p:nvSpPr>
        <p:spPr>
          <a:xfrm>
            <a:off x="4829174" y="334685"/>
            <a:ext cx="4495801" cy="584773"/>
          </a:xfrm>
          <a:prstGeom prst="rect">
            <a:avLst/>
          </a:prstGeom>
          <a:noFill/>
          <a:effectLst/>
        </p:spPr>
        <p:txBody>
          <a:bodyPr wrap="square" lIns="91438" tIns="45719" rIns="91438" bIns="45719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algn="l" defTabSz="914378"/>
            <a:r>
              <a:rPr lang="en-US" altLang="zh-CN" sz="3200" b="1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zh-CN" altLang="en-US" sz="3200" b="1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340345" y="334685"/>
            <a:ext cx="261334" cy="771239"/>
          </a:xfrm>
          <a:prstGeom prst="rect">
            <a:avLst/>
          </a:prstGeom>
          <a:solidFill>
            <a:srgbClr val="E83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95" y="3156539"/>
            <a:ext cx="4317614" cy="228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32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6473880"/>
            <a:ext cx="12192000" cy="413147"/>
            <a:chOff x="0" y="6444852"/>
            <a:chExt cx="12192000" cy="413147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444852"/>
              <a:ext cx="6610350" cy="413147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/>
            <a:srcRect r="13256"/>
            <a:stretch/>
          </p:blipFill>
          <p:spPr>
            <a:xfrm>
              <a:off x="6457950" y="6444852"/>
              <a:ext cx="5734050" cy="413147"/>
            </a:xfrm>
            <a:prstGeom prst="rect">
              <a:avLst/>
            </a:prstGeom>
          </p:spPr>
        </p:pic>
      </p:grpSp>
      <p:sp>
        <p:nvSpPr>
          <p:cNvPr id="19" name="TextBox 31"/>
          <p:cNvSpPr txBox="1"/>
          <p:nvPr/>
        </p:nvSpPr>
        <p:spPr>
          <a:xfrm>
            <a:off x="4601679" y="334685"/>
            <a:ext cx="5518714" cy="584773"/>
          </a:xfrm>
          <a:prstGeom prst="rect">
            <a:avLst/>
          </a:prstGeom>
          <a:noFill/>
          <a:effectLst/>
        </p:spPr>
        <p:txBody>
          <a:bodyPr wrap="square" lIns="91438" tIns="45719" rIns="91438" bIns="45719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algn="l" defTabSz="914378"/>
            <a:r>
              <a:rPr lang="en-US" altLang="zh-CN" sz="3200" b="1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Chain </a:t>
            </a:r>
            <a:r>
              <a:rPr lang="en-US" altLang="zh-CN" sz="3200" b="1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code algorithm</a:t>
            </a:r>
            <a:endParaRPr lang="zh-CN" altLang="en-US" sz="3200" b="1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092373" y="334685"/>
            <a:ext cx="261334" cy="771239"/>
          </a:xfrm>
          <a:prstGeom prst="rect">
            <a:avLst/>
          </a:prstGeom>
          <a:solidFill>
            <a:srgbClr val="E83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509" y="1451177"/>
            <a:ext cx="8027307" cy="46774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795" y="1664718"/>
            <a:ext cx="1975044" cy="121717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7816" y="5246307"/>
            <a:ext cx="1141200" cy="70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77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00667" y="526942"/>
            <a:ext cx="4434845" cy="443787"/>
          </a:xfrm>
        </p:spPr>
        <p:txBody>
          <a:bodyPr>
            <a:noAutofit/>
          </a:bodyPr>
          <a:lstStyle/>
          <a:p>
            <a:r>
              <a:rPr kumimoji="1" lang="en-US" altLang="zh-CN" sz="3200" b="1" dirty="0" smtClean="0">
                <a:latin typeface="+mj-ea"/>
              </a:rPr>
              <a:t>Proposed </a:t>
            </a:r>
            <a:r>
              <a:rPr kumimoji="1" lang="en-US" altLang="zh-CN" sz="3200" b="1" dirty="0" smtClean="0">
                <a:latin typeface="+mj-ea"/>
              </a:rPr>
              <a:t>work for last presentation</a:t>
            </a:r>
            <a:endParaRPr kumimoji="1" lang="zh-CN" altLang="en-US" sz="3200" b="1" dirty="0">
              <a:latin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24365" y="2216257"/>
            <a:ext cx="946946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. Fully understand the problem. </a:t>
            </a:r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(Including Linear 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or non-linear?)</a:t>
            </a:r>
            <a:endParaRPr lang="zh-CN" altLang="zh-CN" sz="2000" dirty="0">
              <a:latin typeface="Arial" charset="0"/>
              <a:ea typeface="Arial" charset="0"/>
              <a:cs typeface="Arial" charset="0"/>
            </a:endParaRPr>
          </a:p>
          <a:p>
            <a:pPr algn="just"/>
            <a:endParaRPr lang="en-US" altLang="zh-CN" sz="2000" dirty="0" smtClean="0">
              <a:latin typeface="Arial" charset="0"/>
              <a:ea typeface="Arial" charset="0"/>
              <a:cs typeface="Arial" charset="0"/>
            </a:endParaRPr>
          </a:p>
          <a:p>
            <a:pPr algn="just"/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. Learn more knowledge about Freeman chain coding and relevant </a:t>
            </a:r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algorithms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.</a:t>
            </a:r>
            <a:endParaRPr lang="zh-CN" altLang="zh-CN" sz="2000" dirty="0">
              <a:latin typeface="Arial" charset="0"/>
              <a:ea typeface="Arial" charset="0"/>
              <a:cs typeface="Arial" charset="0"/>
            </a:endParaRPr>
          </a:p>
          <a:p>
            <a:pPr algn="just"/>
            <a:endParaRPr lang="en-US" altLang="zh-CN" sz="2000" dirty="0" smtClean="0">
              <a:latin typeface="Arial" charset="0"/>
              <a:ea typeface="Arial" charset="0"/>
              <a:cs typeface="Arial" charset="0"/>
            </a:endParaRPr>
          </a:p>
          <a:p>
            <a:pPr algn="just"/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3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. Transfer the MATLAB code into C code</a:t>
            </a:r>
            <a:endParaRPr lang="zh-CN" altLang="zh-CN" sz="2000" dirty="0">
              <a:latin typeface="Arial" charset="0"/>
              <a:ea typeface="Arial" charset="0"/>
              <a:cs typeface="Arial" charset="0"/>
            </a:endParaRPr>
          </a:p>
          <a:p>
            <a:pPr algn="just"/>
            <a:endParaRPr lang="en-US" altLang="zh-CN" sz="2000" dirty="0" smtClean="0">
              <a:latin typeface="Arial" charset="0"/>
              <a:ea typeface="Arial" charset="0"/>
              <a:cs typeface="Arial" charset="0"/>
            </a:endParaRPr>
          </a:p>
          <a:p>
            <a:pPr algn="just"/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4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. Transfer the serial codes in the noise removal, Binary image generation, </a:t>
            </a:r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the 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boundary subsampling, freeman code computation into parallel </a:t>
            </a:r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codes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.</a:t>
            </a:r>
            <a:endParaRPr lang="zh-CN" altLang="zh-CN" sz="2000" dirty="0">
              <a:latin typeface="Arial" charset="0"/>
              <a:ea typeface="Arial" charset="0"/>
              <a:cs typeface="Arial" charset="0"/>
            </a:endParaRPr>
          </a:p>
          <a:p>
            <a:pPr algn="just"/>
            <a:endParaRPr lang="en-US" altLang="zh-CN" sz="2000" dirty="0" smtClean="0">
              <a:latin typeface="Arial" charset="0"/>
              <a:ea typeface="Arial" charset="0"/>
              <a:cs typeface="Arial" charset="0"/>
            </a:endParaRPr>
          </a:p>
          <a:p>
            <a:pPr algn="just"/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5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. Test and improve the code using sample pictures</a:t>
            </a:r>
            <a:endParaRPr kumimoji="1" lang="zh-CN" altLang="en-US" sz="20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906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6473880"/>
            <a:ext cx="12192000" cy="413147"/>
            <a:chOff x="0" y="6444852"/>
            <a:chExt cx="12192000" cy="413147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444852"/>
              <a:ext cx="6610350" cy="413147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/>
            <a:srcRect r="13256"/>
            <a:stretch/>
          </p:blipFill>
          <p:spPr>
            <a:xfrm>
              <a:off x="6457950" y="6444852"/>
              <a:ext cx="5734050" cy="413147"/>
            </a:xfrm>
            <a:prstGeom prst="rect">
              <a:avLst/>
            </a:prstGeom>
          </p:spPr>
        </p:pic>
      </p:grpSp>
      <p:sp>
        <p:nvSpPr>
          <p:cNvPr id="19" name="TextBox 31"/>
          <p:cNvSpPr txBox="1"/>
          <p:nvPr/>
        </p:nvSpPr>
        <p:spPr>
          <a:xfrm>
            <a:off x="4601679" y="334685"/>
            <a:ext cx="5518714" cy="584773"/>
          </a:xfrm>
          <a:prstGeom prst="rect">
            <a:avLst/>
          </a:prstGeom>
          <a:noFill/>
          <a:effectLst/>
        </p:spPr>
        <p:txBody>
          <a:bodyPr wrap="square" lIns="91438" tIns="45719" rIns="91438" bIns="45719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algn="l" defTabSz="914378"/>
            <a:r>
              <a:rPr lang="en-US" altLang="zh-CN" sz="3200" b="1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What we have done</a:t>
            </a:r>
            <a:endParaRPr lang="zh-CN" altLang="en-US" sz="3200" b="1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076874" y="334685"/>
            <a:ext cx="261334" cy="771239"/>
          </a:xfrm>
          <a:prstGeom prst="rect">
            <a:avLst/>
          </a:prstGeom>
          <a:solidFill>
            <a:srgbClr val="E83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239864" y="1797803"/>
            <a:ext cx="946946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. Fully understand the problem. </a:t>
            </a:r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(Neither Linear 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or non-linear?)</a:t>
            </a:r>
            <a:endParaRPr lang="zh-CN" altLang="zh-CN" sz="2000" dirty="0">
              <a:latin typeface="Arial" charset="0"/>
              <a:ea typeface="Arial" charset="0"/>
              <a:cs typeface="Arial" charset="0"/>
            </a:endParaRPr>
          </a:p>
          <a:p>
            <a:pPr algn="just"/>
            <a:endParaRPr lang="en-US" altLang="zh-CN" sz="2000" dirty="0" smtClean="0">
              <a:latin typeface="Arial" charset="0"/>
              <a:ea typeface="Arial" charset="0"/>
              <a:cs typeface="Arial" charset="0"/>
            </a:endParaRPr>
          </a:p>
          <a:p>
            <a:pPr algn="just"/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. Learn more knowledge about Freeman chain coding and relevant </a:t>
            </a:r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algorithms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.</a:t>
            </a:r>
            <a:endParaRPr lang="zh-CN" altLang="zh-CN" sz="2000" dirty="0">
              <a:latin typeface="Arial" charset="0"/>
              <a:ea typeface="Arial" charset="0"/>
              <a:cs typeface="Arial" charset="0"/>
            </a:endParaRPr>
          </a:p>
          <a:p>
            <a:pPr algn="just"/>
            <a:endParaRPr lang="en-US" altLang="zh-CN" sz="2000" dirty="0" smtClean="0">
              <a:latin typeface="Arial" charset="0"/>
              <a:ea typeface="Arial" charset="0"/>
              <a:cs typeface="Arial" charset="0"/>
            </a:endParaRPr>
          </a:p>
          <a:p>
            <a:pPr algn="just"/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3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. Transfer the MATLAB code into C </a:t>
            </a:r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code. (</a:t>
            </a:r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Only use result. </a:t>
            </a:r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Write our own code.)</a:t>
            </a:r>
            <a:endParaRPr lang="zh-CN" altLang="zh-CN" sz="2000" dirty="0">
              <a:latin typeface="Arial" charset="0"/>
              <a:ea typeface="Arial" charset="0"/>
              <a:cs typeface="Arial" charset="0"/>
            </a:endParaRPr>
          </a:p>
          <a:p>
            <a:pPr algn="just"/>
            <a:endParaRPr lang="en-US" altLang="zh-CN" sz="2000" dirty="0" smtClean="0">
              <a:latin typeface="Arial" charset="0"/>
              <a:ea typeface="Arial" charset="0"/>
              <a:cs typeface="Arial" charset="0"/>
            </a:endParaRPr>
          </a:p>
          <a:p>
            <a:pPr algn="just"/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4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. Transfer the serial codes in the noise removal, Binary image generation, </a:t>
            </a:r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the 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boundary subsampling, freeman code computation into parallel </a:t>
            </a:r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codes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.</a:t>
            </a:r>
            <a:endParaRPr lang="zh-CN" altLang="zh-CN" sz="2000" dirty="0">
              <a:latin typeface="Arial" charset="0"/>
              <a:ea typeface="Arial" charset="0"/>
              <a:cs typeface="Arial" charset="0"/>
            </a:endParaRPr>
          </a:p>
          <a:p>
            <a:pPr algn="just"/>
            <a:endParaRPr lang="en-US" altLang="zh-CN" sz="2000" dirty="0" smtClean="0">
              <a:latin typeface="Arial" charset="0"/>
              <a:ea typeface="Arial" charset="0"/>
              <a:cs typeface="Arial" charset="0"/>
            </a:endParaRPr>
          </a:p>
          <a:p>
            <a:pPr algn="just"/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5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. Test and improve the code using sample </a:t>
            </a:r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pictures.</a:t>
            </a:r>
          </a:p>
          <a:p>
            <a:pPr algn="just"/>
            <a:endParaRPr kumimoji="1" lang="en-US" altLang="zh-CN" sz="2000" dirty="0">
              <a:latin typeface="Arial" charset="0"/>
              <a:ea typeface="Arial" charset="0"/>
              <a:cs typeface="Arial" charset="0"/>
            </a:endParaRPr>
          </a:p>
          <a:p>
            <a:pPr algn="just"/>
            <a:r>
              <a:rPr kumimoji="1" lang="en-US" altLang="zh-CN" sz="2000" dirty="0" smtClean="0">
                <a:latin typeface="Arial" charset="0"/>
                <a:ea typeface="Arial" charset="0"/>
                <a:cs typeface="Arial" charset="0"/>
              </a:rPr>
              <a:t>6. Use </a:t>
            </a:r>
            <a:r>
              <a:rPr kumimoji="1" lang="en-US" altLang="zh-CN" sz="2000" dirty="0" err="1" smtClean="0">
                <a:latin typeface="Arial" charset="0"/>
                <a:ea typeface="Arial" charset="0"/>
                <a:cs typeface="Arial" charset="0"/>
              </a:rPr>
              <a:t>PETSc</a:t>
            </a:r>
            <a:r>
              <a:rPr kumimoji="1" lang="en-US" altLang="zh-CN" sz="2000" dirty="0" smtClean="0">
                <a:latin typeface="Arial" charset="0"/>
                <a:ea typeface="Arial" charset="0"/>
                <a:cs typeface="Arial" charset="0"/>
              </a:rPr>
              <a:t> lib to handle multiplication of matrix. (How)</a:t>
            </a:r>
            <a:endParaRPr kumimoji="1" lang="zh-CN" altLang="en-US" sz="20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64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47162" y="420131"/>
            <a:ext cx="5757227" cy="506568"/>
          </a:xfrm>
        </p:spPr>
        <p:txBody>
          <a:bodyPr>
            <a:noAutofit/>
          </a:bodyPr>
          <a:lstStyle/>
          <a:p>
            <a:r>
              <a:rPr kumimoji="1" lang="en-US" altLang="zh-CN" sz="3200" b="1" dirty="0" smtClean="0">
                <a:latin typeface="+mj-ea"/>
              </a:rPr>
              <a:t>Future work</a:t>
            </a:r>
            <a:endParaRPr kumimoji="1" lang="zh-CN" altLang="en-US" sz="3200" b="1" dirty="0">
              <a:latin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24365" y="2216257"/>
            <a:ext cx="101203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1. Turn the following two parts: Subsampling and Freeman Chain Code into parallel codes.</a:t>
            </a:r>
          </a:p>
          <a:p>
            <a:r>
              <a:rPr lang="en-US" altLang="zh-CN" sz="2000" dirty="0"/>
              <a:t>2. We’ll rewrite the codes using pointer to save memory. Currently we are using </a:t>
            </a:r>
            <a:r>
              <a:rPr lang="en-US" altLang="zh-CN" sz="2000" dirty="0" err="1"/>
              <a:t>struct</a:t>
            </a:r>
            <a:r>
              <a:rPr lang="en-US" altLang="zh-CN" sz="2000" dirty="0"/>
              <a:t> to store values.</a:t>
            </a:r>
          </a:p>
          <a:p>
            <a:r>
              <a:rPr lang="en-US" altLang="zh-CN" sz="2000" dirty="0"/>
              <a:t>3. We’ll try to explore and use more build-in function instead of writing the </a:t>
            </a:r>
            <a:r>
              <a:rPr lang="en-US" altLang="zh-CN" sz="2000" dirty="0" smtClean="0"/>
              <a:t>functions </a:t>
            </a:r>
            <a:r>
              <a:rPr lang="en-US" altLang="zh-CN" sz="2000" dirty="0"/>
              <a:t>ourselves.</a:t>
            </a:r>
          </a:p>
          <a:p>
            <a:r>
              <a:rPr lang="en-US" altLang="zh-CN" sz="2000" dirty="0"/>
              <a:t>4. Our code cannot handle certain type of shapes. </a:t>
            </a:r>
          </a:p>
        </p:txBody>
      </p:sp>
    </p:spTree>
    <p:extLst>
      <p:ext uri="{BB962C8B-B14F-4D97-AF65-F5344CB8AC3E}">
        <p14:creationId xmlns:p14="http://schemas.microsoft.com/office/powerpoint/2010/main" val="765528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96062" y="2599894"/>
            <a:ext cx="4692170" cy="1311124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4400" b="1" dirty="0" smtClean="0"/>
              <a:t>THANK</a:t>
            </a:r>
          </a:p>
          <a:p>
            <a:pPr algn="ctr">
              <a:lnSpc>
                <a:spcPct val="90000"/>
              </a:lnSpc>
            </a:pPr>
            <a:r>
              <a:rPr kumimoji="1" lang="en-US" altLang="zh-CN" sz="4400" b="1" dirty="0" smtClean="0"/>
              <a:t>YOU</a:t>
            </a:r>
            <a:endParaRPr kumimoji="1" lang="zh-CN" altLang="en-US" sz="4400" b="1" dirty="0"/>
          </a:p>
        </p:txBody>
      </p:sp>
      <p:sp>
        <p:nvSpPr>
          <p:cNvPr id="3" name="矩形 2"/>
          <p:cNvSpPr/>
          <p:nvPr/>
        </p:nvSpPr>
        <p:spPr>
          <a:xfrm>
            <a:off x="3696062" y="3942842"/>
            <a:ext cx="4692170" cy="939124"/>
          </a:xfrm>
          <a:prstGeom prst="rect">
            <a:avLst/>
          </a:prstGeom>
          <a:solidFill>
            <a:srgbClr val="E83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 smtClean="0"/>
              <a:t>PRESENTED</a:t>
            </a:r>
            <a:r>
              <a:rPr kumimoji="1" lang="zh-CN" altLang="en-US" sz="1400" b="1" dirty="0" smtClean="0"/>
              <a:t> </a:t>
            </a:r>
            <a:r>
              <a:rPr kumimoji="1" lang="en-US" altLang="zh-CN" sz="1400" b="1" dirty="0" smtClean="0"/>
              <a:t>BY</a:t>
            </a:r>
            <a:r>
              <a:rPr kumimoji="1" lang="zh-CN" altLang="en-US" sz="1400" b="1" dirty="0" smtClean="0"/>
              <a:t> </a:t>
            </a:r>
            <a:r>
              <a:rPr kumimoji="1" lang="en-US" altLang="zh-CN" sz="1400" b="1" dirty="0" smtClean="0"/>
              <a:t>ZHI SU AND ZHIWEI ZHANG</a:t>
            </a:r>
            <a:endParaRPr kumimoji="1"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475764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0000"/>
      </a:accent1>
      <a:accent2>
        <a:srgbClr val="FF00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549</TotalTime>
  <Words>253</Words>
  <Application>Microsoft Macintosh PowerPoint</Application>
  <PresentationFormat>宽屏</PresentationFormat>
  <Paragraphs>42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Calibri</vt:lpstr>
      <vt:lpstr>Calibri Light</vt:lpstr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Proposed work for last presentation</vt:lpstr>
      <vt:lpstr>PowerPoint 演示文稿</vt:lpstr>
      <vt:lpstr>Future work</vt:lpstr>
      <vt:lpstr>PowerPoint 演示文稿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Microsoft Office 用户</cp:lastModifiedBy>
  <cp:revision>53</cp:revision>
  <dcterms:created xsi:type="dcterms:W3CDTF">2015-08-19T02:17:49Z</dcterms:created>
  <dcterms:modified xsi:type="dcterms:W3CDTF">2018-11-30T00:21:32Z</dcterms:modified>
</cp:coreProperties>
</file>