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1" r:id="rId3"/>
    <p:sldId id="262" r:id="rId4"/>
    <p:sldId id="263" r:id="rId5"/>
    <p:sldId id="264" r:id="rId6"/>
    <p:sldId id="265" r:id="rId7"/>
    <p:sldId id="266" r:id="rId8"/>
    <p:sldId id="267" r:id="rId9"/>
    <p:sldId id="268" r:id="rId10"/>
    <p:sldId id="269" r:id="rId11"/>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2656081-F12B-3E08-064E-77615B3BEA04}" name="Sofia Miriam Neubert (sneuber1)" initials="SMN(" userId="Sofia Miriam Neubert (sneuber1)"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ofia Miriam Neubert (sneuber1)" initials="SMN(" lastIdx="1" clrIdx="0">
    <p:extLst>
      <p:ext uri="{19B8F6BF-5375-455C-9EA6-DF929625EA0E}">
        <p15:presenceInfo xmlns:p15="http://schemas.microsoft.com/office/powerpoint/2012/main" userId="Sofia Miriam Neubert (sneub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1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0C0FD-D349-467E-B538-D8CA1542B1A5}" v="149" dt="2021-11-28T20:02:11.411"/>
    <p1510:client id="{A11298A1-9A93-5CBA-55BC-4BD3BA15B5C0}" v="54" dt="2021-11-06T11:42:55.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7529" autoAdjust="0"/>
  </p:normalViewPr>
  <p:slideViewPr>
    <p:cSldViewPr snapToGrid="0">
      <p:cViewPr varScale="1">
        <p:scale>
          <a:sx n="88" d="100"/>
          <a:sy n="88" d="100"/>
        </p:scale>
        <p:origin x="140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6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52A460C-A004-481F-B517-6541E1A3ADF5}" type="datetimeFigureOut">
              <a:rPr lang="de-DE" smtClean="0"/>
              <a:t>19.12.2021</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A237942-6EB8-4AB6-B892-CD9A6F99DCDD}" type="slidenum">
              <a:rPr lang="de-DE" smtClean="0"/>
              <a:t>‹#›</a:t>
            </a:fld>
            <a:endParaRPr lang="de-DE"/>
          </a:p>
        </p:txBody>
      </p:sp>
    </p:spTree>
    <p:extLst>
      <p:ext uri="{BB962C8B-B14F-4D97-AF65-F5344CB8AC3E}">
        <p14:creationId xmlns:p14="http://schemas.microsoft.com/office/powerpoint/2010/main" val="390025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6A237942-6EB8-4AB6-B892-CD9A6F99DCDD}" type="slidenum">
              <a:rPr lang="de-DE" smtClean="0"/>
              <a:t>1</a:t>
            </a:fld>
            <a:endParaRPr lang="de-DE"/>
          </a:p>
        </p:txBody>
      </p:sp>
    </p:spTree>
    <p:extLst>
      <p:ext uri="{BB962C8B-B14F-4D97-AF65-F5344CB8AC3E}">
        <p14:creationId xmlns:p14="http://schemas.microsoft.com/office/powerpoint/2010/main" val="931769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latin typeface="+mn-lt"/>
              </a:rPr>
              <a:t>Wir werden für den nächsten Audit den von uns beschriebenen funktionalen Prototyp fertig stellen, so wie ein Fazit und eine Reflektion zum gesamten Projekt Ablauf geben, </a:t>
            </a:r>
          </a:p>
          <a:p>
            <a:r>
              <a:rPr lang="de-DE" sz="1200" dirty="0">
                <a:solidFill>
                  <a:srgbClr val="000000"/>
                </a:solidFill>
                <a:latin typeface="+mn-lt"/>
              </a:rPr>
              <a:t>wo wir selbst kritisch auf unsere Arbeit zurückschauen und bestimmen wie wir in zukünftigen Projekten besser agieren können. </a:t>
            </a:r>
          </a:p>
        </p:txBody>
      </p:sp>
      <p:sp>
        <p:nvSpPr>
          <p:cNvPr id="4" name="Foliennummernplatzhalter 3"/>
          <p:cNvSpPr>
            <a:spLocks noGrp="1"/>
          </p:cNvSpPr>
          <p:nvPr>
            <p:ph type="sldNum" sz="quarter" idx="5"/>
          </p:nvPr>
        </p:nvSpPr>
        <p:spPr/>
        <p:txBody>
          <a:bodyPr/>
          <a:lstStyle/>
          <a:p>
            <a:fld id="{6A237942-6EB8-4AB6-B892-CD9A6F99DCDD}" type="slidenum">
              <a:rPr lang="de-DE" smtClean="0"/>
              <a:t>10</a:t>
            </a:fld>
            <a:endParaRPr lang="de-DE"/>
          </a:p>
        </p:txBody>
      </p:sp>
    </p:spTree>
    <p:extLst>
      <p:ext uri="{BB962C8B-B14F-4D97-AF65-F5344CB8AC3E}">
        <p14:creationId xmlns:p14="http://schemas.microsoft.com/office/powerpoint/2010/main" val="372124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unser Proof </a:t>
            </a:r>
            <a:r>
              <a:rPr lang="de-DE" dirty="0" err="1"/>
              <a:t>of</a:t>
            </a:r>
            <a:r>
              <a:rPr lang="de-DE" dirty="0"/>
              <a:t> Concept haben wir uns mit dem Zeitmanagement Risiko auseinander gesetzt. Wir wollten ermitteln ob wir in der Lage sind ein Spiel zum übermitteln unserer Geschichte in der angemessenen Zeit zu kreieren. </a:t>
            </a:r>
          </a:p>
        </p:txBody>
      </p:sp>
      <p:sp>
        <p:nvSpPr>
          <p:cNvPr id="4" name="Foliennummernplatzhalter 3"/>
          <p:cNvSpPr>
            <a:spLocks noGrp="1"/>
          </p:cNvSpPr>
          <p:nvPr>
            <p:ph type="sldNum" sz="quarter" idx="5"/>
          </p:nvPr>
        </p:nvSpPr>
        <p:spPr/>
        <p:txBody>
          <a:bodyPr/>
          <a:lstStyle/>
          <a:p>
            <a:fld id="{6A237942-6EB8-4AB6-B892-CD9A6F99DCDD}" type="slidenum">
              <a:rPr lang="de-DE" smtClean="0"/>
              <a:t>2</a:t>
            </a:fld>
            <a:endParaRPr lang="de-DE"/>
          </a:p>
        </p:txBody>
      </p:sp>
    </p:spTree>
    <p:extLst>
      <p:ext uri="{BB962C8B-B14F-4D97-AF65-F5344CB8AC3E}">
        <p14:creationId xmlns:p14="http://schemas.microsoft.com/office/powerpoint/2010/main" val="165798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latin typeface="+mn-lt"/>
              </a:rPr>
              <a:t>Als Exit </a:t>
            </a:r>
            <a:r>
              <a:rPr lang="de-DE" sz="1200" dirty="0">
                <a:solidFill>
                  <a:srgbClr val="000000"/>
                </a:solidFill>
                <a:latin typeface="+mn-lt"/>
              </a:rPr>
              <a:t>Kriterien</a:t>
            </a:r>
            <a:r>
              <a:rPr lang="de-DE" sz="1200" dirty="0">
                <a:latin typeface="+mn-lt"/>
              </a:rPr>
              <a:t> haben wir folgendes festgelegt: </a:t>
            </a:r>
          </a:p>
          <a:p>
            <a:r>
              <a:rPr lang="de-DE" sz="1200" dirty="0">
                <a:latin typeface="+mn-lt"/>
              </a:rPr>
              <a:t>Eine Spiel Umgebung mit einer steuerbaren Spielfigur ist vorhanden, diese Spielfigur kann mit Objekten in der Umgebung interagieren und ein Dialog System existiert welches Dialog-Sequenzen abspielen kann. </a:t>
            </a:r>
          </a:p>
        </p:txBody>
      </p:sp>
      <p:sp>
        <p:nvSpPr>
          <p:cNvPr id="4" name="Foliennummernplatzhalter 3"/>
          <p:cNvSpPr>
            <a:spLocks noGrp="1"/>
          </p:cNvSpPr>
          <p:nvPr>
            <p:ph type="sldNum" sz="quarter" idx="5"/>
          </p:nvPr>
        </p:nvSpPr>
        <p:spPr/>
        <p:txBody>
          <a:bodyPr/>
          <a:lstStyle/>
          <a:p>
            <a:fld id="{6A237942-6EB8-4AB6-B892-CD9A6F99DCDD}" type="slidenum">
              <a:rPr lang="de-DE" smtClean="0"/>
              <a:t>3</a:t>
            </a:fld>
            <a:endParaRPr lang="de-DE"/>
          </a:p>
        </p:txBody>
      </p:sp>
    </p:spTree>
    <p:extLst>
      <p:ext uri="{BB962C8B-B14F-4D97-AF65-F5344CB8AC3E}">
        <p14:creationId xmlns:p14="http://schemas.microsoft.com/office/powerpoint/2010/main" val="2872939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latin typeface="+mn-lt"/>
                <a:cs typeface="Arial" panose="020B0604020202020204" pitchFamily="34" charset="0"/>
              </a:rPr>
              <a:t>Die Fail </a:t>
            </a:r>
            <a:r>
              <a:rPr lang="de-DE" sz="1200" dirty="0">
                <a:solidFill>
                  <a:srgbClr val="000000"/>
                </a:solidFill>
                <a:latin typeface="+mn-lt"/>
                <a:cs typeface="Arial" panose="020B0604020202020204" pitchFamily="34" charset="0"/>
              </a:rPr>
              <a:t>Kriterien sind mehr oder weniger das nicht-Eintreffen oder fehlerhafte Eintreffen der Exit Kriterien. Falls unsere Basis Bausteine für die Erstellung unseres Projektes nicht zeitgerecht realisierbar sind, wäre unser POC gescheitert. </a:t>
            </a:r>
          </a:p>
        </p:txBody>
      </p:sp>
      <p:sp>
        <p:nvSpPr>
          <p:cNvPr id="4" name="Foliennummernplatzhalter 3"/>
          <p:cNvSpPr>
            <a:spLocks noGrp="1"/>
          </p:cNvSpPr>
          <p:nvPr>
            <p:ph type="sldNum" sz="quarter" idx="5"/>
          </p:nvPr>
        </p:nvSpPr>
        <p:spPr/>
        <p:txBody>
          <a:bodyPr/>
          <a:lstStyle/>
          <a:p>
            <a:fld id="{6A237942-6EB8-4AB6-B892-CD9A6F99DCDD}" type="slidenum">
              <a:rPr lang="de-DE" smtClean="0"/>
              <a:t>4</a:t>
            </a:fld>
            <a:endParaRPr lang="de-DE"/>
          </a:p>
        </p:txBody>
      </p:sp>
    </p:spTree>
    <p:extLst>
      <p:ext uri="{BB962C8B-B14F-4D97-AF65-F5344CB8AC3E}">
        <p14:creationId xmlns:p14="http://schemas.microsoft.com/office/powerpoint/2010/main" val="23078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latin typeface="+mn-lt"/>
              </a:rPr>
              <a:t>Falls unser POC scheitert haben wir folgende Fallbacks für unser Projekt bestimmt. Hierbei haben wir uns auf allgemeine Verkleinerungsmaßnamen geeinigt, so wie eine Neuerfassung des Zeitplans. </a:t>
            </a:r>
          </a:p>
        </p:txBody>
      </p:sp>
      <p:sp>
        <p:nvSpPr>
          <p:cNvPr id="4" name="Foliennummernplatzhalter 3"/>
          <p:cNvSpPr>
            <a:spLocks noGrp="1"/>
          </p:cNvSpPr>
          <p:nvPr>
            <p:ph type="sldNum" sz="quarter" idx="5"/>
          </p:nvPr>
        </p:nvSpPr>
        <p:spPr/>
        <p:txBody>
          <a:bodyPr/>
          <a:lstStyle/>
          <a:p>
            <a:fld id="{6A237942-6EB8-4AB6-B892-CD9A6F99DCDD}" type="slidenum">
              <a:rPr lang="de-DE" smtClean="0"/>
              <a:t>5</a:t>
            </a:fld>
            <a:endParaRPr lang="de-DE"/>
          </a:p>
        </p:txBody>
      </p:sp>
    </p:spTree>
    <p:extLst>
      <p:ext uri="{BB962C8B-B14F-4D97-AF65-F5344CB8AC3E}">
        <p14:creationId xmlns:p14="http://schemas.microsoft.com/office/powerpoint/2010/main" val="175943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latin typeface="+mn-lt"/>
              </a:rPr>
              <a:t>Wir besitzen eine kontrollierbare Spielfigur und sind in der Lage Dialog Sequenzen durchzuführen.</a:t>
            </a:r>
          </a:p>
        </p:txBody>
      </p:sp>
      <p:sp>
        <p:nvSpPr>
          <p:cNvPr id="4" name="Foliennummernplatzhalter 3"/>
          <p:cNvSpPr>
            <a:spLocks noGrp="1"/>
          </p:cNvSpPr>
          <p:nvPr>
            <p:ph type="sldNum" sz="quarter" idx="5"/>
          </p:nvPr>
        </p:nvSpPr>
        <p:spPr/>
        <p:txBody>
          <a:bodyPr/>
          <a:lstStyle/>
          <a:p>
            <a:fld id="{6A237942-6EB8-4AB6-B892-CD9A6F99DCDD}" type="slidenum">
              <a:rPr lang="de-DE" smtClean="0"/>
              <a:t>6</a:t>
            </a:fld>
            <a:endParaRPr lang="de-DE"/>
          </a:p>
        </p:txBody>
      </p:sp>
    </p:spTree>
    <p:extLst>
      <p:ext uri="{BB962C8B-B14F-4D97-AF65-F5344CB8AC3E}">
        <p14:creationId xmlns:p14="http://schemas.microsoft.com/office/powerpoint/2010/main" val="3604519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2000" dirty="0">
              <a:solidFill>
                <a:srgbClr val="000000"/>
              </a:solidFill>
              <a:latin typeface="Arial" panose="020B0604020202020204" pitchFamily="34" charset="0"/>
            </a:endParaRPr>
          </a:p>
        </p:txBody>
      </p:sp>
      <p:sp>
        <p:nvSpPr>
          <p:cNvPr id="4" name="Foliennummernplatzhalter 3"/>
          <p:cNvSpPr>
            <a:spLocks noGrp="1"/>
          </p:cNvSpPr>
          <p:nvPr>
            <p:ph type="sldNum" sz="quarter" idx="5"/>
          </p:nvPr>
        </p:nvSpPr>
        <p:spPr/>
        <p:txBody>
          <a:bodyPr/>
          <a:lstStyle/>
          <a:p>
            <a:fld id="{6A237942-6EB8-4AB6-B892-CD9A6F99DCDD}" type="slidenum">
              <a:rPr lang="de-DE" smtClean="0"/>
              <a:t>7</a:t>
            </a:fld>
            <a:endParaRPr lang="de-DE"/>
          </a:p>
        </p:txBody>
      </p:sp>
    </p:spTree>
    <p:extLst>
      <p:ext uri="{BB962C8B-B14F-4D97-AF65-F5344CB8AC3E}">
        <p14:creationId xmlns:p14="http://schemas.microsoft.com/office/powerpoint/2010/main" val="1446667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latin typeface="+mn-lt"/>
              </a:rPr>
              <a:t>Für unseren funktionalen Prototype wollen wir ein Demo Level kreieren welches mit zwei Cut Scenes den Themenbereich den wir in unserem Haupt Problem beschrieben haben anschneiden.</a:t>
            </a:r>
          </a:p>
        </p:txBody>
      </p:sp>
      <p:sp>
        <p:nvSpPr>
          <p:cNvPr id="4" name="Foliennummernplatzhalter 3"/>
          <p:cNvSpPr>
            <a:spLocks noGrp="1"/>
          </p:cNvSpPr>
          <p:nvPr>
            <p:ph type="sldNum" sz="quarter" idx="5"/>
          </p:nvPr>
        </p:nvSpPr>
        <p:spPr/>
        <p:txBody>
          <a:bodyPr/>
          <a:lstStyle/>
          <a:p>
            <a:fld id="{6A237942-6EB8-4AB6-B892-CD9A6F99DCDD}" type="slidenum">
              <a:rPr lang="de-DE" smtClean="0"/>
              <a:t>8</a:t>
            </a:fld>
            <a:endParaRPr lang="de-DE"/>
          </a:p>
        </p:txBody>
      </p:sp>
    </p:spTree>
    <p:extLst>
      <p:ext uri="{BB962C8B-B14F-4D97-AF65-F5344CB8AC3E}">
        <p14:creationId xmlns:p14="http://schemas.microsoft.com/office/powerpoint/2010/main" val="273452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rgbClr val="000000"/>
                </a:solidFill>
                <a:latin typeface="+mn-lt"/>
              </a:rPr>
              <a:t>Mit einem Demo Level können wir demonstrieren, wie wir auf den von uns angegebenen Themen-Bereich in einem Spiel eingehen könnten, </a:t>
            </a:r>
          </a:p>
          <a:p>
            <a:r>
              <a:rPr lang="de-DE" sz="1200" dirty="0">
                <a:solidFill>
                  <a:srgbClr val="000000"/>
                </a:solidFill>
                <a:latin typeface="+mn-lt"/>
              </a:rPr>
              <a:t>dieses können wir dann für Feedback und weiter Entwicklung benutzen um die Geschichte zu optimieren. </a:t>
            </a:r>
          </a:p>
          <a:p>
            <a:r>
              <a:rPr lang="de-DE" sz="1200" dirty="0">
                <a:solidFill>
                  <a:srgbClr val="000000"/>
                </a:solidFill>
                <a:latin typeface="+mn-lt"/>
              </a:rPr>
              <a:t>Die Visuelle Umsetzung ist bei einem Spiel gegeben, in unserer Demo werden mehrere animierte und interaktive Visuelle Elemente benutzt welche von der Unity Game Engine verarbeitet werden.</a:t>
            </a:r>
          </a:p>
        </p:txBody>
      </p:sp>
      <p:sp>
        <p:nvSpPr>
          <p:cNvPr id="4" name="Foliennummernplatzhalter 3"/>
          <p:cNvSpPr>
            <a:spLocks noGrp="1"/>
          </p:cNvSpPr>
          <p:nvPr>
            <p:ph type="sldNum" sz="quarter" idx="5"/>
          </p:nvPr>
        </p:nvSpPr>
        <p:spPr/>
        <p:txBody>
          <a:bodyPr/>
          <a:lstStyle/>
          <a:p>
            <a:fld id="{6A237942-6EB8-4AB6-B892-CD9A6F99DCDD}" type="slidenum">
              <a:rPr lang="de-DE" smtClean="0"/>
              <a:t>9</a:t>
            </a:fld>
            <a:endParaRPr lang="de-DE"/>
          </a:p>
        </p:txBody>
      </p:sp>
    </p:spTree>
    <p:extLst>
      <p:ext uri="{BB962C8B-B14F-4D97-AF65-F5344CB8AC3E}">
        <p14:creationId xmlns:p14="http://schemas.microsoft.com/office/powerpoint/2010/main" val="420742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4E7436-B49D-48BA-887C-4C4C3E4B187B}" type="datetimeFigureOut">
              <a:rPr lang="de-DE" smtClean="0"/>
              <a:t>19.12.2021</a:t>
            </a:fld>
            <a:endParaRPr lang="de-D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260665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84E7436-B49D-48BA-887C-4C4C3E4B187B}" type="datetimeFigureOut">
              <a:rPr lang="de-DE" smtClean="0"/>
              <a:t>19.12.2021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428547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84E7436-B49D-48BA-887C-4C4C3E4B187B}" type="datetimeFigureOut">
              <a:rPr lang="de-DE" smtClean="0"/>
              <a:t>19.12.2021</a:t>
            </a:fld>
            <a:endParaRPr lang="de-DE"/>
          </a:p>
        </p:txBody>
      </p:sp>
      <p:sp>
        <p:nvSpPr>
          <p:cNvPr id="5" name="Footer Placeholder 4"/>
          <p:cNvSpPr>
            <a:spLocks noGrp="1"/>
          </p:cNvSpPr>
          <p:nvPr>
            <p:ph type="ftr" sz="quarter" idx="11"/>
          </p:nvPr>
        </p:nvSpPr>
        <p:spPr>
          <a:xfrm>
            <a:off x="774923" y="5951811"/>
            <a:ext cx="7896279" cy="365125"/>
          </a:xfrm>
        </p:spPr>
        <p:txBody>
          <a:bodyPr/>
          <a:lstStyle/>
          <a:p>
            <a:endParaRPr lang="de-D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221414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84E7436-B49D-48BA-887C-4C4C3E4B187B}" type="datetimeFigureOut">
              <a:rPr lang="de-DE" smtClean="0"/>
              <a:t>19.12.2021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558300" y="5956137"/>
            <a:ext cx="1052508" cy="365125"/>
          </a:xfrm>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190198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84E7436-B49D-48BA-887C-4C4C3E4B187B}" type="datetimeFigureOut">
              <a:rPr lang="de-DE" smtClean="0"/>
              <a:t>19.12.2021</a:t>
            </a:fld>
            <a:endParaRPr lang="de-D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17429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84E7436-B49D-48BA-887C-4C4C3E4B187B}" type="datetimeFigureOut">
              <a:rPr lang="de-DE" smtClean="0"/>
              <a:t>19.12.2021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238960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84E7436-B49D-48BA-887C-4C4C3E4B187B}" type="datetimeFigureOut">
              <a:rPr lang="de-DE" smtClean="0"/>
              <a:t>19.12.2021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94291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84E7436-B49D-48BA-887C-4C4C3E4B187B}" type="datetimeFigureOut">
              <a:rPr lang="de-DE" smtClean="0"/>
              <a:t>19.12.2021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131850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E7436-B49D-48BA-887C-4C4C3E4B187B}" type="datetimeFigureOut">
              <a:rPr lang="de-DE" smtClean="0"/>
              <a:t>19.12.2021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82065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Mastertitelformat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84E7436-B49D-48BA-887C-4C4C3E4B187B}" type="datetimeFigureOut">
              <a:rPr lang="de-DE" smtClean="0"/>
              <a:t>19.12.2021</a:t>
            </a:fld>
            <a:endParaRPr lang="de-D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B5C6534-59B8-452A-9446-A034A43A0714}" type="slidenum">
              <a:rPr lang="de-DE" smtClean="0"/>
              <a:t>‹#›</a:t>
            </a:fld>
            <a:endParaRPr lang="de-DE"/>
          </a:p>
        </p:txBody>
      </p:sp>
    </p:spTree>
    <p:extLst>
      <p:ext uri="{BB962C8B-B14F-4D97-AF65-F5344CB8AC3E}">
        <p14:creationId xmlns:p14="http://schemas.microsoft.com/office/powerpoint/2010/main" val="400625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84E7436-B49D-48BA-887C-4C4C3E4B187B}" type="datetimeFigureOut">
              <a:rPr lang="de-DE" smtClean="0"/>
              <a:t>19.12.2021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B5C6534-59B8-452A-9446-A034A43A0714}" type="slidenum">
              <a:rPr lang="de-DE" smtClean="0"/>
              <a:t>‹#›</a:t>
            </a:fld>
            <a:endParaRPr lang="de-DE"/>
          </a:p>
        </p:txBody>
      </p:sp>
    </p:spTree>
    <p:extLst>
      <p:ext uri="{BB962C8B-B14F-4D97-AF65-F5344CB8AC3E}">
        <p14:creationId xmlns:p14="http://schemas.microsoft.com/office/powerpoint/2010/main" val="355159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84E7436-B49D-48BA-887C-4C4C3E4B187B}" type="datetimeFigureOut">
              <a:rPr lang="de-DE" smtClean="0"/>
              <a:t>19.12.2021</a:t>
            </a:fld>
            <a:endParaRPr lang="de-D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D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B5C6534-59B8-452A-9446-A034A43A0714}" type="slidenum">
              <a:rPr lang="de-DE" smtClean="0"/>
              <a:t>‹#›</a:t>
            </a:fld>
            <a:endParaRPr lang="de-D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8590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DB791D64-1CE5-42E0-92F4-45F2CF70109C}"/>
              </a:ext>
            </a:extLst>
          </p:cNvPr>
          <p:cNvSpPr>
            <a:spLocks noGrp="1"/>
          </p:cNvSpPr>
          <p:nvPr>
            <p:ph type="ctrTitle"/>
          </p:nvPr>
        </p:nvSpPr>
        <p:spPr>
          <a:xfrm>
            <a:off x="2156346" y="849745"/>
            <a:ext cx="5526993" cy="4745836"/>
          </a:xfrm>
        </p:spPr>
        <p:txBody>
          <a:bodyPr anchor="ctr">
            <a:normAutofit/>
          </a:bodyPr>
          <a:lstStyle/>
          <a:p>
            <a:r>
              <a:rPr lang="de-DE" sz="2700" b="1" dirty="0">
                <a:solidFill>
                  <a:srgbClr val="FFFFFF"/>
                </a:solidFill>
                <a:latin typeface="Roboto Slab" pitchFamily="2" charset="0"/>
                <a:ea typeface="Roboto Slab" pitchFamily="2" charset="0"/>
              </a:rPr>
              <a:t>Audit 3</a:t>
            </a:r>
          </a:p>
        </p:txBody>
      </p:sp>
      <p:sp>
        <p:nvSpPr>
          <p:cNvPr id="12" name="Rectangle 11">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Untertitel 2">
            <a:extLst>
              <a:ext uri="{FF2B5EF4-FFF2-40B4-BE49-F238E27FC236}">
                <a16:creationId xmlns:a16="http://schemas.microsoft.com/office/drawing/2014/main" id="{21A9F115-2F5E-4FED-BB76-1370FB93F6A8}"/>
              </a:ext>
            </a:extLst>
          </p:cNvPr>
          <p:cNvSpPr>
            <a:spLocks noGrp="1"/>
          </p:cNvSpPr>
          <p:nvPr>
            <p:ph type="subTitle" idx="1"/>
          </p:nvPr>
        </p:nvSpPr>
        <p:spPr>
          <a:xfrm>
            <a:off x="8317076" y="668740"/>
            <a:ext cx="3147043" cy="4926841"/>
          </a:xfrm>
        </p:spPr>
        <p:txBody>
          <a:bodyPr anchor="ctr">
            <a:normAutofit/>
          </a:bodyPr>
          <a:lstStyle/>
          <a:p>
            <a:r>
              <a:rPr lang="de-DE" sz="2700" b="1" dirty="0">
                <a:solidFill>
                  <a:srgbClr val="FFFFFF"/>
                </a:solidFill>
                <a:latin typeface="Roboto Slab" pitchFamily="2" charset="0"/>
                <a:ea typeface="Roboto Slab" pitchFamily="2" charset="0"/>
              </a:rPr>
              <a:t>Sofia Neubert</a:t>
            </a:r>
          </a:p>
          <a:p>
            <a:r>
              <a:rPr lang="de-DE" sz="2700" b="1" dirty="0">
                <a:solidFill>
                  <a:srgbClr val="FFFFFF"/>
                </a:solidFill>
                <a:latin typeface="Roboto Slab" pitchFamily="2" charset="0"/>
                <a:ea typeface="Roboto Slab" pitchFamily="2" charset="0"/>
              </a:rPr>
              <a:t> und </a:t>
            </a:r>
          </a:p>
          <a:p>
            <a:r>
              <a:rPr lang="de-DE" sz="2700" b="1" dirty="0">
                <a:solidFill>
                  <a:srgbClr val="FFFFFF"/>
                </a:solidFill>
                <a:latin typeface="Roboto Slab" pitchFamily="2" charset="0"/>
                <a:ea typeface="Roboto Slab" pitchFamily="2" charset="0"/>
              </a:rPr>
              <a:t>Simon Wöhler </a:t>
            </a:r>
          </a:p>
        </p:txBody>
      </p:sp>
      <p:sp>
        <p:nvSpPr>
          <p:cNvPr id="14" name="Rectangle 13">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06439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Audit 4</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normAutofit/>
          </a:bodyPr>
          <a:lstStyle/>
          <a:p>
            <a:r>
              <a:rPr lang="de-DE" sz="1700" dirty="0">
                <a:solidFill>
                  <a:srgbClr val="000000"/>
                </a:solidFill>
                <a:latin typeface="Roboto Slab" pitchFamily="2" charset="0"/>
                <a:ea typeface="Roboto Slab" pitchFamily="2" charset="0"/>
              </a:rPr>
              <a:t>Funktionaler Prototyp</a:t>
            </a:r>
          </a:p>
          <a:p>
            <a:r>
              <a:rPr lang="de-DE" sz="1700" dirty="0">
                <a:solidFill>
                  <a:srgbClr val="000000"/>
                </a:solidFill>
                <a:latin typeface="Roboto Slab" pitchFamily="2" charset="0"/>
                <a:ea typeface="Roboto Slab" pitchFamily="2" charset="0"/>
              </a:rPr>
              <a:t>Fazit und Reflektion </a:t>
            </a:r>
          </a:p>
        </p:txBody>
      </p:sp>
    </p:spTree>
    <p:extLst>
      <p:ext uri="{BB962C8B-B14F-4D97-AF65-F5344CB8AC3E}">
        <p14:creationId xmlns:p14="http://schemas.microsoft.com/office/powerpoint/2010/main" val="197280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4FB4CF-AB81-40E7-A9DB-99CE0BD30ACD}"/>
              </a:ext>
            </a:extLst>
          </p:cNvPr>
          <p:cNvSpPr>
            <a:spLocks noGrp="1"/>
          </p:cNvSpPr>
          <p:nvPr>
            <p:ph type="title"/>
          </p:nvPr>
        </p:nvSpPr>
        <p:spPr/>
        <p:txBody>
          <a:bodyPr>
            <a:normAutofit/>
          </a:bodyPr>
          <a:lstStyle/>
          <a:p>
            <a:r>
              <a:rPr lang="de-DE" sz="2100" dirty="0">
                <a:latin typeface="Roboto Slab"/>
              </a:rPr>
              <a:t>PROOF OF CONCEPT : Zeit Management und Machbarkeit</a:t>
            </a:r>
          </a:p>
        </p:txBody>
      </p:sp>
      <p:sp>
        <p:nvSpPr>
          <p:cNvPr id="3" name="Inhaltsplatzhalter 2">
            <a:extLst>
              <a:ext uri="{FF2B5EF4-FFF2-40B4-BE49-F238E27FC236}">
                <a16:creationId xmlns:a16="http://schemas.microsoft.com/office/drawing/2014/main" id="{531A4F1B-D324-4910-8551-784AF032628E}"/>
              </a:ext>
            </a:extLst>
          </p:cNvPr>
          <p:cNvSpPr>
            <a:spLocks noGrp="1"/>
          </p:cNvSpPr>
          <p:nvPr>
            <p:ph idx="1"/>
          </p:nvPr>
        </p:nvSpPr>
        <p:spPr/>
        <p:txBody>
          <a:bodyPr>
            <a:normAutofit/>
          </a:bodyPr>
          <a:lstStyle/>
          <a:p>
            <a:pPr marL="305435" indent="-305435"/>
            <a:r>
              <a:rPr lang="de-DE" sz="1700" dirty="0">
                <a:solidFill>
                  <a:schemeClr val="tx1"/>
                </a:solidFill>
                <a:latin typeface="Roboto Slab"/>
                <a:ea typeface="Roboto Slab" pitchFamily="2" charset="0"/>
              </a:rPr>
              <a:t>Können wir ein Spiel in angemessener Zeit entwickeln? </a:t>
            </a:r>
          </a:p>
          <a:p>
            <a:pPr marL="305435" indent="-305435"/>
            <a:r>
              <a:rPr lang="de-DE" sz="1700" dirty="0">
                <a:solidFill>
                  <a:schemeClr val="tx1"/>
                </a:solidFill>
                <a:latin typeface="Roboto Slab"/>
                <a:ea typeface="Roboto Slab" pitchFamily="2" charset="0"/>
              </a:rPr>
              <a:t>Reichen unsere Fähigkeiten aus?</a:t>
            </a:r>
          </a:p>
        </p:txBody>
      </p:sp>
    </p:spTree>
    <p:extLst>
      <p:ext uri="{BB962C8B-B14F-4D97-AF65-F5344CB8AC3E}">
        <p14:creationId xmlns:p14="http://schemas.microsoft.com/office/powerpoint/2010/main" val="86660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Proof </a:t>
            </a:r>
            <a:r>
              <a:rPr lang="de-DE" sz="2100" dirty="0" err="1">
                <a:latin typeface="Roboto Slab" pitchFamily="2" charset="0"/>
                <a:ea typeface="Roboto Slab" pitchFamily="2" charset="0"/>
              </a:rPr>
              <a:t>of</a:t>
            </a:r>
            <a:r>
              <a:rPr lang="de-DE" sz="2100" dirty="0">
                <a:latin typeface="Roboto Slab" pitchFamily="2" charset="0"/>
                <a:ea typeface="Roboto Slab" pitchFamily="2" charset="0"/>
              </a:rPr>
              <a:t> Concept: Exit </a:t>
            </a:r>
            <a:r>
              <a:rPr lang="de-DE" sz="2100" i="0" u="none" strike="noStrike" dirty="0">
                <a:effectLst/>
                <a:latin typeface="Roboto Slab" pitchFamily="2" charset="0"/>
                <a:ea typeface="Roboto Slab" pitchFamily="2" charset="0"/>
              </a:rPr>
              <a:t>Kriterien</a:t>
            </a:r>
            <a:endParaRPr lang="de-DE" sz="2100" dirty="0">
              <a:latin typeface="Roboto Slab" pitchFamily="2" charset="0"/>
              <a:ea typeface="Roboto Slab" pitchFamily="2" charset="0"/>
            </a:endParaRP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lstStyle/>
          <a:p>
            <a:r>
              <a:rPr lang="de-DE" sz="1700" b="0" i="0" u="none" strike="noStrike" dirty="0">
                <a:solidFill>
                  <a:schemeClr val="tx1"/>
                </a:solidFill>
                <a:effectLst/>
                <a:latin typeface="Roboto Slab" pitchFamily="2" charset="0"/>
                <a:ea typeface="Roboto Slab" pitchFamily="2" charset="0"/>
              </a:rPr>
              <a:t>Der Spieler ist in der Lage eine Spielfigur in einer Test-Umgebung zu kontrollieren.</a:t>
            </a:r>
          </a:p>
          <a:p>
            <a:r>
              <a:rPr lang="de-DE" sz="1700" b="0" i="0" u="none" strike="noStrike" dirty="0">
                <a:solidFill>
                  <a:schemeClr val="tx1"/>
                </a:solidFill>
                <a:effectLst/>
                <a:latin typeface="Roboto Slab" pitchFamily="2" charset="0"/>
                <a:ea typeface="Roboto Slab" pitchFamily="2" charset="0"/>
              </a:rPr>
              <a:t>Der Spieler kann mit Elementen im Level interagieren („Collectables“ aufheben) </a:t>
            </a:r>
          </a:p>
          <a:p>
            <a:r>
              <a:rPr lang="de-DE" sz="1700" b="0" i="0" u="none" strike="noStrike" dirty="0">
                <a:solidFill>
                  <a:schemeClr val="tx1"/>
                </a:solidFill>
                <a:effectLst/>
                <a:latin typeface="Roboto Slab" pitchFamily="2" charset="0"/>
                <a:ea typeface="Roboto Slab" pitchFamily="2" charset="0"/>
              </a:rPr>
              <a:t>Eine Dialog-Sequenz kann durchgeführt werden.</a:t>
            </a:r>
          </a:p>
          <a:p>
            <a:endParaRPr lang="de-DE" dirty="0">
              <a:solidFill>
                <a:schemeClr val="tx1"/>
              </a:solidFill>
            </a:endParaRPr>
          </a:p>
        </p:txBody>
      </p:sp>
    </p:spTree>
    <p:extLst>
      <p:ext uri="{BB962C8B-B14F-4D97-AF65-F5344CB8AC3E}">
        <p14:creationId xmlns:p14="http://schemas.microsoft.com/office/powerpoint/2010/main" val="188174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Proof </a:t>
            </a:r>
            <a:r>
              <a:rPr lang="de-DE" sz="2100" dirty="0" err="1">
                <a:latin typeface="Roboto Slab" pitchFamily="2" charset="0"/>
                <a:ea typeface="Roboto Slab" pitchFamily="2" charset="0"/>
              </a:rPr>
              <a:t>of</a:t>
            </a:r>
            <a:r>
              <a:rPr lang="de-DE" sz="2100" dirty="0">
                <a:latin typeface="Roboto Slab" pitchFamily="2" charset="0"/>
                <a:ea typeface="Roboto Slab" pitchFamily="2" charset="0"/>
              </a:rPr>
              <a:t> Concept: Fail </a:t>
            </a:r>
            <a:r>
              <a:rPr lang="de-DE" sz="2100" i="0" u="none" strike="noStrike" dirty="0">
                <a:effectLst/>
                <a:latin typeface="Roboto Slab" pitchFamily="2" charset="0"/>
                <a:ea typeface="Roboto Slab" pitchFamily="2" charset="0"/>
              </a:rPr>
              <a:t>Kriterien</a:t>
            </a:r>
            <a:endParaRPr lang="de-DE" sz="2100" dirty="0">
              <a:latin typeface="Roboto Slab" pitchFamily="2" charset="0"/>
              <a:ea typeface="Roboto Slab" pitchFamily="2" charset="0"/>
            </a:endParaRP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lstStyle/>
          <a:p>
            <a:r>
              <a:rPr lang="de-DE" sz="1700" b="0" i="0" u="none" strike="noStrike" dirty="0">
                <a:solidFill>
                  <a:srgbClr val="000000"/>
                </a:solidFill>
                <a:effectLst/>
                <a:latin typeface="Roboto Slab" pitchFamily="2" charset="0"/>
                <a:ea typeface="Roboto Slab" pitchFamily="2" charset="0"/>
              </a:rPr>
              <a:t>Der Spieler ist nicht in der Lage die Spielfigur zu kontrollieren</a:t>
            </a:r>
            <a:br>
              <a:rPr lang="de-DE" sz="1700" b="0" i="0" u="none" strike="noStrike" dirty="0">
                <a:solidFill>
                  <a:srgbClr val="000000"/>
                </a:solidFill>
                <a:effectLst/>
                <a:latin typeface="Roboto Slab" pitchFamily="2" charset="0"/>
                <a:ea typeface="Roboto Slab" pitchFamily="2" charset="0"/>
              </a:rPr>
            </a:br>
            <a:r>
              <a:rPr lang="de-DE" sz="1700" b="0" i="0" u="none" strike="noStrike" dirty="0">
                <a:solidFill>
                  <a:srgbClr val="000000"/>
                </a:solidFill>
                <a:effectLst/>
                <a:latin typeface="Roboto Slab" pitchFamily="2" charset="0"/>
                <a:ea typeface="Roboto Slab" pitchFamily="2" charset="0"/>
              </a:rPr>
              <a:t>- Die Figur bewegt sich nicht wie gewünscht</a:t>
            </a:r>
            <a:br>
              <a:rPr lang="de-DE" sz="1700" b="0" i="0" u="none" strike="noStrike" dirty="0">
                <a:solidFill>
                  <a:srgbClr val="000000"/>
                </a:solidFill>
                <a:effectLst/>
                <a:latin typeface="Roboto Slab" pitchFamily="2" charset="0"/>
                <a:ea typeface="Roboto Slab" pitchFamily="2" charset="0"/>
              </a:rPr>
            </a:br>
            <a:r>
              <a:rPr lang="de-DE" sz="1700" b="0" i="0" u="none" strike="noStrike" dirty="0">
                <a:solidFill>
                  <a:srgbClr val="000000"/>
                </a:solidFill>
                <a:effectLst/>
                <a:latin typeface="Roboto Slab" pitchFamily="2" charset="0"/>
                <a:ea typeface="Roboto Slab" pitchFamily="2" charset="0"/>
              </a:rPr>
              <a:t>-</a:t>
            </a:r>
            <a:r>
              <a:rPr lang="de-DE" sz="1700" dirty="0">
                <a:solidFill>
                  <a:srgbClr val="000000"/>
                </a:solidFill>
                <a:latin typeface="Roboto Slab" pitchFamily="2" charset="0"/>
                <a:ea typeface="Roboto Slab" pitchFamily="2" charset="0"/>
              </a:rPr>
              <a:t> </a:t>
            </a:r>
            <a:r>
              <a:rPr lang="de-DE" sz="1700" b="0" i="0" u="none" strike="noStrike" dirty="0">
                <a:solidFill>
                  <a:srgbClr val="000000"/>
                </a:solidFill>
                <a:effectLst/>
                <a:latin typeface="Roboto Slab" pitchFamily="2" charset="0"/>
                <a:ea typeface="Roboto Slab" pitchFamily="2" charset="0"/>
              </a:rPr>
              <a:t>Die Figur bewegt sich gar nicht</a:t>
            </a:r>
            <a:br>
              <a:rPr lang="de-DE" sz="1700" b="0" i="0" u="none" strike="noStrike" dirty="0">
                <a:solidFill>
                  <a:srgbClr val="000000"/>
                </a:solidFill>
                <a:effectLst/>
                <a:latin typeface="Roboto Slab" pitchFamily="2" charset="0"/>
                <a:ea typeface="Roboto Slab" pitchFamily="2" charset="0"/>
              </a:rPr>
            </a:br>
            <a:r>
              <a:rPr lang="de-DE" sz="1700" b="0" i="0" u="none" strike="noStrike" dirty="0">
                <a:solidFill>
                  <a:srgbClr val="000000"/>
                </a:solidFill>
                <a:effectLst/>
                <a:latin typeface="Roboto Slab" pitchFamily="2" charset="0"/>
                <a:ea typeface="Roboto Slab" pitchFamily="2" charset="0"/>
              </a:rPr>
              <a:t>- Die Interaktion der Figur mit dem Umfeld funktioniert nicht wie gewünscht</a:t>
            </a:r>
          </a:p>
          <a:p>
            <a:r>
              <a:rPr lang="de-DE" sz="1700" b="0" i="0" u="none" strike="noStrike" dirty="0">
                <a:solidFill>
                  <a:srgbClr val="000000"/>
                </a:solidFill>
                <a:effectLst/>
                <a:latin typeface="Roboto Slab" pitchFamily="2" charset="0"/>
                <a:ea typeface="Roboto Slab" pitchFamily="2" charset="0"/>
              </a:rPr>
              <a:t>Es kommt keine Dialog-Sequenz zustande.</a:t>
            </a:r>
            <a:br>
              <a:rPr lang="de-DE" dirty="0">
                <a:solidFill>
                  <a:srgbClr val="000000"/>
                </a:solidFill>
                <a:latin typeface="Arial" panose="020B0604020202020204" pitchFamily="34" charset="0"/>
                <a:ea typeface="Roboto Slab" pitchFamily="2" charset="0"/>
              </a:rPr>
            </a:br>
            <a:r>
              <a:rPr lang="de-DE" sz="1700" dirty="0">
                <a:solidFill>
                  <a:srgbClr val="000000"/>
                </a:solidFill>
                <a:latin typeface="Roboto Slab" pitchFamily="2" charset="0"/>
                <a:ea typeface="Roboto Slab" pitchFamily="2" charset="0"/>
              </a:rPr>
              <a:t>- </a:t>
            </a:r>
            <a:r>
              <a:rPr lang="de-DE" sz="1700" b="0" i="0" u="none" strike="noStrike" dirty="0">
                <a:solidFill>
                  <a:srgbClr val="000000"/>
                </a:solidFill>
                <a:effectLst/>
                <a:latin typeface="Roboto Slab" pitchFamily="2" charset="0"/>
                <a:ea typeface="Roboto Slab" pitchFamily="2" charset="0"/>
              </a:rPr>
              <a:t>Die Dialoge erscheinen nicht wie </a:t>
            </a:r>
            <a:r>
              <a:rPr lang="de-DE" sz="1700" b="0" i="0" u="none" strike="noStrike" dirty="0" err="1">
                <a:solidFill>
                  <a:srgbClr val="000000"/>
                </a:solidFill>
                <a:effectLst/>
                <a:latin typeface="Roboto Slab" pitchFamily="2" charset="0"/>
                <a:ea typeface="Roboto Slab" pitchFamily="2" charset="0"/>
              </a:rPr>
              <a:t>gescripted</a:t>
            </a:r>
            <a:br>
              <a:rPr lang="de-DE" sz="1700" b="0" i="0" u="none" strike="noStrike" dirty="0">
                <a:solidFill>
                  <a:srgbClr val="000000"/>
                </a:solidFill>
                <a:effectLst/>
                <a:latin typeface="Roboto Slab" pitchFamily="2" charset="0"/>
                <a:ea typeface="Roboto Slab" pitchFamily="2" charset="0"/>
              </a:rPr>
            </a:br>
            <a:r>
              <a:rPr lang="de-DE" sz="1700" b="0" i="0" u="none" strike="noStrike" dirty="0">
                <a:solidFill>
                  <a:srgbClr val="000000"/>
                </a:solidFill>
                <a:effectLst/>
                <a:latin typeface="Roboto Slab" pitchFamily="2" charset="0"/>
                <a:ea typeface="Roboto Slab" pitchFamily="2" charset="0"/>
              </a:rPr>
              <a:t>- Das Choice-System funktioniert nicht</a:t>
            </a:r>
          </a:p>
        </p:txBody>
      </p:sp>
    </p:spTree>
    <p:extLst>
      <p:ext uri="{BB962C8B-B14F-4D97-AF65-F5344CB8AC3E}">
        <p14:creationId xmlns:p14="http://schemas.microsoft.com/office/powerpoint/2010/main" val="117362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Fallbacks</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normAutofit/>
          </a:bodyPr>
          <a:lstStyle/>
          <a:p>
            <a:r>
              <a:rPr lang="de-DE" sz="1700" b="0" i="0" u="none" strike="noStrike" dirty="0">
                <a:solidFill>
                  <a:srgbClr val="000000"/>
                </a:solidFill>
                <a:effectLst/>
                <a:latin typeface="Roboto Slab" pitchFamily="2" charset="0"/>
                <a:ea typeface="Roboto Slab" pitchFamily="2" charset="0"/>
              </a:rPr>
              <a:t>Verkleinerung des Scopes</a:t>
            </a:r>
          </a:p>
          <a:p>
            <a:r>
              <a:rPr lang="de-DE" sz="1700" b="0" i="0" u="none" strike="noStrike" dirty="0">
                <a:solidFill>
                  <a:srgbClr val="000000"/>
                </a:solidFill>
                <a:effectLst/>
                <a:latin typeface="Roboto Slab" pitchFamily="2" charset="0"/>
                <a:ea typeface="Roboto Slab" pitchFamily="2" charset="0"/>
              </a:rPr>
              <a:t>Der Dialog wird “</a:t>
            </a:r>
            <a:r>
              <a:rPr lang="de-DE" sz="1700" b="0" i="0" u="none" strike="noStrike" dirty="0" err="1">
                <a:solidFill>
                  <a:srgbClr val="000000"/>
                </a:solidFill>
                <a:effectLst/>
                <a:latin typeface="Roboto Slab" pitchFamily="2" charset="0"/>
                <a:ea typeface="Roboto Slab" pitchFamily="2" charset="0"/>
              </a:rPr>
              <a:t>hard</a:t>
            </a:r>
            <a:r>
              <a:rPr lang="de-DE" sz="1700" b="0" i="0" u="none" strike="noStrike" dirty="0">
                <a:solidFill>
                  <a:srgbClr val="000000"/>
                </a:solidFill>
                <a:effectLst/>
                <a:latin typeface="Roboto Slab" pitchFamily="2" charset="0"/>
                <a:ea typeface="Roboto Slab" pitchFamily="2" charset="0"/>
              </a:rPr>
              <a:t> gecodet” und die Play Interaktionen werden verringert </a:t>
            </a:r>
          </a:p>
          <a:p>
            <a:r>
              <a:rPr lang="de-DE" sz="1700" b="0" i="0" u="none" strike="noStrike" dirty="0">
                <a:solidFill>
                  <a:srgbClr val="000000"/>
                </a:solidFill>
                <a:effectLst/>
                <a:latin typeface="Roboto Slab" pitchFamily="2" charset="0"/>
                <a:ea typeface="Roboto Slab" pitchFamily="2" charset="0"/>
              </a:rPr>
              <a:t>Es wird nach alternativer Software zur Hilfestellung gesucht</a:t>
            </a:r>
          </a:p>
          <a:p>
            <a:r>
              <a:rPr lang="de-DE" sz="1700" b="0" i="0" u="none" strike="noStrike" dirty="0">
                <a:solidFill>
                  <a:srgbClr val="000000"/>
                </a:solidFill>
                <a:effectLst/>
                <a:latin typeface="Roboto Slab" pitchFamily="2" charset="0"/>
                <a:ea typeface="Roboto Slab" pitchFamily="2" charset="0"/>
              </a:rPr>
              <a:t>Zeitplan wird neu festgelegt</a:t>
            </a:r>
          </a:p>
        </p:txBody>
      </p:sp>
    </p:spTree>
    <p:extLst>
      <p:ext uri="{BB962C8B-B14F-4D97-AF65-F5344CB8AC3E}">
        <p14:creationId xmlns:p14="http://schemas.microsoft.com/office/powerpoint/2010/main" val="151081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Durchführung</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normAutofit/>
          </a:bodyPr>
          <a:lstStyle/>
          <a:p>
            <a:r>
              <a:rPr lang="de-DE" sz="1700" b="0" i="0" u="none" strike="noStrike" dirty="0">
                <a:solidFill>
                  <a:srgbClr val="000000"/>
                </a:solidFill>
                <a:effectLst/>
                <a:latin typeface="Roboto Slab" pitchFamily="2" charset="0"/>
                <a:ea typeface="Roboto Slab" pitchFamily="2" charset="0"/>
              </a:rPr>
              <a:t>Die Exit Kriterien sind bei der Durchführung unseres </a:t>
            </a:r>
            <a:r>
              <a:rPr lang="de-DE" sz="1700" b="0" i="0" u="none" strike="noStrike" dirty="0" err="1">
                <a:solidFill>
                  <a:srgbClr val="000000"/>
                </a:solidFill>
                <a:effectLst/>
                <a:latin typeface="Roboto Slab" pitchFamily="2" charset="0"/>
                <a:ea typeface="Roboto Slab" pitchFamily="2" charset="0"/>
              </a:rPr>
              <a:t>POC‘s</a:t>
            </a:r>
            <a:r>
              <a:rPr lang="de-DE" sz="1700" b="0" i="0" u="none" strike="noStrike" dirty="0">
                <a:solidFill>
                  <a:srgbClr val="000000"/>
                </a:solidFill>
                <a:effectLst/>
                <a:latin typeface="Roboto Slab" pitchFamily="2" charset="0"/>
                <a:ea typeface="Roboto Slab" pitchFamily="2" charset="0"/>
              </a:rPr>
              <a:t> in einem Angemessenen Ramen eingetroffen. </a:t>
            </a:r>
          </a:p>
        </p:txBody>
      </p:sp>
    </p:spTree>
    <p:extLst>
      <p:ext uri="{BB962C8B-B14F-4D97-AF65-F5344CB8AC3E}">
        <p14:creationId xmlns:p14="http://schemas.microsoft.com/office/powerpoint/2010/main" val="29116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Prototype Vorführung</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lstStyle/>
          <a:p>
            <a:endParaRPr lang="de-DE" sz="1800" b="0" i="0" u="none" strike="noStrike" dirty="0">
              <a:solidFill>
                <a:srgbClr val="000000"/>
              </a:solidFill>
              <a:effectLst/>
              <a:latin typeface="Arial" panose="020B0604020202020204" pitchFamily="34" charset="0"/>
            </a:endParaRPr>
          </a:p>
        </p:txBody>
      </p:sp>
      <p:pic>
        <p:nvPicPr>
          <p:cNvPr id="7" name="Picture 6">
            <a:extLst>
              <a:ext uri="{FF2B5EF4-FFF2-40B4-BE49-F238E27FC236}">
                <a16:creationId xmlns:a16="http://schemas.microsoft.com/office/drawing/2014/main" id="{BB3445E2-BD61-4359-A26D-29B2373911FF}"/>
              </a:ext>
            </a:extLst>
          </p:cNvPr>
          <p:cNvPicPr>
            <a:picLocks noChangeAspect="1"/>
          </p:cNvPicPr>
          <p:nvPr/>
        </p:nvPicPr>
        <p:blipFill>
          <a:blip r:embed="rId3"/>
          <a:stretch>
            <a:fillRect/>
          </a:stretch>
        </p:blipFill>
        <p:spPr>
          <a:xfrm>
            <a:off x="1542452" y="1943248"/>
            <a:ext cx="9107094" cy="4587899"/>
          </a:xfrm>
          <a:prstGeom prst="rect">
            <a:avLst/>
          </a:prstGeom>
        </p:spPr>
      </p:pic>
    </p:spTree>
    <p:extLst>
      <p:ext uri="{BB962C8B-B14F-4D97-AF65-F5344CB8AC3E}">
        <p14:creationId xmlns:p14="http://schemas.microsoft.com/office/powerpoint/2010/main" val="62183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Modellierung </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normAutofit/>
          </a:bodyPr>
          <a:lstStyle/>
          <a:p>
            <a:r>
              <a:rPr lang="de-DE" sz="1700" dirty="0">
                <a:solidFill>
                  <a:srgbClr val="000000"/>
                </a:solidFill>
                <a:latin typeface="Roboto Slab" pitchFamily="2" charset="0"/>
                <a:ea typeface="Roboto Slab" pitchFamily="2" charset="0"/>
              </a:rPr>
              <a:t>Ein Demo Level mit eigenen Assets</a:t>
            </a:r>
          </a:p>
          <a:p>
            <a:r>
              <a:rPr lang="de-DE" sz="1700" dirty="0">
                <a:solidFill>
                  <a:srgbClr val="000000"/>
                </a:solidFill>
                <a:latin typeface="Roboto Slab" pitchFamily="2" charset="0"/>
                <a:ea typeface="Roboto Slab" pitchFamily="2" charset="0"/>
              </a:rPr>
              <a:t>Zwei Cut Scenes mit Dialog werden eingebaut. </a:t>
            </a:r>
          </a:p>
          <a:p>
            <a:r>
              <a:rPr lang="de-DE" sz="1700" b="0" i="0" u="none" strike="noStrike" dirty="0">
                <a:solidFill>
                  <a:srgbClr val="000000"/>
                </a:solidFill>
                <a:effectLst/>
                <a:latin typeface="Roboto Slab" pitchFamily="2" charset="0"/>
                <a:ea typeface="Roboto Slab" pitchFamily="2" charset="0"/>
              </a:rPr>
              <a:t>Dialog wird mit Visuals Unterstützt (Illustrierte Sprites und animierte Pixel Sprites) </a:t>
            </a:r>
          </a:p>
          <a:p>
            <a:endParaRPr lang="de-DE" sz="1700" dirty="0">
              <a:solidFill>
                <a:srgbClr val="000000"/>
              </a:solidFill>
              <a:latin typeface="Roboto Slab" pitchFamily="2" charset="0"/>
              <a:ea typeface="Roboto Slab" pitchFamily="2" charset="0"/>
            </a:endParaRPr>
          </a:p>
        </p:txBody>
      </p:sp>
    </p:spTree>
    <p:extLst>
      <p:ext uri="{BB962C8B-B14F-4D97-AF65-F5344CB8AC3E}">
        <p14:creationId xmlns:p14="http://schemas.microsoft.com/office/powerpoint/2010/main" val="223679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83E70-813B-483A-83F3-4A4F535130AD}"/>
              </a:ext>
            </a:extLst>
          </p:cNvPr>
          <p:cNvSpPr>
            <a:spLocks noGrp="1"/>
          </p:cNvSpPr>
          <p:nvPr>
            <p:ph type="title"/>
          </p:nvPr>
        </p:nvSpPr>
        <p:spPr/>
        <p:txBody>
          <a:bodyPr>
            <a:normAutofit/>
          </a:bodyPr>
          <a:lstStyle/>
          <a:p>
            <a:r>
              <a:rPr lang="de-DE" sz="2100" dirty="0">
                <a:latin typeface="Roboto Slab" pitchFamily="2" charset="0"/>
                <a:ea typeface="Roboto Slab" pitchFamily="2" charset="0"/>
              </a:rPr>
              <a:t>Begründung </a:t>
            </a:r>
          </a:p>
        </p:txBody>
      </p:sp>
      <p:sp>
        <p:nvSpPr>
          <p:cNvPr id="3" name="Inhaltsplatzhalter 2">
            <a:extLst>
              <a:ext uri="{FF2B5EF4-FFF2-40B4-BE49-F238E27FC236}">
                <a16:creationId xmlns:a16="http://schemas.microsoft.com/office/drawing/2014/main" id="{0D52487F-E0B7-496E-BBB5-8492DD2BD665}"/>
              </a:ext>
            </a:extLst>
          </p:cNvPr>
          <p:cNvSpPr>
            <a:spLocks noGrp="1"/>
          </p:cNvSpPr>
          <p:nvPr>
            <p:ph idx="1"/>
          </p:nvPr>
        </p:nvSpPr>
        <p:spPr/>
        <p:txBody>
          <a:bodyPr>
            <a:normAutofit/>
          </a:bodyPr>
          <a:lstStyle/>
          <a:p>
            <a:r>
              <a:rPr lang="de-DE" sz="1700" dirty="0">
                <a:solidFill>
                  <a:srgbClr val="000000"/>
                </a:solidFill>
                <a:latin typeface="Roboto Slab" pitchFamily="2" charset="0"/>
                <a:ea typeface="Roboto Slab" pitchFamily="2" charset="0"/>
              </a:rPr>
              <a:t>Wie kann unsere Lösung unser Hauptproblem abdecken?</a:t>
            </a:r>
          </a:p>
          <a:p>
            <a:r>
              <a:rPr lang="de-DE" sz="1700" dirty="0">
                <a:solidFill>
                  <a:srgbClr val="000000"/>
                </a:solidFill>
                <a:latin typeface="Roboto Slab" pitchFamily="2" charset="0"/>
                <a:ea typeface="Roboto Slab" pitchFamily="2" charset="0"/>
              </a:rPr>
              <a:t>Wie passt sie zu unserer Fachrichtung. </a:t>
            </a:r>
          </a:p>
        </p:txBody>
      </p:sp>
    </p:spTree>
    <p:extLst>
      <p:ext uri="{BB962C8B-B14F-4D97-AF65-F5344CB8AC3E}">
        <p14:creationId xmlns:p14="http://schemas.microsoft.com/office/powerpoint/2010/main" val="1138115328"/>
      </p:ext>
    </p:extLst>
  </p:cSld>
  <p:clrMapOvr>
    <a:masterClrMapping/>
  </p:clrMapOvr>
</p:sld>
</file>

<file path=ppt/theme/theme1.xml><?xml version="1.0" encoding="utf-8"?>
<a:theme xmlns:a="http://schemas.openxmlformats.org/drawingml/2006/main" name="Dividende">
  <a:themeElements>
    <a:clrScheme name="Benutzerdefiniert 5">
      <a:dk1>
        <a:sysClr val="windowText" lastClr="000000"/>
      </a:dk1>
      <a:lt1>
        <a:sysClr val="window" lastClr="FFFFFF"/>
      </a:lt1>
      <a:dk2>
        <a:srgbClr val="3D3D3D"/>
      </a:dk2>
      <a:lt2>
        <a:srgbClr val="EBEBEB"/>
      </a:lt2>
      <a:accent1>
        <a:srgbClr val="2B2B2B"/>
      </a:accent1>
      <a:accent2>
        <a:srgbClr val="DD1166"/>
      </a:accent2>
      <a:accent3>
        <a:srgbClr val="B2324B"/>
      </a:accent3>
      <a:accent4>
        <a:srgbClr val="969FA7"/>
      </a:accent4>
      <a:accent5>
        <a:srgbClr val="00AD2F"/>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539</Words>
  <Application>Microsoft Office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Roboto Slab</vt:lpstr>
      <vt:lpstr>Wingdings 2</vt:lpstr>
      <vt:lpstr>Dividende</vt:lpstr>
      <vt:lpstr>Audit 3</vt:lpstr>
      <vt:lpstr>PROOF OF CONCEPT : Zeit Management und Machbarkeit</vt:lpstr>
      <vt:lpstr>Proof of Concept: Exit Kriterien</vt:lpstr>
      <vt:lpstr>Proof of Concept: Fail Kriterien</vt:lpstr>
      <vt:lpstr>Fallbacks</vt:lpstr>
      <vt:lpstr>Durchführung</vt:lpstr>
      <vt:lpstr>Prototype Vorführung</vt:lpstr>
      <vt:lpstr>Modellierung </vt:lpstr>
      <vt:lpstr>Begründung </vt:lpstr>
      <vt:lpstr>Audit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1</dc:title>
  <dc:creator>Sofia Miriam Neubert (sneuber1)</dc:creator>
  <cp:lastModifiedBy>Simon Marko Wöhler (swoehler)</cp:lastModifiedBy>
  <cp:revision>242</cp:revision>
  <dcterms:created xsi:type="dcterms:W3CDTF">2021-11-03T15:07:49Z</dcterms:created>
  <dcterms:modified xsi:type="dcterms:W3CDTF">2021-12-19T20:29:52Z</dcterms:modified>
</cp:coreProperties>
</file>